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8" r:id="rId6"/>
    <p:sldId id="328" r:id="rId7"/>
    <p:sldId id="274" r:id="rId8"/>
    <p:sldId id="286" r:id="rId9"/>
    <p:sldId id="282" r:id="rId10"/>
    <p:sldId id="317" r:id="rId11"/>
    <p:sldId id="283" r:id="rId12"/>
    <p:sldId id="291" r:id="rId13"/>
    <p:sldId id="322" r:id="rId14"/>
    <p:sldId id="324" r:id="rId15"/>
    <p:sldId id="320" r:id="rId16"/>
    <p:sldId id="300" r:id="rId17"/>
    <p:sldId id="329" r:id="rId18"/>
    <p:sldId id="299" r:id="rId19"/>
    <p:sldId id="325" r:id="rId20"/>
    <p:sldId id="326" r:id="rId21"/>
    <p:sldId id="316" r:id="rId22"/>
    <p:sldId id="405" r:id="rId23"/>
  </p:sldIdLst>
  <p:sldSz cx="9144000" cy="6858000" type="screen4x3"/>
  <p:notesSz cx="6794500" cy="9931400"/>
  <p:custDataLst>
    <p:tags r:id="rId26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85835" autoAdjust="0"/>
  </p:normalViewPr>
  <p:slideViewPr>
    <p:cSldViewPr>
      <p:cViewPr varScale="1">
        <p:scale>
          <a:sx n="71" d="100"/>
          <a:sy n="71" d="100"/>
        </p:scale>
        <p:origin x="192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 Clement" userId="877e75bd-464e-4dc3-ac71-5eb70b5f78c0" providerId="ADAL" clId="{7E7456C4-01F6-4988-B586-07806AD5A026}"/>
    <pc:docChg chg="delSld delMainMaster">
      <pc:chgData name="Karin Clement" userId="877e75bd-464e-4dc3-ac71-5eb70b5f78c0" providerId="ADAL" clId="{7E7456C4-01F6-4988-B586-07806AD5A026}" dt="2026-04-20T14:40:37.463" v="4" actId="2696"/>
      <pc:docMkLst>
        <pc:docMk/>
      </pc:docMkLst>
      <pc:sldChg chg="del">
        <pc:chgData name="Karin Clement" userId="877e75bd-464e-4dc3-ac71-5eb70b5f78c0" providerId="ADAL" clId="{7E7456C4-01F6-4988-B586-07806AD5A026}" dt="2026-04-20T14:40:16.543" v="0" actId="2696"/>
        <pc:sldMkLst>
          <pc:docMk/>
          <pc:sldMk cId="0" sldId="256"/>
        </pc:sldMkLst>
      </pc:sldChg>
      <pc:sldChg chg="del">
        <pc:chgData name="Karin Clement" userId="877e75bd-464e-4dc3-ac71-5eb70b5f78c0" providerId="ADAL" clId="{7E7456C4-01F6-4988-B586-07806AD5A026}" dt="2026-04-20T14:40:28.445" v="3" actId="2696"/>
        <pc:sldMkLst>
          <pc:docMk/>
          <pc:sldMk cId="0" sldId="259"/>
        </pc:sldMkLst>
      </pc:sldChg>
      <pc:sldChg chg="del">
        <pc:chgData name="Karin Clement" userId="877e75bd-464e-4dc3-ac71-5eb70b5f78c0" providerId="ADAL" clId="{7E7456C4-01F6-4988-B586-07806AD5A026}" dt="2026-04-20T14:40:19.844" v="1" actId="2696"/>
        <pc:sldMkLst>
          <pc:docMk/>
          <pc:sldMk cId="0" sldId="330"/>
        </pc:sldMkLst>
      </pc:sldChg>
      <pc:sldChg chg="del">
        <pc:chgData name="Karin Clement" userId="877e75bd-464e-4dc3-ac71-5eb70b5f78c0" providerId="ADAL" clId="{7E7456C4-01F6-4988-B586-07806AD5A026}" dt="2026-04-20T14:40:25.149" v="2" actId="2696"/>
        <pc:sldMkLst>
          <pc:docMk/>
          <pc:sldMk cId="859794359" sldId="396"/>
        </pc:sldMkLst>
      </pc:sldChg>
      <pc:sldChg chg="del">
        <pc:chgData name="Karin Clement" userId="877e75bd-464e-4dc3-ac71-5eb70b5f78c0" providerId="ADAL" clId="{7E7456C4-01F6-4988-B586-07806AD5A026}" dt="2026-04-20T14:40:37.463" v="4" actId="2696"/>
        <pc:sldMkLst>
          <pc:docMk/>
          <pc:sldMk cId="3350327235" sldId="406"/>
        </pc:sldMkLst>
      </pc:sldChg>
      <pc:sldMasterChg chg="delSldLayout">
        <pc:chgData name="Karin Clement" userId="877e75bd-464e-4dc3-ac71-5eb70b5f78c0" providerId="ADAL" clId="{7E7456C4-01F6-4988-B586-07806AD5A026}" dt="2026-04-20T14:40:37.463" v="4" actId="2696"/>
        <pc:sldMasterMkLst>
          <pc:docMk/>
          <pc:sldMasterMk cId="0" sldId="2147483651"/>
        </pc:sldMasterMkLst>
        <pc:sldLayoutChg chg="del">
          <pc:chgData name="Karin Clement" userId="877e75bd-464e-4dc3-ac71-5eb70b5f78c0" providerId="ADAL" clId="{7E7456C4-01F6-4988-B586-07806AD5A026}" dt="2026-04-20T14:40:37.463" v="4" actId="2696"/>
          <pc:sldLayoutMkLst>
            <pc:docMk/>
            <pc:sldMasterMk cId="0" sldId="2147483651"/>
            <pc:sldLayoutMk cId="2204928667" sldId="2147483680"/>
          </pc:sldLayoutMkLst>
        </pc:sldLayoutChg>
      </pc:sldMasterChg>
      <pc:sldMasterChg chg="del delSldLayout">
        <pc:chgData name="Karin Clement" userId="877e75bd-464e-4dc3-ac71-5eb70b5f78c0" providerId="ADAL" clId="{7E7456C4-01F6-4988-B586-07806AD5A026}" dt="2026-04-20T14:40:16.543" v="0" actId="2696"/>
        <pc:sldMasterMkLst>
          <pc:docMk/>
          <pc:sldMasterMk cId="2890373788" sldId="2147483667"/>
        </pc:sldMasterMkLst>
        <pc:sldLayoutChg chg="del">
          <pc:chgData name="Karin Clement" userId="877e75bd-464e-4dc3-ac71-5eb70b5f78c0" providerId="ADAL" clId="{7E7456C4-01F6-4988-B586-07806AD5A026}" dt="2026-04-20T14:40:16.543" v="0" actId="2696"/>
          <pc:sldLayoutMkLst>
            <pc:docMk/>
            <pc:sldMasterMk cId="2890373788" sldId="2147483667"/>
            <pc:sldLayoutMk cId="1783561192" sldId="2147483668"/>
          </pc:sldLayoutMkLst>
        </pc:sldLayoutChg>
        <pc:sldLayoutChg chg="del">
          <pc:chgData name="Karin Clement" userId="877e75bd-464e-4dc3-ac71-5eb70b5f78c0" providerId="ADAL" clId="{7E7456C4-01F6-4988-B586-07806AD5A026}" dt="2026-04-20T14:40:16.543" v="0" actId="2696"/>
          <pc:sldLayoutMkLst>
            <pc:docMk/>
            <pc:sldMasterMk cId="2890373788" sldId="2147483667"/>
            <pc:sldLayoutMk cId="3016935503" sldId="2147483669"/>
          </pc:sldLayoutMkLst>
        </pc:sldLayoutChg>
        <pc:sldLayoutChg chg="del">
          <pc:chgData name="Karin Clement" userId="877e75bd-464e-4dc3-ac71-5eb70b5f78c0" providerId="ADAL" clId="{7E7456C4-01F6-4988-B586-07806AD5A026}" dt="2026-04-20T14:40:16.543" v="0" actId="2696"/>
          <pc:sldLayoutMkLst>
            <pc:docMk/>
            <pc:sldMasterMk cId="2890373788" sldId="2147483667"/>
            <pc:sldLayoutMk cId="627622894" sldId="2147483670"/>
          </pc:sldLayoutMkLst>
        </pc:sldLayoutChg>
        <pc:sldLayoutChg chg="del">
          <pc:chgData name="Karin Clement" userId="877e75bd-464e-4dc3-ac71-5eb70b5f78c0" providerId="ADAL" clId="{7E7456C4-01F6-4988-B586-07806AD5A026}" dt="2026-04-20T14:40:16.543" v="0" actId="2696"/>
          <pc:sldLayoutMkLst>
            <pc:docMk/>
            <pc:sldMasterMk cId="2890373788" sldId="2147483667"/>
            <pc:sldLayoutMk cId="3166642744" sldId="2147483671"/>
          </pc:sldLayoutMkLst>
        </pc:sldLayoutChg>
        <pc:sldLayoutChg chg="del">
          <pc:chgData name="Karin Clement" userId="877e75bd-464e-4dc3-ac71-5eb70b5f78c0" providerId="ADAL" clId="{7E7456C4-01F6-4988-B586-07806AD5A026}" dt="2026-04-20T14:40:16.543" v="0" actId="2696"/>
          <pc:sldLayoutMkLst>
            <pc:docMk/>
            <pc:sldMasterMk cId="2890373788" sldId="2147483667"/>
            <pc:sldLayoutMk cId="1598930482" sldId="2147483672"/>
          </pc:sldLayoutMkLst>
        </pc:sldLayoutChg>
        <pc:sldLayoutChg chg="del">
          <pc:chgData name="Karin Clement" userId="877e75bd-464e-4dc3-ac71-5eb70b5f78c0" providerId="ADAL" clId="{7E7456C4-01F6-4988-B586-07806AD5A026}" dt="2026-04-20T14:40:16.543" v="0" actId="2696"/>
          <pc:sldLayoutMkLst>
            <pc:docMk/>
            <pc:sldMasterMk cId="2890373788" sldId="2147483667"/>
            <pc:sldLayoutMk cId="3696725747" sldId="2147483673"/>
          </pc:sldLayoutMkLst>
        </pc:sldLayoutChg>
      </pc:sldMasterChg>
      <pc:sldMasterChg chg="del delSldLayout">
        <pc:chgData name="Karin Clement" userId="877e75bd-464e-4dc3-ac71-5eb70b5f78c0" providerId="ADAL" clId="{7E7456C4-01F6-4988-B586-07806AD5A026}" dt="2026-04-20T14:40:25.149" v="2" actId="2696"/>
        <pc:sldMasterMkLst>
          <pc:docMk/>
          <pc:sldMasterMk cId="1450376562" sldId="2147483674"/>
        </pc:sldMasterMkLst>
        <pc:sldLayoutChg chg="del">
          <pc:chgData name="Karin Clement" userId="877e75bd-464e-4dc3-ac71-5eb70b5f78c0" providerId="ADAL" clId="{7E7456C4-01F6-4988-B586-07806AD5A026}" dt="2026-04-20T14:40:25.149" v="2" actId="2696"/>
          <pc:sldLayoutMkLst>
            <pc:docMk/>
            <pc:sldMasterMk cId="1450376562" sldId="2147483674"/>
            <pc:sldLayoutMk cId="2140696422" sldId="2147483675"/>
          </pc:sldLayoutMkLst>
        </pc:sldLayoutChg>
        <pc:sldLayoutChg chg="del">
          <pc:chgData name="Karin Clement" userId="877e75bd-464e-4dc3-ac71-5eb70b5f78c0" providerId="ADAL" clId="{7E7456C4-01F6-4988-B586-07806AD5A026}" dt="2026-04-20T14:40:25.149" v="2" actId="2696"/>
          <pc:sldLayoutMkLst>
            <pc:docMk/>
            <pc:sldMasterMk cId="1450376562" sldId="2147483674"/>
            <pc:sldLayoutMk cId="3494806201" sldId="2147483676"/>
          </pc:sldLayoutMkLst>
        </pc:sldLayoutChg>
      </pc:sldMasterChg>
      <pc:sldMasterChg chg="del delSldLayout">
        <pc:chgData name="Karin Clement" userId="877e75bd-464e-4dc3-ac71-5eb70b5f78c0" providerId="ADAL" clId="{7E7456C4-01F6-4988-B586-07806AD5A026}" dt="2026-04-20T14:40:28.445" v="3" actId="2696"/>
        <pc:sldMasterMkLst>
          <pc:docMk/>
          <pc:sldMasterMk cId="3301638937" sldId="2147483677"/>
        </pc:sldMasterMkLst>
        <pc:sldLayoutChg chg="del">
          <pc:chgData name="Karin Clement" userId="877e75bd-464e-4dc3-ac71-5eb70b5f78c0" providerId="ADAL" clId="{7E7456C4-01F6-4988-B586-07806AD5A026}" dt="2026-04-20T14:40:28.445" v="3" actId="2696"/>
          <pc:sldLayoutMkLst>
            <pc:docMk/>
            <pc:sldMasterMk cId="3301638937" sldId="2147483677"/>
            <pc:sldLayoutMk cId="849777538" sldId="21474836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B9A254-60E4-47DC-8849-F2BAD89AAB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14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5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D8C5A5-2695-47E2-92B9-81C8F68C53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457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2601B-A952-44D8-827D-1349C71AD581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8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42D54-4438-42E3-8CC2-C044DC84D79C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0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DCC5-880B-DD29-AA21-5E85312D5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6A025740-CD54-7252-2D35-C9BC40D72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04DB3-5207-455C-9D27-85043ECF5054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F638F65-577B-E95B-600E-D38B2BFEB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nl-NL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336E594-D7BC-14F4-D8EA-04048ED5B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4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04DB3-5207-455C-9D27-85043ECF5054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1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06416-AC7E-4A56-BED0-A6E181EC2FF7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nl-N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63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D8C5A5-2695-47E2-92B9-81C8F68C5305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41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rgbClr val="FBD3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5" name="Picture 6" descr="RO_VW_RW_p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37138" y="2878138"/>
            <a:ext cx="3598862" cy="857250"/>
          </a:xfrm>
        </p:spPr>
        <p:txBody>
          <a:bodyPr bIns="0"/>
          <a:lstStyle>
            <a:lvl1pPr defTabSz="608013" eaLnBrk="0" hangingPunct="0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37138" y="3778250"/>
            <a:ext cx="3598862" cy="1752600"/>
          </a:xfrm>
        </p:spPr>
        <p:txBody>
          <a:bodyPr bIns="0"/>
          <a:lstStyle>
            <a:lvl1pPr marL="0" indent="1588" defTabSz="608013" eaLnBrk="0" hangingPunct="0">
              <a:buFont typeface="Arial" charset="0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QRA-tunnels v2.0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15F0-7359-415A-A465-1C2EF26D91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rgbClr val="FBD3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rgbClr val="FBD3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6" name="Picture 9" descr="RO_VW_diap"/>
          <p:cNvPicPr>
            <a:picLocks noChangeAspect="1" noChangeArrowheads="1"/>
          </p:cNvPicPr>
          <p:nvPr/>
        </p:nvPicPr>
        <p:blipFill>
          <a:blip r:embed="rId2"/>
          <a:srcRect l="46451" t="15443" r="46289" b="20656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271713" y="6434138"/>
            <a:ext cx="241458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08013" eaLnBrk="0" hangingPunct="0">
              <a:defRPr/>
            </a:pPr>
            <a:endParaRPr lang="en-US" sz="100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5003800" y="6524625"/>
            <a:ext cx="315436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08013" eaLnBrk="0" hangingPunct="0">
              <a:defRPr/>
            </a:pPr>
            <a:r>
              <a:rPr lang="nl-NL" sz="1000">
                <a:latin typeface="Verdana" pitchFamily="34" charset="0"/>
                <a:cs typeface="Arial" charset="0"/>
              </a:rPr>
              <a:t>Rijkswaterstaat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6725" y="1295400"/>
            <a:ext cx="6148388" cy="49117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F9CA-27E8-493A-9DB7-4FE12D63CC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727825" y="6524625"/>
            <a:ext cx="2416175" cy="119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Gebruikersdag QRA-tunnels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8509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331913" y="1341438"/>
            <a:ext cx="3775075" cy="47847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59388" y="1341438"/>
            <a:ext cx="3776662" cy="47847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07950" y="6308725"/>
            <a:ext cx="115093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9D0F8F-5B4A-48EB-A120-0962B09A158E}" type="datetime1">
              <a:rPr lang="nl-NL" altLang="nl-NL"/>
              <a:pPr/>
              <a:t>20-4-2026</a:t>
            </a:fld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331913" y="6308725"/>
            <a:ext cx="69119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Bureau Veiligheidsbeambte RWS wegtunnels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16913" y="6308725"/>
            <a:ext cx="719137" cy="476250"/>
          </a:xfrm>
        </p:spPr>
        <p:txBody>
          <a:bodyPr/>
          <a:lstStyle>
            <a:lvl1pPr>
              <a:defRPr/>
            </a:lvl1pPr>
          </a:lstStyle>
          <a:p>
            <a:fld id="{4175E0F7-FB9B-44FC-9209-B4FE821BF51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4532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2500" y="2350800"/>
            <a:ext cx="375285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4000" y="2350800"/>
            <a:ext cx="37584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675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557994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QRA-tunnels v2.0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127DA-9A50-43CF-94E3-145AEB517A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QRA-tunnels v2.0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9518D-4BD8-4E5F-9329-410661DB90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QRA-tunnels v2.0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F3E11-4455-4B52-9CDC-B3E9521E59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rgbClr val="FBD3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rgbClr val="FBD3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9" name="Picture 9" descr="RO_VW_diap"/>
          <p:cNvPicPr>
            <a:picLocks noChangeAspect="1" noChangeArrowheads="1"/>
          </p:cNvPicPr>
          <p:nvPr/>
        </p:nvPicPr>
        <p:blipFill>
          <a:blip r:embed="rId2"/>
          <a:srcRect l="46451" t="15443" r="46289" b="20656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71713" y="6434138"/>
            <a:ext cx="241458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08013" eaLnBrk="0" hangingPunct="0">
              <a:defRPr/>
            </a:pPr>
            <a:endParaRPr lang="en-US" sz="100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03800" y="6524625"/>
            <a:ext cx="315436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08013" eaLnBrk="0" hangingPunct="0">
              <a:defRPr/>
            </a:pPr>
            <a:r>
              <a:rPr lang="nl-NL" sz="1000">
                <a:latin typeface="Verdana" pitchFamily="34" charset="0"/>
                <a:cs typeface="Arial" charset="0"/>
              </a:rPr>
              <a:t>Rijkswaterstaat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727825" y="6524625"/>
            <a:ext cx="2416175" cy="1190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Gebruikersdag QRA-tunnels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5610-4042-49C0-B395-5E484005AB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QRA-tunnels v2.0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DA34-71A8-4971-A902-07E58DC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QRA-tunnels v2.0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55D9-6623-4475-A992-C702F8DA66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QRA-tunnels v2.0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8EE09-0A90-4025-A4B5-15641690E6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QRA-tunnels v2.0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3A1A-4815-4D98-AD27-FD4D66BFAB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rgbClr val="FBD3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rgbClr val="FBD3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295400"/>
            <a:ext cx="8401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068513"/>
            <a:ext cx="8401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7138" y="6611938"/>
            <a:ext cx="24161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QRA-tunnels v2.0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611938"/>
            <a:ext cx="1905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5E5C2A1-BA6C-4FF7-BB79-C7552791A7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2" name="Picture 9" descr="RO_VW_diap"/>
          <p:cNvPicPr>
            <a:picLocks noChangeAspect="1" noChangeArrowheads="1"/>
          </p:cNvPicPr>
          <p:nvPr/>
        </p:nvPicPr>
        <p:blipFill>
          <a:blip r:embed="rId15"/>
          <a:srcRect l="46451" t="15443" r="46289" b="20656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2271713" y="6434138"/>
            <a:ext cx="241458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08013" eaLnBrk="0" hangingPunct="0">
              <a:defRPr/>
            </a:pPr>
            <a:endParaRPr lang="en-US" sz="100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037138" y="6423025"/>
            <a:ext cx="315436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08013" eaLnBrk="0" hangingPunct="0">
              <a:defRPr/>
            </a:pPr>
            <a:r>
              <a:rPr lang="nl-NL" sz="1000">
                <a:latin typeface="Verdana" pitchFamily="34" charset="0"/>
                <a:cs typeface="Arial" charset="0"/>
              </a:rPr>
              <a:t>Rijkswaterstaat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64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65" r:id="rId11"/>
    <p:sldLayoutId id="2147483666" r:id="rId12"/>
    <p:sldLayoutId id="2147483679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rws.nl/open-overheid/onderzoeksrapporten/@140865/gebruikershandleiding-qra-tunnels-2-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ttv@rws.nl" TargetMode="External"/><Relationship Id="rId2" Type="http://schemas.openxmlformats.org/officeDocument/2006/relationships/hyperlink" Target="https://www.rijkswaterstaat.nl/zakelijk/werken-aan-infrastructuur/bouwrichtlijnen-infrastructuur/aanleg-tunnels/steunpunt-tunnelveiligheid/veiligheidsbeschouwinge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eur-lex.europa.eu/legal-content/NL/ALL/?uri=CELEX%3A32004L0054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etten.overheid.nl/BWBR0019806/2025-07-01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etten.overheid.nl/BWBR0019516/2024-01-01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1" y="404664"/>
            <a:ext cx="42874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QRA-tunnels v2.0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 err="1"/>
              <a:t>Kwantitatieve</a:t>
            </a:r>
            <a:r>
              <a:rPr lang="en-US" sz="2000" dirty="0"/>
              <a:t> </a:t>
            </a:r>
            <a:r>
              <a:rPr lang="en-US" sz="2000" dirty="0" err="1"/>
              <a:t>risicoanalyse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wegtunnels</a:t>
            </a: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tineke.wiersma@rws.nl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1AD8A1-F12D-3807-AF25-9D9B47F26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29" y="3306763"/>
            <a:ext cx="4365032" cy="3323377"/>
          </a:xfrm>
          <a:prstGeom prst="rect">
            <a:avLst/>
          </a:prstGeom>
        </p:spPr>
      </p:pic>
      <p:pic>
        <p:nvPicPr>
          <p:cNvPr id="2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B9118ADA-43A7-AD13-E6A7-4FA3FE2C0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466725" y="1112628"/>
            <a:ext cx="8401050" cy="492125"/>
          </a:xfrm>
        </p:spPr>
        <p:txBody>
          <a:bodyPr/>
          <a:lstStyle/>
          <a:p>
            <a:r>
              <a:rPr lang="nl-NL" dirty="0"/>
              <a:t>Slachtoffers bij brand</a:t>
            </a:r>
          </a:p>
        </p:txBody>
      </p:sp>
      <p:sp>
        <p:nvSpPr>
          <p:cNvPr id="28674" name="Tijdelijke aanduiding voor inhoud 2"/>
          <p:cNvSpPr>
            <a:spLocks noGrp="1"/>
          </p:cNvSpPr>
          <p:nvPr>
            <p:ph idx="1"/>
          </p:nvPr>
        </p:nvSpPr>
        <p:spPr>
          <a:xfrm>
            <a:off x="434975" y="1676140"/>
            <a:ext cx="8401050" cy="4417155"/>
          </a:xfrm>
        </p:spPr>
        <p:txBody>
          <a:bodyPr/>
          <a:lstStyle/>
          <a:p>
            <a:r>
              <a:rPr lang="nl-NL" sz="1800" dirty="0"/>
              <a:t>Aantal slachtoffers is afhankelijk van:</a:t>
            </a:r>
          </a:p>
          <a:p>
            <a:pPr lvl="1"/>
            <a:r>
              <a:rPr lang="nl-NL" sz="1600" dirty="0"/>
              <a:t> lengte waarover de effecten optreden;</a:t>
            </a:r>
          </a:p>
          <a:p>
            <a:pPr lvl="1"/>
            <a:r>
              <a:rPr lang="nl-NL" sz="1600" dirty="0"/>
              <a:t> aantal mensen in dat gebied;</a:t>
            </a:r>
          </a:p>
          <a:p>
            <a:pPr lvl="1"/>
            <a:r>
              <a:rPr lang="nl-NL" sz="1600" dirty="0"/>
              <a:t> kans op overlijden, blootstelling aan:</a:t>
            </a:r>
          </a:p>
          <a:p>
            <a:pPr lvl="2"/>
            <a:r>
              <a:rPr lang="nl-NL" sz="1600" dirty="0"/>
              <a:t>Straling</a:t>
            </a:r>
          </a:p>
          <a:p>
            <a:pPr lvl="2"/>
            <a:r>
              <a:rPr lang="nl-NL" sz="1600" dirty="0"/>
              <a:t>Temperatuur</a:t>
            </a:r>
          </a:p>
          <a:p>
            <a:pPr lvl="2"/>
            <a:r>
              <a:rPr lang="nl-NL" sz="1600" dirty="0"/>
              <a:t>Rook. </a:t>
            </a:r>
          </a:p>
          <a:p>
            <a:pPr lvl="1"/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r>
              <a:rPr lang="nl-NL" sz="1800" dirty="0"/>
              <a:t>Snelheid waarmee mensen kunnen vluchten:</a:t>
            </a:r>
          </a:p>
          <a:p>
            <a:pPr lvl="1"/>
            <a:r>
              <a:rPr lang="nl-NL" sz="1400" dirty="0"/>
              <a:t>Start van het evacuatieproces</a:t>
            </a:r>
          </a:p>
          <a:p>
            <a:pPr lvl="1"/>
            <a:r>
              <a:rPr lang="nl-NL" sz="1400" dirty="0"/>
              <a:t>Loopsnelheid</a:t>
            </a:r>
          </a:p>
          <a:p>
            <a:pPr lvl="1"/>
            <a:r>
              <a:rPr lang="nl-NL" sz="1400" dirty="0"/>
              <a:t>Afstand tussen vluchtdeuren</a:t>
            </a:r>
          </a:p>
          <a:p>
            <a:endParaRPr lang="nl-NL" sz="1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A4A1C9-9D43-4B6C-9938-EF05B89BB6B4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698625" y="3861048"/>
            <a:ext cx="7010400" cy="655638"/>
            <a:chOff x="672" y="2208"/>
            <a:chExt cx="4416" cy="413"/>
          </a:xfrm>
        </p:grpSpPr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672" y="2208"/>
              <a:ext cx="4416" cy="413"/>
              <a:chOff x="672" y="2208"/>
              <a:chExt cx="4416" cy="413"/>
            </a:xfrm>
          </p:grpSpPr>
          <p:sp>
            <p:nvSpPr>
              <p:cNvPr id="10" name="Rectangle 33"/>
              <p:cNvSpPr>
                <a:spLocks noChangeArrowheads="1"/>
              </p:cNvSpPr>
              <p:nvPr/>
            </p:nvSpPr>
            <p:spPr bwMode="auto">
              <a:xfrm>
                <a:off x="3384" y="2310"/>
                <a:ext cx="199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" name="Freeform 34"/>
              <p:cNvSpPr>
                <a:spLocks/>
              </p:cNvSpPr>
              <p:nvPr/>
            </p:nvSpPr>
            <p:spPr bwMode="auto">
              <a:xfrm>
                <a:off x="672" y="2210"/>
                <a:ext cx="97" cy="409"/>
              </a:xfrm>
              <a:custGeom>
                <a:avLst/>
                <a:gdLst>
                  <a:gd name="T0" fmla="*/ 0 w 170"/>
                  <a:gd name="T1" fmla="*/ 0 h 720"/>
                  <a:gd name="T2" fmla="*/ 60 w 170"/>
                  <a:gd name="T3" fmla="*/ 225 h 720"/>
                  <a:gd name="T4" fmla="*/ 150 w 170"/>
                  <a:gd name="T5" fmla="*/ 240 h 720"/>
                  <a:gd name="T6" fmla="*/ 165 w 170"/>
                  <a:gd name="T7" fmla="*/ 285 h 720"/>
                  <a:gd name="T8" fmla="*/ 60 w 170"/>
                  <a:gd name="T9" fmla="*/ 465 h 720"/>
                  <a:gd name="T10" fmla="*/ 45 w 170"/>
                  <a:gd name="T11" fmla="*/ 600 h 720"/>
                  <a:gd name="T12" fmla="*/ 15 w 170"/>
                  <a:gd name="T13" fmla="*/ 72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720">
                    <a:moveTo>
                      <a:pt x="0" y="0"/>
                    </a:moveTo>
                    <a:cubicBezTo>
                      <a:pt x="3" y="25"/>
                      <a:pt x="3" y="197"/>
                      <a:pt x="60" y="225"/>
                    </a:cubicBezTo>
                    <a:cubicBezTo>
                      <a:pt x="87" y="239"/>
                      <a:pt x="120" y="235"/>
                      <a:pt x="150" y="240"/>
                    </a:cubicBezTo>
                    <a:cubicBezTo>
                      <a:pt x="155" y="255"/>
                      <a:pt x="170" y="270"/>
                      <a:pt x="165" y="285"/>
                    </a:cubicBezTo>
                    <a:cubicBezTo>
                      <a:pt x="143" y="351"/>
                      <a:pt x="83" y="397"/>
                      <a:pt x="60" y="465"/>
                    </a:cubicBezTo>
                    <a:cubicBezTo>
                      <a:pt x="55" y="510"/>
                      <a:pt x="52" y="555"/>
                      <a:pt x="45" y="600"/>
                    </a:cubicBezTo>
                    <a:cubicBezTo>
                      <a:pt x="38" y="641"/>
                      <a:pt x="15" y="677"/>
                      <a:pt x="15" y="72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" name="Freeform 35"/>
              <p:cNvSpPr>
                <a:spLocks/>
              </p:cNvSpPr>
              <p:nvPr/>
            </p:nvSpPr>
            <p:spPr bwMode="auto">
              <a:xfrm>
                <a:off x="4991" y="2210"/>
                <a:ext cx="97" cy="409"/>
              </a:xfrm>
              <a:custGeom>
                <a:avLst/>
                <a:gdLst>
                  <a:gd name="T0" fmla="*/ 0 w 170"/>
                  <a:gd name="T1" fmla="*/ 0 h 720"/>
                  <a:gd name="T2" fmla="*/ 60 w 170"/>
                  <a:gd name="T3" fmla="*/ 225 h 720"/>
                  <a:gd name="T4" fmla="*/ 150 w 170"/>
                  <a:gd name="T5" fmla="*/ 240 h 720"/>
                  <a:gd name="T6" fmla="*/ 165 w 170"/>
                  <a:gd name="T7" fmla="*/ 285 h 720"/>
                  <a:gd name="T8" fmla="*/ 60 w 170"/>
                  <a:gd name="T9" fmla="*/ 465 h 720"/>
                  <a:gd name="T10" fmla="*/ 45 w 170"/>
                  <a:gd name="T11" fmla="*/ 600 h 720"/>
                  <a:gd name="T12" fmla="*/ 15 w 170"/>
                  <a:gd name="T13" fmla="*/ 72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720">
                    <a:moveTo>
                      <a:pt x="0" y="0"/>
                    </a:moveTo>
                    <a:cubicBezTo>
                      <a:pt x="3" y="25"/>
                      <a:pt x="3" y="197"/>
                      <a:pt x="60" y="225"/>
                    </a:cubicBezTo>
                    <a:cubicBezTo>
                      <a:pt x="87" y="239"/>
                      <a:pt x="120" y="235"/>
                      <a:pt x="150" y="240"/>
                    </a:cubicBezTo>
                    <a:cubicBezTo>
                      <a:pt x="155" y="255"/>
                      <a:pt x="170" y="270"/>
                      <a:pt x="165" y="285"/>
                    </a:cubicBezTo>
                    <a:cubicBezTo>
                      <a:pt x="143" y="351"/>
                      <a:pt x="83" y="397"/>
                      <a:pt x="60" y="465"/>
                    </a:cubicBezTo>
                    <a:cubicBezTo>
                      <a:pt x="55" y="510"/>
                      <a:pt x="52" y="555"/>
                      <a:pt x="45" y="600"/>
                    </a:cubicBezTo>
                    <a:cubicBezTo>
                      <a:pt x="38" y="641"/>
                      <a:pt x="15" y="677"/>
                      <a:pt x="15" y="72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" name="Line 36"/>
              <p:cNvSpPr>
                <a:spLocks noChangeShapeType="1"/>
              </p:cNvSpPr>
              <p:nvPr/>
            </p:nvSpPr>
            <p:spPr bwMode="auto">
              <a:xfrm flipV="1">
                <a:off x="981" y="2208"/>
                <a:ext cx="3680" cy="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" name="Line 37"/>
              <p:cNvSpPr>
                <a:spLocks noChangeShapeType="1"/>
              </p:cNvSpPr>
              <p:nvPr/>
            </p:nvSpPr>
            <p:spPr bwMode="auto">
              <a:xfrm flipV="1">
                <a:off x="981" y="2617"/>
                <a:ext cx="3680" cy="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" name="AutoShape 38"/>
              <p:cNvSpPr>
                <a:spLocks noChangeArrowheads="1"/>
              </p:cNvSpPr>
              <p:nvPr/>
            </p:nvSpPr>
            <p:spPr bwMode="auto">
              <a:xfrm>
                <a:off x="3382" y="2212"/>
                <a:ext cx="511" cy="409"/>
              </a:xfrm>
              <a:prstGeom prst="irregularSeal2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" name="Text Box 39"/>
              <p:cNvSpPr txBox="1">
                <a:spLocks noChangeArrowheads="1"/>
              </p:cNvSpPr>
              <p:nvPr/>
            </p:nvSpPr>
            <p:spPr bwMode="auto">
              <a:xfrm>
                <a:off x="3279" y="2285"/>
                <a:ext cx="71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nl-NL" sz="1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&amp;W Syntax (Adobe)" pitchFamily="34" charset="0"/>
                  </a:rPr>
                  <a:t>incident</a:t>
                </a:r>
              </a:p>
            </p:txBody>
          </p:sp>
          <p:sp>
            <p:nvSpPr>
              <p:cNvPr id="17" name="Line 40"/>
              <p:cNvSpPr>
                <a:spLocks noChangeShapeType="1"/>
              </p:cNvSpPr>
              <p:nvPr/>
            </p:nvSpPr>
            <p:spPr bwMode="auto">
              <a:xfrm flipH="1">
                <a:off x="672" y="2210"/>
                <a:ext cx="30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" name="Line 41"/>
              <p:cNvSpPr>
                <a:spLocks noChangeShapeType="1"/>
              </p:cNvSpPr>
              <p:nvPr/>
            </p:nvSpPr>
            <p:spPr bwMode="auto">
              <a:xfrm flipH="1">
                <a:off x="672" y="2621"/>
                <a:ext cx="30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" name="Line 42"/>
              <p:cNvSpPr>
                <a:spLocks noChangeShapeType="1"/>
              </p:cNvSpPr>
              <p:nvPr/>
            </p:nvSpPr>
            <p:spPr bwMode="auto">
              <a:xfrm flipH="1">
                <a:off x="4661" y="2208"/>
                <a:ext cx="3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" name="Line 43"/>
              <p:cNvSpPr>
                <a:spLocks noChangeShapeType="1"/>
              </p:cNvSpPr>
              <p:nvPr/>
            </p:nvSpPr>
            <p:spPr bwMode="auto">
              <a:xfrm flipH="1">
                <a:off x="4661" y="2617"/>
                <a:ext cx="3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" name="Line 44"/>
              <p:cNvSpPr>
                <a:spLocks noChangeShapeType="1"/>
              </p:cNvSpPr>
              <p:nvPr/>
            </p:nvSpPr>
            <p:spPr bwMode="auto">
              <a:xfrm>
                <a:off x="3888" y="2400"/>
                <a:ext cx="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" name="Rectangle 45"/>
              <p:cNvSpPr>
                <a:spLocks noChangeArrowheads="1"/>
              </p:cNvSpPr>
              <p:nvPr/>
            </p:nvSpPr>
            <p:spPr bwMode="auto">
              <a:xfrm>
                <a:off x="3029" y="2279"/>
                <a:ext cx="200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" name="Rectangle 46"/>
              <p:cNvSpPr>
                <a:spLocks noChangeArrowheads="1"/>
              </p:cNvSpPr>
              <p:nvPr/>
            </p:nvSpPr>
            <p:spPr bwMode="auto">
              <a:xfrm>
                <a:off x="1188" y="2415"/>
                <a:ext cx="200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" name="Rectangle 47"/>
              <p:cNvSpPr>
                <a:spLocks noChangeArrowheads="1"/>
              </p:cNvSpPr>
              <p:nvPr/>
            </p:nvSpPr>
            <p:spPr bwMode="auto">
              <a:xfrm>
                <a:off x="1211" y="2279"/>
                <a:ext cx="199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" name="Rectangle 48"/>
              <p:cNvSpPr>
                <a:spLocks noChangeArrowheads="1"/>
              </p:cNvSpPr>
              <p:nvPr/>
            </p:nvSpPr>
            <p:spPr bwMode="auto">
              <a:xfrm>
                <a:off x="1810" y="2415"/>
                <a:ext cx="199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" name="Rectangle 49"/>
              <p:cNvSpPr>
                <a:spLocks noChangeArrowheads="1"/>
              </p:cNvSpPr>
              <p:nvPr/>
            </p:nvSpPr>
            <p:spPr bwMode="auto">
              <a:xfrm>
                <a:off x="1912" y="2279"/>
                <a:ext cx="200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" name="Rectangle 50"/>
              <p:cNvSpPr>
                <a:spLocks noChangeArrowheads="1"/>
              </p:cNvSpPr>
              <p:nvPr/>
            </p:nvSpPr>
            <p:spPr bwMode="auto">
              <a:xfrm>
                <a:off x="1495" y="2415"/>
                <a:ext cx="200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" name="Rectangle 51"/>
              <p:cNvSpPr>
                <a:spLocks noChangeArrowheads="1"/>
              </p:cNvSpPr>
              <p:nvPr/>
            </p:nvSpPr>
            <p:spPr bwMode="auto">
              <a:xfrm>
                <a:off x="1592" y="2285"/>
                <a:ext cx="200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" name="Rectangle 52"/>
              <p:cNvSpPr>
                <a:spLocks noChangeArrowheads="1"/>
              </p:cNvSpPr>
              <p:nvPr/>
            </p:nvSpPr>
            <p:spPr bwMode="auto">
              <a:xfrm>
                <a:off x="2109" y="2415"/>
                <a:ext cx="199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" name="Rectangle 53"/>
              <p:cNvSpPr>
                <a:spLocks noChangeArrowheads="1"/>
              </p:cNvSpPr>
              <p:nvPr/>
            </p:nvSpPr>
            <p:spPr bwMode="auto">
              <a:xfrm>
                <a:off x="2427" y="2415"/>
                <a:ext cx="199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" name="Rectangle 54"/>
              <p:cNvSpPr>
                <a:spLocks noChangeArrowheads="1"/>
              </p:cNvSpPr>
              <p:nvPr/>
            </p:nvSpPr>
            <p:spPr bwMode="auto">
              <a:xfrm>
                <a:off x="2308" y="2279"/>
                <a:ext cx="200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" name="Rectangle 55"/>
              <p:cNvSpPr>
                <a:spLocks noChangeArrowheads="1"/>
              </p:cNvSpPr>
              <p:nvPr/>
            </p:nvSpPr>
            <p:spPr bwMode="auto">
              <a:xfrm>
                <a:off x="2725" y="2415"/>
                <a:ext cx="199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" name="Rectangle 56"/>
              <p:cNvSpPr>
                <a:spLocks noChangeArrowheads="1"/>
              </p:cNvSpPr>
              <p:nvPr/>
            </p:nvSpPr>
            <p:spPr bwMode="auto">
              <a:xfrm rot="-1439118">
                <a:off x="3166" y="2415"/>
                <a:ext cx="199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" name="Rectangle 57"/>
              <p:cNvSpPr>
                <a:spLocks noChangeArrowheads="1"/>
              </p:cNvSpPr>
              <p:nvPr/>
            </p:nvSpPr>
            <p:spPr bwMode="auto">
              <a:xfrm>
                <a:off x="2698" y="2279"/>
                <a:ext cx="199" cy="10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8" name="Rectangle 58"/>
            <p:cNvSpPr>
              <a:spLocks noChangeArrowheads="1"/>
            </p:cNvSpPr>
            <p:nvPr/>
          </p:nvSpPr>
          <p:spPr bwMode="auto">
            <a:xfrm>
              <a:off x="4416" y="2448"/>
              <a:ext cx="200" cy="10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Rectangle 59"/>
            <p:cNvSpPr>
              <a:spLocks noChangeArrowheads="1"/>
            </p:cNvSpPr>
            <p:nvPr/>
          </p:nvSpPr>
          <p:spPr bwMode="auto">
            <a:xfrm>
              <a:off x="4439" y="2312"/>
              <a:ext cx="199" cy="10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3528D9C3-5432-2F8E-7B05-75AB939F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2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970259"/>
            <a:ext cx="8401050" cy="492125"/>
          </a:xfrm>
        </p:spPr>
        <p:txBody>
          <a:bodyPr/>
          <a:lstStyle/>
          <a:p>
            <a:r>
              <a:rPr lang="nl-NL" dirty="0"/>
              <a:t>Toepassing CFD-uitkomsten in het model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QRA-tunnels v2.0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2127DA-9A50-43CF-94E3-145AEB517A68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grpSp>
        <p:nvGrpSpPr>
          <p:cNvPr id="5559" name="Groep 5558"/>
          <p:cNvGrpSpPr/>
          <p:nvPr/>
        </p:nvGrpSpPr>
        <p:grpSpPr>
          <a:xfrm>
            <a:off x="4625638" y="1438402"/>
            <a:ext cx="4151238" cy="2520875"/>
            <a:chOff x="1763713" y="1700213"/>
            <a:chExt cx="6167437" cy="4094162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63713" y="1700213"/>
              <a:ext cx="6167437" cy="409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84" name="Rectangle 7"/>
            <p:cNvSpPr>
              <a:spLocks noChangeArrowheads="1"/>
            </p:cNvSpPr>
            <p:nvPr/>
          </p:nvSpPr>
          <p:spPr bwMode="auto">
            <a:xfrm>
              <a:off x="2481263" y="2395538"/>
              <a:ext cx="4373563" cy="272256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85" name="Line 8"/>
            <p:cNvSpPr>
              <a:spLocks noChangeShapeType="1"/>
            </p:cNvSpPr>
            <p:nvPr/>
          </p:nvSpPr>
          <p:spPr bwMode="auto">
            <a:xfrm>
              <a:off x="2481263" y="4848225"/>
              <a:ext cx="4373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86" name="Line 9"/>
            <p:cNvSpPr>
              <a:spLocks noChangeShapeType="1"/>
            </p:cNvSpPr>
            <p:nvPr/>
          </p:nvSpPr>
          <p:spPr bwMode="auto">
            <a:xfrm>
              <a:off x="2481263" y="4578350"/>
              <a:ext cx="4373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87" name="Line 10"/>
            <p:cNvSpPr>
              <a:spLocks noChangeShapeType="1"/>
            </p:cNvSpPr>
            <p:nvPr/>
          </p:nvSpPr>
          <p:spPr bwMode="auto">
            <a:xfrm>
              <a:off x="2481263" y="4297363"/>
              <a:ext cx="4373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88" name="Line 11"/>
            <p:cNvSpPr>
              <a:spLocks noChangeShapeType="1"/>
            </p:cNvSpPr>
            <p:nvPr/>
          </p:nvSpPr>
          <p:spPr bwMode="auto">
            <a:xfrm>
              <a:off x="2481263" y="4027488"/>
              <a:ext cx="4373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89" name="Line 12"/>
            <p:cNvSpPr>
              <a:spLocks noChangeShapeType="1"/>
            </p:cNvSpPr>
            <p:nvPr/>
          </p:nvSpPr>
          <p:spPr bwMode="auto">
            <a:xfrm>
              <a:off x="2481263" y="3757613"/>
              <a:ext cx="4373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90" name="Line 13"/>
            <p:cNvSpPr>
              <a:spLocks noChangeShapeType="1"/>
            </p:cNvSpPr>
            <p:nvPr/>
          </p:nvSpPr>
          <p:spPr bwMode="auto">
            <a:xfrm>
              <a:off x="2481263" y="3486150"/>
              <a:ext cx="4373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91" name="Line 14"/>
            <p:cNvSpPr>
              <a:spLocks noChangeShapeType="1"/>
            </p:cNvSpPr>
            <p:nvPr/>
          </p:nvSpPr>
          <p:spPr bwMode="auto">
            <a:xfrm>
              <a:off x="2481263" y="3216275"/>
              <a:ext cx="4373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92" name="Line 15"/>
            <p:cNvSpPr>
              <a:spLocks noChangeShapeType="1"/>
            </p:cNvSpPr>
            <p:nvPr/>
          </p:nvSpPr>
          <p:spPr bwMode="auto">
            <a:xfrm>
              <a:off x="2481263" y="2936875"/>
              <a:ext cx="4373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93" name="Line 16"/>
            <p:cNvSpPr>
              <a:spLocks noChangeShapeType="1"/>
            </p:cNvSpPr>
            <p:nvPr/>
          </p:nvSpPr>
          <p:spPr bwMode="auto">
            <a:xfrm>
              <a:off x="2481263" y="2665413"/>
              <a:ext cx="4373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95" name="Rectangle 18"/>
            <p:cNvSpPr>
              <a:spLocks noChangeArrowheads="1"/>
            </p:cNvSpPr>
            <p:nvPr/>
          </p:nvSpPr>
          <p:spPr bwMode="auto">
            <a:xfrm>
              <a:off x="2481263" y="2395538"/>
              <a:ext cx="4373563" cy="2722562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96" name="Line 19"/>
            <p:cNvSpPr>
              <a:spLocks noChangeShapeType="1"/>
            </p:cNvSpPr>
            <p:nvPr/>
          </p:nvSpPr>
          <p:spPr bwMode="auto">
            <a:xfrm>
              <a:off x="2481263" y="2395538"/>
              <a:ext cx="0" cy="27225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97" name="Line 20"/>
            <p:cNvSpPr>
              <a:spLocks noChangeShapeType="1"/>
            </p:cNvSpPr>
            <p:nvPr/>
          </p:nvSpPr>
          <p:spPr bwMode="auto">
            <a:xfrm>
              <a:off x="2441575" y="5118100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98" name="Line 21"/>
            <p:cNvSpPr>
              <a:spLocks noChangeShapeType="1"/>
            </p:cNvSpPr>
            <p:nvPr/>
          </p:nvSpPr>
          <p:spPr bwMode="auto">
            <a:xfrm>
              <a:off x="2441575" y="4848225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99" name="Line 22"/>
            <p:cNvSpPr>
              <a:spLocks noChangeShapeType="1"/>
            </p:cNvSpPr>
            <p:nvPr/>
          </p:nvSpPr>
          <p:spPr bwMode="auto">
            <a:xfrm>
              <a:off x="2441575" y="4578350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00" name="Line 23"/>
            <p:cNvSpPr>
              <a:spLocks noChangeShapeType="1"/>
            </p:cNvSpPr>
            <p:nvPr/>
          </p:nvSpPr>
          <p:spPr bwMode="auto">
            <a:xfrm>
              <a:off x="2441575" y="4297363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01" name="Line 24"/>
            <p:cNvSpPr>
              <a:spLocks noChangeShapeType="1"/>
            </p:cNvSpPr>
            <p:nvPr/>
          </p:nvSpPr>
          <p:spPr bwMode="auto">
            <a:xfrm>
              <a:off x="2441575" y="4027488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02" name="Line 25"/>
            <p:cNvSpPr>
              <a:spLocks noChangeShapeType="1"/>
            </p:cNvSpPr>
            <p:nvPr/>
          </p:nvSpPr>
          <p:spPr bwMode="auto">
            <a:xfrm>
              <a:off x="2441575" y="3757613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03" name="Line 26"/>
            <p:cNvSpPr>
              <a:spLocks noChangeShapeType="1"/>
            </p:cNvSpPr>
            <p:nvPr/>
          </p:nvSpPr>
          <p:spPr bwMode="auto">
            <a:xfrm>
              <a:off x="2441575" y="3486150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04" name="Line 27"/>
            <p:cNvSpPr>
              <a:spLocks noChangeShapeType="1"/>
            </p:cNvSpPr>
            <p:nvPr/>
          </p:nvSpPr>
          <p:spPr bwMode="auto">
            <a:xfrm>
              <a:off x="2441575" y="3216275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05" name="Line 28"/>
            <p:cNvSpPr>
              <a:spLocks noChangeShapeType="1"/>
            </p:cNvSpPr>
            <p:nvPr/>
          </p:nvSpPr>
          <p:spPr bwMode="auto">
            <a:xfrm>
              <a:off x="2441575" y="2936875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06" name="Line 29"/>
            <p:cNvSpPr>
              <a:spLocks noChangeShapeType="1"/>
            </p:cNvSpPr>
            <p:nvPr/>
          </p:nvSpPr>
          <p:spPr bwMode="auto">
            <a:xfrm>
              <a:off x="2441575" y="2665413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07" name="Line 30"/>
            <p:cNvSpPr>
              <a:spLocks noChangeShapeType="1"/>
            </p:cNvSpPr>
            <p:nvPr/>
          </p:nvSpPr>
          <p:spPr bwMode="auto">
            <a:xfrm>
              <a:off x="2441575" y="2395538"/>
              <a:ext cx="3968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08" name="Line 31"/>
            <p:cNvSpPr>
              <a:spLocks noChangeShapeType="1"/>
            </p:cNvSpPr>
            <p:nvPr/>
          </p:nvSpPr>
          <p:spPr bwMode="auto">
            <a:xfrm>
              <a:off x="2481263" y="5118100"/>
              <a:ext cx="43735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09" name="Line 32"/>
            <p:cNvSpPr>
              <a:spLocks noChangeShapeType="1"/>
            </p:cNvSpPr>
            <p:nvPr/>
          </p:nvSpPr>
          <p:spPr bwMode="auto">
            <a:xfrm flipV="1">
              <a:off x="2481263" y="5118100"/>
              <a:ext cx="0" cy="396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10" name="Line 33"/>
            <p:cNvSpPr>
              <a:spLocks noChangeShapeType="1"/>
            </p:cNvSpPr>
            <p:nvPr/>
          </p:nvSpPr>
          <p:spPr bwMode="auto">
            <a:xfrm flipV="1">
              <a:off x="3357563" y="5118100"/>
              <a:ext cx="0" cy="396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11" name="Line 34"/>
            <p:cNvSpPr>
              <a:spLocks noChangeShapeType="1"/>
            </p:cNvSpPr>
            <p:nvPr/>
          </p:nvSpPr>
          <p:spPr bwMode="auto">
            <a:xfrm flipV="1">
              <a:off x="4235450" y="5118100"/>
              <a:ext cx="0" cy="396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12" name="Line 35"/>
            <p:cNvSpPr>
              <a:spLocks noChangeShapeType="1"/>
            </p:cNvSpPr>
            <p:nvPr/>
          </p:nvSpPr>
          <p:spPr bwMode="auto">
            <a:xfrm flipV="1">
              <a:off x="5102225" y="5118100"/>
              <a:ext cx="0" cy="396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13" name="Line 36"/>
            <p:cNvSpPr>
              <a:spLocks noChangeShapeType="1"/>
            </p:cNvSpPr>
            <p:nvPr/>
          </p:nvSpPr>
          <p:spPr bwMode="auto">
            <a:xfrm flipV="1">
              <a:off x="5978525" y="5118100"/>
              <a:ext cx="0" cy="396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14" name="Line 37"/>
            <p:cNvSpPr>
              <a:spLocks noChangeShapeType="1"/>
            </p:cNvSpPr>
            <p:nvPr/>
          </p:nvSpPr>
          <p:spPr bwMode="auto">
            <a:xfrm flipV="1">
              <a:off x="6854825" y="5118100"/>
              <a:ext cx="0" cy="396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15" name="Line 38"/>
            <p:cNvSpPr>
              <a:spLocks noChangeShapeType="1"/>
            </p:cNvSpPr>
            <p:nvPr/>
          </p:nvSpPr>
          <p:spPr bwMode="auto">
            <a:xfrm>
              <a:off x="2481263" y="4578350"/>
              <a:ext cx="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16" name="Freeform 39"/>
            <p:cNvSpPr>
              <a:spLocks/>
            </p:cNvSpPr>
            <p:nvPr/>
          </p:nvSpPr>
          <p:spPr bwMode="auto">
            <a:xfrm>
              <a:off x="2481263" y="4578350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17" name="Line 40"/>
            <p:cNvSpPr>
              <a:spLocks noChangeShapeType="1"/>
            </p:cNvSpPr>
            <p:nvPr/>
          </p:nvSpPr>
          <p:spPr bwMode="auto">
            <a:xfrm>
              <a:off x="2490788" y="4578350"/>
              <a:ext cx="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18" name="Freeform 41"/>
            <p:cNvSpPr>
              <a:spLocks/>
            </p:cNvSpPr>
            <p:nvPr/>
          </p:nvSpPr>
          <p:spPr bwMode="auto">
            <a:xfrm>
              <a:off x="2490788" y="4578350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19" name="Line 42"/>
            <p:cNvSpPr>
              <a:spLocks noChangeShapeType="1"/>
            </p:cNvSpPr>
            <p:nvPr/>
          </p:nvSpPr>
          <p:spPr bwMode="auto">
            <a:xfrm>
              <a:off x="2500313" y="4578350"/>
              <a:ext cx="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20" name="Freeform 43"/>
            <p:cNvSpPr>
              <a:spLocks/>
            </p:cNvSpPr>
            <p:nvPr/>
          </p:nvSpPr>
          <p:spPr bwMode="auto">
            <a:xfrm>
              <a:off x="2500313" y="4578350"/>
              <a:ext cx="11113" cy="0"/>
            </a:xfrm>
            <a:custGeom>
              <a:avLst/>
              <a:gdLst>
                <a:gd name="T0" fmla="*/ 0 w 7"/>
                <a:gd name="T1" fmla="*/ 0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21" name="Line 44"/>
            <p:cNvSpPr>
              <a:spLocks noChangeShapeType="1"/>
            </p:cNvSpPr>
            <p:nvPr/>
          </p:nvSpPr>
          <p:spPr bwMode="auto">
            <a:xfrm>
              <a:off x="2511425" y="4578350"/>
              <a:ext cx="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22" name="Freeform 45"/>
            <p:cNvSpPr>
              <a:spLocks/>
            </p:cNvSpPr>
            <p:nvPr/>
          </p:nvSpPr>
          <p:spPr bwMode="auto">
            <a:xfrm>
              <a:off x="2511425" y="4578350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23" name="Line 46"/>
            <p:cNvSpPr>
              <a:spLocks noChangeShapeType="1"/>
            </p:cNvSpPr>
            <p:nvPr/>
          </p:nvSpPr>
          <p:spPr bwMode="auto">
            <a:xfrm>
              <a:off x="2520950" y="4578350"/>
              <a:ext cx="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24" name="Line 47"/>
            <p:cNvSpPr>
              <a:spLocks noChangeShapeType="1"/>
            </p:cNvSpPr>
            <p:nvPr/>
          </p:nvSpPr>
          <p:spPr bwMode="auto">
            <a:xfrm>
              <a:off x="2520950" y="4578350"/>
              <a:ext cx="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25" name="Freeform 48"/>
            <p:cNvSpPr>
              <a:spLocks/>
            </p:cNvSpPr>
            <p:nvPr/>
          </p:nvSpPr>
          <p:spPr bwMode="auto">
            <a:xfrm>
              <a:off x="2520950" y="4578350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26" name="Freeform 49"/>
            <p:cNvSpPr>
              <a:spLocks/>
            </p:cNvSpPr>
            <p:nvPr/>
          </p:nvSpPr>
          <p:spPr bwMode="auto">
            <a:xfrm>
              <a:off x="2530475" y="4568825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27" name="Freeform 50"/>
            <p:cNvSpPr>
              <a:spLocks/>
            </p:cNvSpPr>
            <p:nvPr/>
          </p:nvSpPr>
          <p:spPr bwMode="auto">
            <a:xfrm>
              <a:off x="2530475" y="4568825"/>
              <a:ext cx="11113" cy="0"/>
            </a:xfrm>
            <a:custGeom>
              <a:avLst/>
              <a:gdLst>
                <a:gd name="T0" fmla="*/ 0 w 7"/>
                <a:gd name="T1" fmla="*/ 0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28" name="Line 51"/>
            <p:cNvSpPr>
              <a:spLocks noChangeShapeType="1"/>
            </p:cNvSpPr>
            <p:nvPr/>
          </p:nvSpPr>
          <p:spPr bwMode="auto">
            <a:xfrm>
              <a:off x="2541588" y="4568825"/>
              <a:ext cx="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29" name="Freeform 52"/>
            <p:cNvSpPr>
              <a:spLocks/>
            </p:cNvSpPr>
            <p:nvPr/>
          </p:nvSpPr>
          <p:spPr bwMode="auto">
            <a:xfrm>
              <a:off x="2541588" y="4548188"/>
              <a:ext cx="9525" cy="20637"/>
            </a:xfrm>
            <a:custGeom>
              <a:avLst/>
              <a:gdLst>
                <a:gd name="T0" fmla="*/ 0 w 6"/>
                <a:gd name="T1" fmla="*/ 13 h 13"/>
                <a:gd name="T2" fmla="*/ 0 w 6"/>
                <a:gd name="T3" fmla="*/ 6 h 13"/>
                <a:gd name="T4" fmla="*/ 6 w 6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3">
                  <a:moveTo>
                    <a:pt x="0" y="13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30" name="Freeform 53"/>
            <p:cNvSpPr>
              <a:spLocks/>
            </p:cNvSpPr>
            <p:nvPr/>
          </p:nvSpPr>
          <p:spPr bwMode="auto">
            <a:xfrm>
              <a:off x="2551113" y="4462463"/>
              <a:ext cx="0" cy="85725"/>
            </a:xfrm>
            <a:custGeom>
              <a:avLst/>
              <a:gdLst>
                <a:gd name="T0" fmla="*/ 54 h 54"/>
                <a:gd name="T1" fmla="*/ 42 h 54"/>
                <a:gd name="T2" fmla="*/ 24 h 54"/>
                <a:gd name="T3" fmla="*/ 12 h 54"/>
                <a:gd name="T4" fmla="*/ 0 h 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4">
                  <a:moveTo>
                    <a:pt x="0" y="54"/>
                  </a:moveTo>
                  <a:lnTo>
                    <a:pt x="0" y="42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31" name="Freeform 54"/>
            <p:cNvSpPr>
              <a:spLocks/>
            </p:cNvSpPr>
            <p:nvPr/>
          </p:nvSpPr>
          <p:spPr bwMode="auto">
            <a:xfrm>
              <a:off x="2551113" y="4462463"/>
              <a:ext cx="0" cy="28575"/>
            </a:xfrm>
            <a:custGeom>
              <a:avLst/>
              <a:gdLst>
                <a:gd name="T0" fmla="*/ 0 h 18"/>
                <a:gd name="T1" fmla="*/ 0 h 18"/>
                <a:gd name="T2" fmla="*/ 6 h 18"/>
                <a:gd name="T3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32" name="Freeform 55"/>
            <p:cNvSpPr>
              <a:spLocks/>
            </p:cNvSpPr>
            <p:nvPr/>
          </p:nvSpPr>
          <p:spPr bwMode="auto">
            <a:xfrm>
              <a:off x="2551113" y="4491038"/>
              <a:ext cx="9525" cy="38100"/>
            </a:xfrm>
            <a:custGeom>
              <a:avLst/>
              <a:gdLst>
                <a:gd name="T0" fmla="*/ 0 w 6"/>
                <a:gd name="T1" fmla="*/ 0 h 24"/>
                <a:gd name="T2" fmla="*/ 0 w 6"/>
                <a:gd name="T3" fmla="*/ 12 h 24"/>
                <a:gd name="T4" fmla="*/ 6 w 6"/>
                <a:gd name="T5" fmla="*/ 24 h 24"/>
                <a:gd name="T6" fmla="*/ 6 w 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">
                  <a:moveTo>
                    <a:pt x="0" y="0"/>
                  </a:moveTo>
                  <a:lnTo>
                    <a:pt x="0" y="12"/>
                  </a:lnTo>
                  <a:lnTo>
                    <a:pt x="6" y="24"/>
                  </a:lnTo>
                  <a:lnTo>
                    <a:pt x="6" y="24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33" name="Freeform 56"/>
            <p:cNvSpPr>
              <a:spLocks/>
            </p:cNvSpPr>
            <p:nvPr/>
          </p:nvSpPr>
          <p:spPr bwMode="auto">
            <a:xfrm>
              <a:off x="2560638" y="4481513"/>
              <a:ext cx="0" cy="47625"/>
            </a:xfrm>
            <a:custGeom>
              <a:avLst/>
              <a:gdLst>
                <a:gd name="T0" fmla="*/ 30 h 30"/>
                <a:gd name="T1" fmla="*/ 24 h 30"/>
                <a:gd name="T2" fmla="*/ 18 h 30"/>
                <a:gd name="T3" fmla="*/ 6 h 30"/>
                <a:gd name="T4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34" name="Freeform 57"/>
            <p:cNvSpPr>
              <a:spLocks/>
            </p:cNvSpPr>
            <p:nvPr/>
          </p:nvSpPr>
          <p:spPr bwMode="auto">
            <a:xfrm>
              <a:off x="2560638" y="4481513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35" name="Freeform 58"/>
            <p:cNvSpPr>
              <a:spLocks/>
            </p:cNvSpPr>
            <p:nvPr/>
          </p:nvSpPr>
          <p:spPr bwMode="auto">
            <a:xfrm>
              <a:off x="2570163" y="4491038"/>
              <a:ext cx="0" cy="38100"/>
            </a:xfrm>
            <a:custGeom>
              <a:avLst/>
              <a:gdLst>
                <a:gd name="T0" fmla="*/ 0 h 24"/>
                <a:gd name="T1" fmla="*/ 12 h 24"/>
                <a:gd name="T2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12"/>
                  </a:lnTo>
                  <a:lnTo>
                    <a:pt x="0" y="24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36" name="Freeform 59"/>
            <p:cNvSpPr>
              <a:spLocks/>
            </p:cNvSpPr>
            <p:nvPr/>
          </p:nvSpPr>
          <p:spPr bwMode="auto">
            <a:xfrm>
              <a:off x="2570163" y="4529138"/>
              <a:ext cx="11113" cy="19050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6 h 12"/>
                <a:gd name="T4" fmla="*/ 7 w 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0" y="6"/>
                  </a:lnTo>
                  <a:lnTo>
                    <a:pt x="7" y="1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37" name="Freeform 60"/>
            <p:cNvSpPr>
              <a:spLocks/>
            </p:cNvSpPr>
            <p:nvPr/>
          </p:nvSpPr>
          <p:spPr bwMode="auto">
            <a:xfrm>
              <a:off x="2581275" y="4538663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38" name="Freeform 61"/>
            <p:cNvSpPr>
              <a:spLocks/>
            </p:cNvSpPr>
            <p:nvPr/>
          </p:nvSpPr>
          <p:spPr bwMode="auto">
            <a:xfrm>
              <a:off x="2581275" y="4538663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39" name="Line 62"/>
            <p:cNvSpPr>
              <a:spLocks noChangeShapeType="1"/>
            </p:cNvSpPr>
            <p:nvPr/>
          </p:nvSpPr>
          <p:spPr bwMode="auto">
            <a:xfrm>
              <a:off x="2590800" y="4538663"/>
              <a:ext cx="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40" name="Line 63"/>
            <p:cNvSpPr>
              <a:spLocks noChangeShapeType="1"/>
            </p:cNvSpPr>
            <p:nvPr/>
          </p:nvSpPr>
          <p:spPr bwMode="auto">
            <a:xfrm>
              <a:off x="2590800" y="4538663"/>
              <a:ext cx="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41" name="Freeform 64"/>
            <p:cNvSpPr>
              <a:spLocks/>
            </p:cNvSpPr>
            <p:nvPr/>
          </p:nvSpPr>
          <p:spPr bwMode="auto">
            <a:xfrm>
              <a:off x="2590800" y="4519613"/>
              <a:ext cx="9525" cy="19050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6 h 12"/>
                <a:gd name="T4" fmla="*/ 6 w 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42" name="Line 65"/>
            <p:cNvSpPr>
              <a:spLocks noChangeShapeType="1"/>
            </p:cNvSpPr>
            <p:nvPr/>
          </p:nvSpPr>
          <p:spPr bwMode="auto">
            <a:xfrm flipV="1">
              <a:off x="2600325" y="4481513"/>
              <a:ext cx="0" cy="381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43" name="Freeform 66"/>
            <p:cNvSpPr>
              <a:spLocks/>
            </p:cNvSpPr>
            <p:nvPr/>
          </p:nvSpPr>
          <p:spPr bwMode="auto">
            <a:xfrm>
              <a:off x="2600325" y="4422775"/>
              <a:ext cx="9525" cy="58737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19 h 37"/>
                <a:gd name="T4" fmla="*/ 6 w 6"/>
                <a:gd name="T5" fmla="*/ 6 h 37"/>
                <a:gd name="T6" fmla="*/ 6 w 6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19"/>
                  </a:lnTo>
                  <a:lnTo>
                    <a:pt x="6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44" name="Freeform 67"/>
            <p:cNvSpPr>
              <a:spLocks/>
            </p:cNvSpPr>
            <p:nvPr/>
          </p:nvSpPr>
          <p:spPr bwMode="auto">
            <a:xfrm>
              <a:off x="2609850" y="4422775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45" name="Freeform 68"/>
            <p:cNvSpPr>
              <a:spLocks/>
            </p:cNvSpPr>
            <p:nvPr/>
          </p:nvSpPr>
          <p:spPr bwMode="auto">
            <a:xfrm>
              <a:off x="2609850" y="4413250"/>
              <a:ext cx="11113" cy="19050"/>
            </a:xfrm>
            <a:custGeom>
              <a:avLst/>
              <a:gdLst>
                <a:gd name="T0" fmla="*/ 0 w 7"/>
                <a:gd name="T1" fmla="*/ 12 h 12"/>
                <a:gd name="T2" fmla="*/ 0 w 7"/>
                <a:gd name="T3" fmla="*/ 6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46" name="Freeform 69"/>
            <p:cNvSpPr>
              <a:spLocks/>
            </p:cNvSpPr>
            <p:nvPr/>
          </p:nvSpPr>
          <p:spPr bwMode="auto">
            <a:xfrm>
              <a:off x="2620963" y="4375150"/>
              <a:ext cx="0" cy="38100"/>
            </a:xfrm>
            <a:custGeom>
              <a:avLst/>
              <a:gdLst>
                <a:gd name="T0" fmla="*/ 24 h 24"/>
                <a:gd name="T1" fmla="*/ 18 h 24"/>
                <a:gd name="T2" fmla="*/ 12 h 24"/>
                <a:gd name="T3" fmla="*/ 0 h 24"/>
                <a:gd name="T4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47" name="Freeform 70"/>
            <p:cNvSpPr>
              <a:spLocks/>
            </p:cNvSpPr>
            <p:nvPr/>
          </p:nvSpPr>
          <p:spPr bwMode="auto">
            <a:xfrm>
              <a:off x="2620963" y="4375150"/>
              <a:ext cx="0" cy="47625"/>
            </a:xfrm>
            <a:custGeom>
              <a:avLst/>
              <a:gdLst>
                <a:gd name="T0" fmla="*/ 0 h 30"/>
                <a:gd name="T1" fmla="*/ 6 h 30"/>
                <a:gd name="T2" fmla="*/ 12 h 30"/>
                <a:gd name="T3" fmla="*/ 24 h 30"/>
                <a:gd name="T4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48" name="Freeform 71"/>
            <p:cNvSpPr>
              <a:spLocks/>
            </p:cNvSpPr>
            <p:nvPr/>
          </p:nvSpPr>
          <p:spPr bwMode="auto">
            <a:xfrm>
              <a:off x="2620963" y="4394200"/>
              <a:ext cx="9525" cy="28575"/>
            </a:xfrm>
            <a:custGeom>
              <a:avLst/>
              <a:gdLst>
                <a:gd name="T0" fmla="*/ 0 w 6"/>
                <a:gd name="T1" fmla="*/ 18 h 18"/>
                <a:gd name="T2" fmla="*/ 0 w 6"/>
                <a:gd name="T3" fmla="*/ 18 h 18"/>
                <a:gd name="T4" fmla="*/ 0 w 6"/>
                <a:gd name="T5" fmla="*/ 12 h 18"/>
                <a:gd name="T6" fmla="*/ 6 w 6"/>
                <a:gd name="T7" fmla="*/ 6 h 18"/>
                <a:gd name="T8" fmla="*/ 6 w 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49" name="Line 72"/>
            <p:cNvSpPr>
              <a:spLocks noChangeShapeType="1"/>
            </p:cNvSpPr>
            <p:nvPr/>
          </p:nvSpPr>
          <p:spPr bwMode="auto">
            <a:xfrm flipV="1">
              <a:off x="2630488" y="4384675"/>
              <a:ext cx="0" cy="952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50" name="Freeform 73"/>
            <p:cNvSpPr>
              <a:spLocks/>
            </p:cNvSpPr>
            <p:nvPr/>
          </p:nvSpPr>
          <p:spPr bwMode="auto">
            <a:xfrm>
              <a:off x="2630488" y="4375150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0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51" name="Line 74"/>
            <p:cNvSpPr>
              <a:spLocks noChangeShapeType="1"/>
            </p:cNvSpPr>
            <p:nvPr/>
          </p:nvSpPr>
          <p:spPr bwMode="auto">
            <a:xfrm flipV="1">
              <a:off x="2640013" y="4365625"/>
              <a:ext cx="0" cy="952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52" name="Freeform 75"/>
            <p:cNvSpPr>
              <a:spLocks/>
            </p:cNvSpPr>
            <p:nvPr/>
          </p:nvSpPr>
          <p:spPr bwMode="auto">
            <a:xfrm>
              <a:off x="2640013" y="4337050"/>
              <a:ext cx="11113" cy="28575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12 h 18"/>
                <a:gd name="T4" fmla="*/ 7 w 7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12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53" name="Freeform 76"/>
            <p:cNvSpPr>
              <a:spLocks/>
            </p:cNvSpPr>
            <p:nvPr/>
          </p:nvSpPr>
          <p:spPr bwMode="auto">
            <a:xfrm>
              <a:off x="2651125" y="4278313"/>
              <a:ext cx="0" cy="58737"/>
            </a:xfrm>
            <a:custGeom>
              <a:avLst/>
              <a:gdLst>
                <a:gd name="T0" fmla="*/ 37 h 37"/>
                <a:gd name="T1" fmla="*/ 18 h 37"/>
                <a:gd name="T2" fmla="*/ 6 h 37"/>
                <a:gd name="T3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7">
                  <a:moveTo>
                    <a:pt x="0" y="37"/>
                  </a:move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54" name="Freeform 77"/>
            <p:cNvSpPr>
              <a:spLocks/>
            </p:cNvSpPr>
            <p:nvPr/>
          </p:nvSpPr>
          <p:spPr bwMode="auto">
            <a:xfrm>
              <a:off x="2651125" y="4268788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0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55" name="Freeform 78"/>
            <p:cNvSpPr>
              <a:spLocks/>
            </p:cNvSpPr>
            <p:nvPr/>
          </p:nvSpPr>
          <p:spPr bwMode="auto">
            <a:xfrm>
              <a:off x="2660650" y="4268788"/>
              <a:ext cx="0" cy="47625"/>
            </a:xfrm>
            <a:custGeom>
              <a:avLst/>
              <a:gdLst>
                <a:gd name="T0" fmla="*/ 0 h 30"/>
                <a:gd name="T1" fmla="*/ 6 h 30"/>
                <a:gd name="T2" fmla="*/ 12 h 30"/>
                <a:gd name="T3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3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56" name="Freeform 79"/>
            <p:cNvSpPr>
              <a:spLocks/>
            </p:cNvSpPr>
            <p:nvPr/>
          </p:nvSpPr>
          <p:spPr bwMode="auto">
            <a:xfrm>
              <a:off x="2660650" y="4316413"/>
              <a:ext cx="0" cy="39687"/>
            </a:xfrm>
            <a:custGeom>
              <a:avLst/>
              <a:gdLst>
                <a:gd name="T0" fmla="*/ 0 h 25"/>
                <a:gd name="T1" fmla="*/ 19 h 25"/>
                <a:gd name="T2" fmla="*/ 25 h 25"/>
                <a:gd name="T3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19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57" name="Freeform 80"/>
            <p:cNvSpPr>
              <a:spLocks/>
            </p:cNvSpPr>
            <p:nvPr/>
          </p:nvSpPr>
          <p:spPr bwMode="auto">
            <a:xfrm>
              <a:off x="2660650" y="4316413"/>
              <a:ext cx="9525" cy="39687"/>
            </a:xfrm>
            <a:custGeom>
              <a:avLst/>
              <a:gdLst>
                <a:gd name="T0" fmla="*/ 0 w 6"/>
                <a:gd name="T1" fmla="*/ 25 h 25"/>
                <a:gd name="T2" fmla="*/ 0 w 6"/>
                <a:gd name="T3" fmla="*/ 25 h 25"/>
                <a:gd name="T4" fmla="*/ 0 w 6"/>
                <a:gd name="T5" fmla="*/ 19 h 25"/>
                <a:gd name="T6" fmla="*/ 6 w 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58" name="Freeform 81"/>
            <p:cNvSpPr>
              <a:spLocks/>
            </p:cNvSpPr>
            <p:nvPr/>
          </p:nvSpPr>
          <p:spPr bwMode="auto">
            <a:xfrm>
              <a:off x="2670175" y="4259263"/>
              <a:ext cx="0" cy="57150"/>
            </a:xfrm>
            <a:custGeom>
              <a:avLst/>
              <a:gdLst>
                <a:gd name="T0" fmla="*/ 36 h 36"/>
                <a:gd name="T1" fmla="*/ 18 h 36"/>
                <a:gd name="T2" fmla="*/ 6 h 36"/>
                <a:gd name="T3" fmla="*/ 0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59" name="Freeform 82"/>
            <p:cNvSpPr>
              <a:spLocks/>
            </p:cNvSpPr>
            <p:nvPr/>
          </p:nvSpPr>
          <p:spPr bwMode="auto">
            <a:xfrm>
              <a:off x="2670175" y="4259263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0" name="Freeform 83"/>
            <p:cNvSpPr>
              <a:spLocks/>
            </p:cNvSpPr>
            <p:nvPr/>
          </p:nvSpPr>
          <p:spPr bwMode="auto">
            <a:xfrm>
              <a:off x="2679700" y="4230688"/>
              <a:ext cx="0" cy="28575"/>
            </a:xfrm>
            <a:custGeom>
              <a:avLst/>
              <a:gdLst>
                <a:gd name="T0" fmla="*/ 18 h 18"/>
                <a:gd name="T1" fmla="*/ 12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1" name="Freeform 84"/>
            <p:cNvSpPr>
              <a:spLocks/>
            </p:cNvSpPr>
            <p:nvPr/>
          </p:nvSpPr>
          <p:spPr bwMode="auto">
            <a:xfrm>
              <a:off x="2679700" y="4105275"/>
              <a:ext cx="11113" cy="125412"/>
            </a:xfrm>
            <a:custGeom>
              <a:avLst/>
              <a:gdLst>
                <a:gd name="T0" fmla="*/ 0 w 7"/>
                <a:gd name="T1" fmla="*/ 79 h 79"/>
                <a:gd name="T2" fmla="*/ 0 w 7"/>
                <a:gd name="T3" fmla="*/ 60 h 79"/>
                <a:gd name="T4" fmla="*/ 0 w 7"/>
                <a:gd name="T5" fmla="*/ 36 h 79"/>
                <a:gd name="T6" fmla="*/ 7 w 7"/>
                <a:gd name="T7" fmla="*/ 12 h 79"/>
                <a:gd name="T8" fmla="*/ 7 w 7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9">
                  <a:moveTo>
                    <a:pt x="0" y="79"/>
                  </a:moveTo>
                  <a:lnTo>
                    <a:pt x="0" y="60"/>
                  </a:lnTo>
                  <a:lnTo>
                    <a:pt x="0" y="36"/>
                  </a:lnTo>
                  <a:lnTo>
                    <a:pt x="7" y="12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2" name="Freeform 85"/>
            <p:cNvSpPr>
              <a:spLocks/>
            </p:cNvSpPr>
            <p:nvPr/>
          </p:nvSpPr>
          <p:spPr bwMode="auto">
            <a:xfrm>
              <a:off x="2690813" y="4105275"/>
              <a:ext cx="0" cy="28575"/>
            </a:xfrm>
            <a:custGeom>
              <a:avLst/>
              <a:gdLst>
                <a:gd name="T0" fmla="*/ 0 h 18"/>
                <a:gd name="T1" fmla="*/ 0 h 18"/>
                <a:gd name="T2" fmla="*/ 6 h 18"/>
                <a:gd name="T3" fmla="*/ 12 h 18"/>
                <a:gd name="T4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3" name="Freeform 86"/>
            <p:cNvSpPr>
              <a:spLocks/>
            </p:cNvSpPr>
            <p:nvPr/>
          </p:nvSpPr>
          <p:spPr bwMode="auto">
            <a:xfrm>
              <a:off x="2690813" y="4114800"/>
              <a:ext cx="9525" cy="19050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6 h 12"/>
                <a:gd name="T4" fmla="*/ 6 w 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4" name="Freeform 87"/>
            <p:cNvSpPr>
              <a:spLocks/>
            </p:cNvSpPr>
            <p:nvPr/>
          </p:nvSpPr>
          <p:spPr bwMode="auto">
            <a:xfrm>
              <a:off x="2700338" y="4105275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5" name="Freeform 88"/>
            <p:cNvSpPr>
              <a:spLocks/>
            </p:cNvSpPr>
            <p:nvPr/>
          </p:nvSpPr>
          <p:spPr bwMode="auto">
            <a:xfrm>
              <a:off x="2700338" y="4105275"/>
              <a:ext cx="0" cy="19050"/>
            </a:xfrm>
            <a:custGeom>
              <a:avLst/>
              <a:gdLst>
                <a:gd name="T0" fmla="*/ 0 h 12"/>
                <a:gd name="T1" fmla="*/ 6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6" name="Freeform 89"/>
            <p:cNvSpPr>
              <a:spLocks/>
            </p:cNvSpPr>
            <p:nvPr/>
          </p:nvSpPr>
          <p:spPr bwMode="auto">
            <a:xfrm>
              <a:off x="2700338" y="4124325"/>
              <a:ext cx="9525" cy="47625"/>
            </a:xfrm>
            <a:custGeom>
              <a:avLst/>
              <a:gdLst>
                <a:gd name="T0" fmla="*/ 0 w 6"/>
                <a:gd name="T1" fmla="*/ 0 h 30"/>
                <a:gd name="T2" fmla="*/ 0 w 6"/>
                <a:gd name="T3" fmla="*/ 6 h 30"/>
                <a:gd name="T4" fmla="*/ 0 w 6"/>
                <a:gd name="T5" fmla="*/ 18 h 30"/>
                <a:gd name="T6" fmla="*/ 6 w 6"/>
                <a:gd name="T7" fmla="*/ 30 h 30"/>
                <a:gd name="T8" fmla="*/ 6 w 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0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6" y="3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7" name="Freeform 90"/>
            <p:cNvSpPr>
              <a:spLocks/>
            </p:cNvSpPr>
            <p:nvPr/>
          </p:nvSpPr>
          <p:spPr bwMode="auto">
            <a:xfrm>
              <a:off x="2709863" y="4084638"/>
              <a:ext cx="0" cy="87312"/>
            </a:xfrm>
            <a:custGeom>
              <a:avLst/>
              <a:gdLst>
                <a:gd name="T0" fmla="*/ 55 h 55"/>
                <a:gd name="T1" fmla="*/ 49 h 55"/>
                <a:gd name="T2" fmla="*/ 31 h 55"/>
                <a:gd name="T3" fmla="*/ 13 h 55"/>
                <a:gd name="T4" fmla="*/ 0 h 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5">
                  <a:moveTo>
                    <a:pt x="0" y="55"/>
                  </a:moveTo>
                  <a:lnTo>
                    <a:pt x="0" y="49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8" name="Freeform 91"/>
            <p:cNvSpPr>
              <a:spLocks/>
            </p:cNvSpPr>
            <p:nvPr/>
          </p:nvSpPr>
          <p:spPr bwMode="auto">
            <a:xfrm>
              <a:off x="2709863" y="4084638"/>
              <a:ext cx="11113" cy="0"/>
            </a:xfrm>
            <a:custGeom>
              <a:avLst/>
              <a:gdLst>
                <a:gd name="T0" fmla="*/ 0 w 7"/>
                <a:gd name="T1" fmla="*/ 0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69" name="Freeform 92"/>
            <p:cNvSpPr>
              <a:spLocks/>
            </p:cNvSpPr>
            <p:nvPr/>
          </p:nvSpPr>
          <p:spPr bwMode="auto">
            <a:xfrm>
              <a:off x="2720975" y="4084638"/>
              <a:ext cx="0" cy="49212"/>
            </a:xfrm>
            <a:custGeom>
              <a:avLst/>
              <a:gdLst>
                <a:gd name="T0" fmla="*/ 0 h 31"/>
                <a:gd name="T1" fmla="*/ 6 h 31"/>
                <a:gd name="T2" fmla="*/ 13 h 31"/>
                <a:gd name="T3" fmla="*/ 25 h 31"/>
                <a:gd name="T4" fmla="*/ 31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1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70" name="Freeform 93"/>
            <p:cNvSpPr>
              <a:spLocks/>
            </p:cNvSpPr>
            <p:nvPr/>
          </p:nvSpPr>
          <p:spPr bwMode="auto">
            <a:xfrm>
              <a:off x="2720975" y="4133850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71" name="Freeform 94"/>
            <p:cNvSpPr>
              <a:spLocks/>
            </p:cNvSpPr>
            <p:nvPr/>
          </p:nvSpPr>
          <p:spPr bwMode="auto">
            <a:xfrm>
              <a:off x="2730500" y="4075113"/>
              <a:ext cx="0" cy="58737"/>
            </a:xfrm>
            <a:custGeom>
              <a:avLst/>
              <a:gdLst>
                <a:gd name="T0" fmla="*/ 37 h 37"/>
                <a:gd name="T1" fmla="*/ 31 h 37"/>
                <a:gd name="T2" fmla="*/ 19 h 37"/>
                <a:gd name="T3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7">
                  <a:moveTo>
                    <a:pt x="0" y="37"/>
                  </a:move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72" name="Freeform 95"/>
            <p:cNvSpPr>
              <a:spLocks/>
            </p:cNvSpPr>
            <p:nvPr/>
          </p:nvSpPr>
          <p:spPr bwMode="auto">
            <a:xfrm>
              <a:off x="2730500" y="4037013"/>
              <a:ext cx="0" cy="38100"/>
            </a:xfrm>
            <a:custGeom>
              <a:avLst/>
              <a:gdLst>
                <a:gd name="T0" fmla="*/ 24 h 24"/>
                <a:gd name="T1" fmla="*/ 12 h 24"/>
                <a:gd name="T2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73" name="Freeform 96"/>
            <p:cNvSpPr>
              <a:spLocks/>
            </p:cNvSpPr>
            <p:nvPr/>
          </p:nvSpPr>
          <p:spPr bwMode="auto">
            <a:xfrm>
              <a:off x="2730500" y="4037013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74" name="Freeform 97"/>
            <p:cNvSpPr>
              <a:spLocks/>
            </p:cNvSpPr>
            <p:nvPr/>
          </p:nvSpPr>
          <p:spPr bwMode="auto">
            <a:xfrm>
              <a:off x="2740025" y="4037013"/>
              <a:ext cx="0" cy="9525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75" name="Freeform 98"/>
            <p:cNvSpPr>
              <a:spLocks/>
            </p:cNvSpPr>
            <p:nvPr/>
          </p:nvSpPr>
          <p:spPr bwMode="auto">
            <a:xfrm>
              <a:off x="2740025" y="3989388"/>
              <a:ext cx="9525" cy="57150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30 h 36"/>
                <a:gd name="T4" fmla="*/ 0 w 6"/>
                <a:gd name="T5" fmla="*/ 18 h 36"/>
                <a:gd name="T6" fmla="*/ 6 w 6"/>
                <a:gd name="T7" fmla="*/ 6 h 36"/>
                <a:gd name="T8" fmla="*/ 6 w 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0" y="36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6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76" name="Freeform 99"/>
            <p:cNvSpPr>
              <a:spLocks/>
            </p:cNvSpPr>
            <p:nvPr/>
          </p:nvSpPr>
          <p:spPr bwMode="auto">
            <a:xfrm>
              <a:off x="2749550" y="3989388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77" name="Freeform 100"/>
            <p:cNvSpPr>
              <a:spLocks/>
            </p:cNvSpPr>
            <p:nvPr/>
          </p:nvSpPr>
          <p:spPr bwMode="auto">
            <a:xfrm>
              <a:off x="2749550" y="3930650"/>
              <a:ext cx="11113" cy="68262"/>
            </a:xfrm>
            <a:custGeom>
              <a:avLst/>
              <a:gdLst>
                <a:gd name="T0" fmla="*/ 0 w 7"/>
                <a:gd name="T1" fmla="*/ 43 h 43"/>
                <a:gd name="T2" fmla="*/ 0 w 7"/>
                <a:gd name="T3" fmla="*/ 24 h 43"/>
                <a:gd name="T4" fmla="*/ 7 w 7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3">
                  <a:moveTo>
                    <a:pt x="0" y="43"/>
                  </a:moveTo>
                  <a:lnTo>
                    <a:pt x="0" y="24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78" name="Freeform 101"/>
            <p:cNvSpPr>
              <a:spLocks/>
            </p:cNvSpPr>
            <p:nvPr/>
          </p:nvSpPr>
          <p:spPr bwMode="auto">
            <a:xfrm>
              <a:off x="2760663" y="3824288"/>
              <a:ext cx="0" cy="106362"/>
            </a:xfrm>
            <a:custGeom>
              <a:avLst/>
              <a:gdLst>
                <a:gd name="T0" fmla="*/ 67 h 67"/>
                <a:gd name="T1" fmla="*/ 49 h 67"/>
                <a:gd name="T2" fmla="*/ 24 h 67"/>
                <a:gd name="T3" fmla="*/ 6 h 67"/>
                <a:gd name="T4" fmla="*/ 0 h 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7">
                  <a:moveTo>
                    <a:pt x="0" y="67"/>
                  </a:moveTo>
                  <a:lnTo>
                    <a:pt x="0" y="49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79" name="Freeform 102"/>
            <p:cNvSpPr>
              <a:spLocks/>
            </p:cNvSpPr>
            <p:nvPr/>
          </p:nvSpPr>
          <p:spPr bwMode="auto">
            <a:xfrm>
              <a:off x="2760663" y="3824288"/>
              <a:ext cx="9525" cy="106362"/>
            </a:xfrm>
            <a:custGeom>
              <a:avLst/>
              <a:gdLst>
                <a:gd name="T0" fmla="*/ 0 w 6"/>
                <a:gd name="T1" fmla="*/ 0 h 67"/>
                <a:gd name="T2" fmla="*/ 0 w 6"/>
                <a:gd name="T3" fmla="*/ 6 h 67"/>
                <a:gd name="T4" fmla="*/ 0 w 6"/>
                <a:gd name="T5" fmla="*/ 24 h 67"/>
                <a:gd name="T6" fmla="*/ 6 w 6"/>
                <a:gd name="T7" fmla="*/ 49 h 67"/>
                <a:gd name="T8" fmla="*/ 6 w 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7">
                  <a:moveTo>
                    <a:pt x="0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6" y="49"/>
                  </a:lnTo>
                  <a:lnTo>
                    <a:pt x="6" y="6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80" name="Freeform 103"/>
            <p:cNvSpPr>
              <a:spLocks/>
            </p:cNvSpPr>
            <p:nvPr/>
          </p:nvSpPr>
          <p:spPr bwMode="auto">
            <a:xfrm>
              <a:off x="2770188" y="3930650"/>
              <a:ext cx="0" cy="87312"/>
            </a:xfrm>
            <a:custGeom>
              <a:avLst/>
              <a:gdLst>
                <a:gd name="T0" fmla="*/ 0 h 55"/>
                <a:gd name="T1" fmla="*/ 30 h 55"/>
                <a:gd name="T2" fmla="*/ 49 h 55"/>
                <a:gd name="T3" fmla="*/ 55 h 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5">
                  <a:moveTo>
                    <a:pt x="0" y="0"/>
                  </a:moveTo>
                  <a:lnTo>
                    <a:pt x="0" y="30"/>
                  </a:lnTo>
                  <a:lnTo>
                    <a:pt x="0" y="49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81" name="Freeform 104"/>
            <p:cNvSpPr>
              <a:spLocks/>
            </p:cNvSpPr>
            <p:nvPr/>
          </p:nvSpPr>
          <p:spPr bwMode="auto">
            <a:xfrm>
              <a:off x="2770188" y="4008438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82" name="Freeform 105"/>
            <p:cNvSpPr>
              <a:spLocks/>
            </p:cNvSpPr>
            <p:nvPr/>
          </p:nvSpPr>
          <p:spPr bwMode="auto">
            <a:xfrm>
              <a:off x="2770188" y="3989388"/>
              <a:ext cx="9525" cy="19050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6 h 12"/>
                <a:gd name="T4" fmla="*/ 6 w 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83" name="Freeform 106"/>
            <p:cNvSpPr>
              <a:spLocks/>
            </p:cNvSpPr>
            <p:nvPr/>
          </p:nvSpPr>
          <p:spPr bwMode="auto">
            <a:xfrm>
              <a:off x="2779713" y="3949700"/>
              <a:ext cx="0" cy="39687"/>
            </a:xfrm>
            <a:custGeom>
              <a:avLst/>
              <a:gdLst>
                <a:gd name="T0" fmla="*/ 25 h 25"/>
                <a:gd name="T1" fmla="*/ 12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84" name="Freeform 107"/>
            <p:cNvSpPr>
              <a:spLocks/>
            </p:cNvSpPr>
            <p:nvPr/>
          </p:nvSpPr>
          <p:spPr bwMode="auto">
            <a:xfrm>
              <a:off x="2779713" y="3949700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85" name="Freeform 108"/>
            <p:cNvSpPr>
              <a:spLocks/>
            </p:cNvSpPr>
            <p:nvPr/>
          </p:nvSpPr>
          <p:spPr bwMode="auto">
            <a:xfrm>
              <a:off x="2789238" y="3921125"/>
              <a:ext cx="0" cy="28575"/>
            </a:xfrm>
            <a:custGeom>
              <a:avLst/>
              <a:gdLst>
                <a:gd name="T0" fmla="*/ 18 h 18"/>
                <a:gd name="T1" fmla="*/ 12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86" name="Freeform 109"/>
            <p:cNvSpPr>
              <a:spLocks/>
            </p:cNvSpPr>
            <p:nvPr/>
          </p:nvSpPr>
          <p:spPr bwMode="auto">
            <a:xfrm>
              <a:off x="2789238" y="3805238"/>
              <a:ext cx="11113" cy="115887"/>
            </a:xfrm>
            <a:custGeom>
              <a:avLst/>
              <a:gdLst>
                <a:gd name="T0" fmla="*/ 0 w 7"/>
                <a:gd name="T1" fmla="*/ 73 h 73"/>
                <a:gd name="T2" fmla="*/ 0 w 7"/>
                <a:gd name="T3" fmla="*/ 55 h 73"/>
                <a:gd name="T4" fmla="*/ 0 w 7"/>
                <a:gd name="T5" fmla="*/ 36 h 73"/>
                <a:gd name="T6" fmla="*/ 7 w 7"/>
                <a:gd name="T7" fmla="*/ 18 h 73"/>
                <a:gd name="T8" fmla="*/ 7 w 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3">
                  <a:moveTo>
                    <a:pt x="0" y="73"/>
                  </a:moveTo>
                  <a:lnTo>
                    <a:pt x="0" y="55"/>
                  </a:lnTo>
                  <a:lnTo>
                    <a:pt x="0" y="36"/>
                  </a:lnTo>
                  <a:lnTo>
                    <a:pt x="7" y="18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87" name="Freeform 110"/>
            <p:cNvSpPr>
              <a:spLocks/>
            </p:cNvSpPr>
            <p:nvPr/>
          </p:nvSpPr>
          <p:spPr bwMode="auto">
            <a:xfrm>
              <a:off x="2800350" y="3767138"/>
              <a:ext cx="0" cy="38100"/>
            </a:xfrm>
            <a:custGeom>
              <a:avLst/>
              <a:gdLst>
                <a:gd name="T0" fmla="*/ 24 h 24"/>
                <a:gd name="T1" fmla="*/ 12 h 24"/>
                <a:gd name="T2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88" name="Freeform 111"/>
            <p:cNvSpPr>
              <a:spLocks/>
            </p:cNvSpPr>
            <p:nvPr/>
          </p:nvSpPr>
          <p:spPr bwMode="auto">
            <a:xfrm>
              <a:off x="2800350" y="3698875"/>
              <a:ext cx="0" cy="68262"/>
            </a:xfrm>
            <a:custGeom>
              <a:avLst/>
              <a:gdLst>
                <a:gd name="T0" fmla="*/ 43 h 43"/>
                <a:gd name="T1" fmla="*/ 24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89" name="Freeform 112"/>
            <p:cNvSpPr>
              <a:spLocks/>
            </p:cNvSpPr>
            <p:nvPr/>
          </p:nvSpPr>
          <p:spPr bwMode="auto">
            <a:xfrm>
              <a:off x="2800350" y="3582988"/>
              <a:ext cx="9525" cy="115887"/>
            </a:xfrm>
            <a:custGeom>
              <a:avLst/>
              <a:gdLst>
                <a:gd name="T0" fmla="*/ 0 w 6"/>
                <a:gd name="T1" fmla="*/ 73 h 73"/>
                <a:gd name="T2" fmla="*/ 0 w 6"/>
                <a:gd name="T3" fmla="*/ 55 h 73"/>
                <a:gd name="T4" fmla="*/ 0 w 6"/>
                <a:gd name="T5" fmla="*/ 31 h 73"/>
                <a:gd name="T6" fmla="*/ 6 w 6"/>
                <a:gd name="T7" fmla="*/ 6 h 73"/>
                <a:gd name="T8" fmla="*/ 6 w 6"/>
                <a:gd name="T9" fmla="*/ 0 h 73"/>
                <a:gd name="T10" fmla="*/ 6 w 6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3">
                  <a:moveTo>
                    <a:pt x="0" y="73"/>
                  </a:moveTo>
                  <a:lnTo>
                    <a:pt x="0" y="55"/>
                  </a:lnTo>
                  <a:lnTo>
                    <a:pt x="0" y="31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90" name="Freeform 113"/>
            <p:cNvSpPr>
              <a:spLocks/>
            </p:cNvSpPr>
            <p:nvPr/>
          </p:nvSpPr>
          <p:spPr bwMode="auto">
            <a:xfrm>
              <a:off x="2809875" y="3582988"/>
              <a:ext cx="0" cy="125412"/>
            </a:xfrm>
            <a:custGeom>
              <a:avLst/>
              <a:gdLst>
                <a:gd name="T0" fmla="*/ 0 h 79"/>
                <a:gd name="T1" fmla="*/ 0 h 79"/>
                <a:gd name="T2" fmla="*/ 6 h 79"/>
                <a:gd name="T3" fmla="*/ 31 h 79"/>
                <a:gd name="T4" fmla="*/ 55 h 79"/>
                <a:gd name="T5" fmla="*/ 79 h 7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79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0" y="55"/>
                  </a:lnTo>
                  <a:lnTo>
                    <a:pt x="0" y="7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91" name="Freeform 114"/>
            <p:cNvSpPr>
              <a:spLocks/>
            </p:cNvSpPr>
            <p:nvPr/>
          </p:nvSpPr>
          <p:spPr bwMode="auto">
            <a:xfrm>
              <a:off x="2809875" y="3708400"/>
              <a:ext cx="9525" cy="134937"/>
            </a:xfrm>
            <a:custGeom>
              <a:avLst/>
              <a:gdLst>
                <a:gd name="T0" fmla="*/ 0 w 6"/>
                <a:gd name="T1" fmla="*/ 0 h 85"/>
                <a:gd name="T2" fmla="*/ 0 w 6"/>
                <a:gd name="T3" fmla="*/ 25 h 85"/>
                <a:gd name="T4" fmla="*/ 0 w 6"/>
                <a:gd name="T5" fmla="*/ 49 h 85"/>
                <a:gd name="T6" fmla="*/ 6 w 6"/>
                <a:gd name="T7" fmla="*/ 73 h 85"/>
                <a:gd name="T8" fmla="*/ 6 w 6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5">
                  <a:moveTo>
                    <a:pt x="0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6" y="73"/>
                  </a:lnTo>
                  <a:lnTo>
                    <a:pt x="6" y="8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92" name="Freeform 115"/>
            <p:cNvSpPr>
              <a:spLocks/>
            </p:cNvSpPr>
            <p:nvPr/>
          </p:nvSpPr>
          <p:spPr bwMode="auto">
            <a:xfrm>
              <a:off x="2819400" y="3833813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93" name="Freeform 116"/>
            <p:cNvSpPr>
              <a:spLocks/>
            </p:cNvSpPr>
            <p:nvPr/>
          </p:nvSpPr>
          <p:spPr bwMode="auto">
            <a:xfrm>
              <a:off x="2819400" y="3776663"/>
              <a:ext cx="11113" cy="57150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0 h 36"/>
                <a:gd name="T4" fmla="*/ 0 w 7"/>
                <a:gd name="T5" fmla="*/ 18 h 36"/>
                <a:gd name="T6" fmla="*/ 7 w 7"/>
                <a:gd name="T7" fmla="*/ 6 h 36"/>
                <a:gd name="T8" fmla="*/ 7 w 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7" y="6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94" name="Freeform 117"/>
            <p:cNvSpPr>
              <a:spLocks/>
            </p:cNvSpPr>
            <p:nvPr/>
          </p:nvSpPr>
          <p:spPr bwMode="auto">
            <a:xfrm>
              <a:off x="2830513" y="3776663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95" name="Freeform 118"/>
            <p:cNvSpPr>
              <a:spLocks/>
            </p:cNvSpPr>
            <p:nvPr/>
          </p:nvSpPr>
          <p:spPr bwMode="auto">
            <a:xfrm>
              <a:off x="2830513" y="3786188"/>
              <a:ext cx="9525" cy="19050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6 h 12"/>
                <a:gd name="T6" fmla="*/ 6 w 6"/>
                <a:gd name="T7" fmla="*/ 12 h 12"/>
                <a:gd name="T8" fmla="*/ 6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96" name="Freeform 119"/>
            <p:cNvSpPr>
              <a:spLocks/>
            </p:cNvSpPr>
            <p:nvPr/>
          </p:nvSpPr>
          <p:spPr bwMode="auto">
            <a:xfrm>
              <a:off x="2840038" y="3505200"/>
              <a:ext cx="0" cy="300037"/>
            </a:xfrm>
            <a:custGeom>
              <a:avLst/>
              <a:gdLst>
                <a:gd name="T0" fmla="*/ 189 h 189"/>
                <a:gd name="T1" fmla="*/ 177 h 189"/>
                <a:gd name="T2" fmla="*/ 153 h 189"/>
                <a:gd name="T3" fmla="*/ 104 h 189"/>
                <a:gd name="T4" fmla="*/ 49 h 189"/>
                <a:gd name="T5" fmla="*/ 0 h 18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89">
                  <a:moveTo>
                    <a:pt x="0" y="189"/>
                  </a:moveTo>
                  <a:lnTo>
                    <a:pt x="0" y="177"/>
                  </a:lnTo>
                  <a:lnTo>
                    <a:pt x="0" y="153"/>
                  </a:lnTo>
                  <a:lnTo>
                    <a:pt x="0" y="104"/>
                  </a:lnTo>
                  <a:lnTo>
                    <a:pt x="0" y="4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97" name="Freeform 120"/>
            <p:cNvSpPr>
              <a:spLocks/>
            </p:cNvSpPr>
            <p:nvPr/>
          </p:nvSpPr>
          <p:spPr bwMode="auto">
            <a:xfrm>
              <a:off x="2840038" y="3254375"/>
              <a:ext cx="0" cy="250825"/>
            </a:xfrm>
            <a:custGeom>
              <a:avLst/>
              <a:gdLst>
                <a:gd name="T0" fmla="*/ 158 h 158"/>
                <a:gd name="T1" fmla="*/ 110 h 158"/>
                <a:gd name="T2" fmla="*/ 67 h 158"/>
                <a:gd name="T3" fmla="*/ 25 h 158"/>
                <a:gd name="T4" fmla="*/ 12 h 158"/>
                <a:gd name="T5" fmla="*/ 0 h 1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58">
                  <a:moveTo>
                    <a:pt x="0" y="158"/>
                  </a:moveTo>
                  <a:lnTo>
                    <a:pt x="0" y="110"/>
                  </a:lnTo>
                  <a:lnTo>
                    <a:pt x="0" y="67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98" name="Freeform 121"/>
            <p:cNvSpPr>
              <a:spLocks/>
            </p:cNvSpPr>
            <p:nvPr/>
          </p:nvSpPr>
          <p:spPr bwMode="auto">
            <a:xfrm>
              <a:off x="2840038" y="3254375"/>
              <a:ext cx="9525" cy="58737"/>
            </a:xfrm>
            <a:custGeom>
              <a:avLst/>
              <a:gdLst>
                <a:gd name="T0" fmla="*/ 0 w 6"/>
                <a:gd name="T1" fmla="*/ 0 h 37"/>
                <a:gd name="T2" fmla="*/ 0 w 6"/>
                <a:gd name="T3" fmla="*/ 0 h 37"/>
                <a:gd name="T4" fmla="*/ 0 w 6"/>
                <a:gd name="T5" fmla="*/ 6 h 37"/>
                <a:gd name="T6" fmla="*/ 6 w 6"/>
                <a:gd name="T7" fmla="*/ 19 h 37"/>
                <a:gd name="T8" fmla="*/ 6 w 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9"/>
                  </a:lnTo>
                  <a:lnTo>
                    <a:pt x="6" y="3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99" name="Freeform 122"/>
            <p:cNvSpPr>
              <a:spLocks/>
            </p:cNvSpPr>
            <p:nvPr/>
          </p:nvSpPr>
          <p:spPr bwMode="auto">
            <a:xfrm>
              <a:off x="2849563" y="3313113"/>
              <a:ext cx="0" cy="212725"/>
            </a:xfrm>
            <a:custGeom>
              <a:avLst/>
              <a:gdLst>
                <a:gd name="T0" fmla="*/ 0 h 134"/>
                <a:gd name="T1" fmla="*/ 30 h 134"/>
                <a:gd name="T2" fmla="*/ 67 h 134"/>
                <a:gd name="T3" fmla="*/ 103 h 134"/>
                <a:gd name="T4" fmla="*/ 134 h 1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4">
                  <a:moveTo>
                    <a:pt x="0" y="0"/>
                  </a:moveTo>
                  <a:lnTo>
                    <a:pt x="0" y="30"/>
                  </a:lnTo>
                  <a:lnTo>
                    <a:pt x="0" y="67"/>
                  </a:lnTo>
                  <a:lnTo>
                    <a:pt x="0" y="103"/>
                  </a:lnTo>
                  <a:lnTo>
                    <a:pt x="0" y="134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00" name="Freeform 123"/>
            <p:cNvSpPr>
              <a:spLocks/>
            </p:cNvSpPr>
            <p:nvPr/>
          </p:nvSpPr>
          <p:spPr bwMode="auto">
            <a:xfrm>
              <a:off x="2849563" y="3525838"/>
              <a:ext cx="9525" cy="125412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48 h 79"/>
                <a:gd name="T4" fmla="*/ 6 w 6"/>
                <a:gd name="T5" fmla="*/ 67 h 79"/>
                <a:gd name="T6" fmla="*/ 6 w 6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lnTo>
                    <a:pt x="0" y="48"/>
                  </a:lnTo>
                  <a:lnTo>
                    <a:pt x="6" y="67"/>
                  </a:lnTo>
                  <a:lnTo>
                    <a:pt x="6" y="7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01" name="Freeform 124"/>
            <p:cNvSpPr>
              <a:spLocks/>
            </p:cNvSpPr>
            <p:nvPr/>
          </p:nvSpPr>
          <p:spPr bwMode="auto">
            <a:xfrm>
              <a:off x="2859088" y="3632200"/>
              <a:ext cx="0" cy="19050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02" name="Freeform 125"/>
            <p:cNvSpPr>
              <a:spLocks/>
            </p:cNvSpPr>
            <p:nvPr/>
          </p:nvSpPr>
          <p:spPr bwMode="auto">
            <a:xfrm>
              <a:off x="2859088" y="3582988"/>
              <a:ext cx="11113" cy="49212"/>
            </a:xfrm>
            <a:custGeom>
              <a:avLst/>
              <a:gdLst>
                <a:gd name="T0" fmla="*/ 0 w 7"/>
                <a:gd name="T1" fmla="*/ 31 h 31"/>
                <a:gd name="T2" fmla="*/ 0 w 7"/>
                <a:gd name="T3" fmla="*/ 12 h 31"/>
                <a:gd name="T4" fmla="*/ 7 w 7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0" y="12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03" name="Freeform 126"/>
            <p:cNvSpPr>
              <a:spLocks/>
            </p:cNvSpPr>
            <p:nvPr/>
          </p:nvSpPr>
          <p:spPr bwMode="auto">
            <a:xfrm>
              <a:off x="2870200" y="3563938"/>
              <a:ext cx="0" cy="19050"/>
            </a:xfrm>
            <a:custGeom>
              <a:avLst/>
              <a:gdLst>
                <a:gd name="T0" fmla="*/ 12 h 12"/>
                <a:gd name="T1" fmla="*/ 6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04" name="Freeform 127"/>
            <p:cNvSpPr>
              <a:spLocks/>
            </p:cNvSpPr>
            <p:nvPr/>
          </p:nvSpPr>
          <p:spPr bwMode="auto">
            <a:xfrm>
              <a:off x="2870200" y="3516313"/>
              <a:ext cx="9525" cy="47625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18 h 30"/>
                <a:gd name="T4" fmla="*/ 6 w 6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18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05" name="Freeform 128"/>
            <p:cNvSpPr>
              <a:spLocks/>
            </p:cNvSpPr>
            <p:nvPr/>
          </p:nvSpPr>
          <p:spPr bwMode="auto">
            <a:xfrm>
              <a:off x="2879725" y="3409950"/>
              <a:ext cx="0" cy="106362"/>
            </a:xfrm>
            <a:custGeom>
              <a:avLst/>
              <a:gdLst>
                <a:gd name="T0" fmla="*/ 67 h 67"/>
                <a:gd name="T1" fmla="*/ 48 h 67"/>
                <a:gd name="T2" fmla="*/ 30 h 67"/>
                <a:gd name="T3" fmla="*/ 12 h 67"/>
                <a:gd name="T4" fmla="*/ 0 h 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7">
                  <a:moveTo>
                    <a:pt x="0" y="67"/>
                  </a:moveTo>
                  <a:lnTo>
                    <a:pt x="0" y="48"/>
                  </a:lnTo>
                  <a:lnTo>
                    <a:pt x="0" y="30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06" name="Freeform 129"/>
            <p:cNvSpPr>
              <a:spLocks/>
            </p:cNvSpPr>
            <p:nvPr/>
          </p:nvSpPr>
          <p:spPr bwMode="auto">
            <a:xfrm>
              <a:off x="2879725" y="3389313"/>
              <a:ext cx="0" cy="20637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07" name="Freeform 130"/>
            <p:cNvSpPr>
              <a:spLocks/>
            </p:cNvSpPr>
            <p:nvPr/>
          </p:nvSpPr>
          <p:spPr bwMode="auto">
            <a:xfrm>
              <a:off x="2879725" y="3389313"/>
              <a:ext cx="9525" cy="49212"/>
            </a:xfrm>
            <a:custGeom>
              <a:avLst/>
              <a:gdLst>
                <a:gd name="T0" fmla="*/ 0 w 6"/>
                <a:gd name="T1" fmla="*/ 0 h 31"/>
                <a:gd name="T2" fmla="*/ 0 w 6"/>
                <a:gd name="T3" fmla="*/ 7 h 31"/>
                <a:gd name="T4" fmla="*/ 0 w 6"/>
                <a:gd name="T5" fmla="*/ 19 h 31"/>
                <a:gd name="T6" fmla="*/ 6 w 6"/>
                <a:gd name="T7" fmla="*/ 25 h 31"/>
                <a:gd name="T8" fmla="*/ 6 w 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0" y="0"/>
                  </a:moveTo>
                  <a:lnTo>
                    <a:pt x="0" y="7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3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08" name="Freeform 131"/>
            <p:cNvSpPr>
              <a:spLocks/>
            </p:cNvSpPr>
            <p:nvPr/>
          </p:nvSpPr>
          <p:spPr bwMode="auto">
            <a:xfrm>
              <a:off x="2889250" y="3409950"/>
              <a:ext cx="0" cy="28575"/>
            </a:xfrm>
            <a:custGeom>
              <a:avLst/>
              <a:gdLst>
                <a:gd name="T0" fmla="*/ 18 h 18"/>
                <a:gd name="T1" fmla="*/ 18 h 18"/>
                <a:gd name="T2" fmla="*/ 12 h 18"/>
                <a:gd name="T3" fmla="*/ 6 h 18"/>
                <a:gd name="T4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09" name="Freeform 132"/>
            <p:cNvSpPr>
              <a:spLocks/>
            </p:cNvSpPr>
            <p:nvPr/>
          </p:nvSpPr>
          <p:spPr bwMode="auto">
            <a:xfrm>
              <a:off x="2889250" y="3409950"/>
              <a:ext cx="9525" cy="19050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6 w 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6" y="1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10" name="Line 133"/>
            <p:cNvSpPr>
              <a:spLocks noChangeShapeType="1"/>
            </p:cNvSpPr>
            <p:nvPr/>
          </p:nvSpPr>
          <p:spPr bwMode="auto">
            <a:xfrm>
              <a:off x="2898775" y="3429000"/>
              <a:ext cx="0" cy="2857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11" name="Freeform 134"/>
            <p:cNvSpPr>
              <a:spLocks/>
            </p:cNvSpPr>
            <p:nvPr/>
          </p:nvSpPr>
          <p:spPr bwMode="auto">
            <a:xfrm>
              <a:off x="2898775" y="3457575"/>
              <a:ext cx="11113" cy="47625"/>
            </a:xfrm>
            <a:custGeom>
              <a:avLst/>
              <a:gdLst>
                <a:gd name="T0" fmla="*/ 0 w 7"/>
                <a:gd name="T1" fmla="*/ 0 h 30"/>
                <a:gd name="T2" fmla="*/ 0 w 7"/>
                <a:gd name="T3" fmla="*/ 12 h 30"/>
                <a:gd name="T4" fmla="*/ 7 w 7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0">
                  <a:moveTo>
                    <a:pt x="0" y="0"/>
                  </a:moveTo>
                  <a:lnTo>
                    <a:pt x="0" y="12"/>
                  </a:lnTo>
                  <a:lnTo>
                    <a:pt x="7" y="3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12" name="Freeform 135"/>
            <p:cNvSpPr>
              <a:spLocks/>
            </p:cNvSpPr>
            <p:nvPr/>
          </p:nvSpPr>
          <p:spPr bwMode="auto">
            <a:xfrm>
              <a:off x="2909888" y="3505200"/>
              <a:ext cx="0" cy="68262"/>
            </a:xfrm>
            <a:custGeom>
              <a:avLst/>
              <a:gdLst>
                <a:gd name="T0" fmla="*/ 0 h 43"/>
                <a:gd name="T1" fmla="*/ 13 h 43"/>
                <a:gd name="T2" fmla="*/ 25 h 43"/>
                <a:gd name="T3" fmla="*/ 37 h 43"/>
                <a:gd name="T4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">
                  <a:moveTo>
                    <a:pt x="0" y="0"/>
                  </a:moveTo>
                  <a:lnTo>
                    <a:pt x="0" y="13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13" name="Freeform 136"/>
            <p:cNvSpPr>
              <a:spLocks/>
            </p:cNvSpPr>
            <p:nvPr/>
          </p:nvSpPr>
          <p:spPr bwMode="auto">
            <a:xfrm>
              <a:off x="2909888" y="3516313"/>
              <a:ext cx="0" cy="57150"/>
            </a:xfrm>
            <a:custGeom>
              <a:avLst/>
              <a:gdLst>
                <a:gd name="T0" fmla="*/ 36 h 36"/>
                <a:gd name="T1" fmla="*/ 30 h 36"/>
                <a:gd name="T2" fmla="*/ 24 h 36"/>
                <a:gd name="T3" fmla="*/ 12 h 36"/>
                <a:gd name="T4" fmla="*/ 0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14" name="Freeform 137"/>
            <p:cNvSpPr>
              <a:spLocks/>
            </p:cNvSpPr>
            <p:nvPr/>
          </p:nvSpPr>
          <p:spPr bwMode="auto">
            <a:xfrm>
              <a:off x="2909888" y="3476625"/>
              <a:ext cx="9525" cy="39687"/>
            </a:xfrm>
            <a:custGeom>
              <a:avLst/>
              <a:gdLst>
                <a:gd name="T0" fmla="*/ 0 w 6"/>
                <a:gd name="T1" fmla="*/ 25 h 25"/>
                <a:gd name="T2" fmla="*/ 0 w 6"/>
                <a:gd name="T3" fmla="*/ 12 h 25"/>
                <a:gd name="T4" fmla="*/ 6 w 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lnTo>
                    <a:pt x="0" y="12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15" name="Line 138"/>
            <p:cNvSpPr>
              <a:spLocks noChangeShapeType="1"/>
            </p:cNvSpPr>
            <p:nvPr/>
          </p:nvSpPr>
          <p:spPr bwMode="auto">
            <a:xfrm>
              <a:off x="2919413" y="3476625"/>
              <a:ext cx="0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16" name="Freeform 139"/>
            <p:cNvSpPr>
              <a:spLocks/>
            </p:cNvSpPr>
            <p:nvPr/>
          </p:nvSpPr>
          <p:spPr bwMode="auto">
            <a:xfrm>
              <a:off x="2919413" y="3389313"/>
              <a:ext cx="9525" cy="87312"/>
            </a:xfrm>
            <a:custGeom>
              <a:avLst/>
              <a:gdLst>
                <a:gd name="T0" fmla="*/ 0 w 6"/>
                <a:gd name="T1" fmla="*/ 55 h 55"/>
                <a:gd name="T2" fmla="*/ 0 w 6"/>
                <a:gd name="T3" fmla="*/ 43 h 55"/>
                <a:gd name="T4" fmla="*/ 0 w 6"/>
                <a:gd name="T5" fmla="*/ 25 h 55"/>
                <a:gd name="T6" fmla="*/ 6 w 6"/>
                <a:gd name="T7" fmla="*/ 13 h 55"/>
                <a:gd name="T8" fmla="*/ 6 w 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5">
                  <a:moveTo>
                    <a:pt x="0" y="55"/>
                  </a:moveTo>
                  <a:lnTo>
                    <a:pt x="0" y="43"/>
                  </a:lnTo>
                  <a:lnTo>
                    <a:pt x="0" y="25"/>
                  </a:lnTo>
                  <a:lnTo>
                    <a:pt x="6" y="13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17" name="Freeform 140"/>
            <p:cNvSpPr>
              <a:spLocks/>
            </p:cNvSpPr>
            <p:nvPr/>
          </p:nvSpPr>
          <p:spPr bwMode="auto">
            <a:xfrm>
              <a:off x="2928938" y="3389313"/>
              <a:ext cx="0" cy="20637"/>
            </a:xfrm>
            <a:custGeom>
              <a:avLst/>
              <a:gdLst>
                <a:gd name="T0" fmla="*/ 0 h 13"/>
                <a:gd name="T1" fmla="*/ 0 h 13"/>
                <a:gd name="T2" fmla="*/ 7 h 13"/>
                <a:gd name="T3" fmla="*/ 13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18" name="Freeform 141"/>
            <p:cNvSpPr>
              <a:spLocks/>
            </p:cNvSpPr>
            <p:nvPr/>
          </p:nvSpPr>
          <p:spPr bwMode="auto">
            <a:xfrm>
              <a:off x="2928938" y="3370263"/>
              <a:ext cx="11113" cy="39687"/>
            </a:xfrm>
            <a:custGeom>
              <a:avLst/>
              <a:gdLst>
                <a:gd name="T0" fmla="*/ 0 w 7"/>
                <a:gd name="T1" fmla="*/ 25 h 25"/>
                <a:gd name="T2" fmla="*/ 0 w 7"/>
                <a:gd name="T3" fmla="*/ 19 h 25"/>
                <a:gd name="T4" fmla="*/ 7 w 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5">
                  <a:moveTo>
                    <a:pt x="0" y="25"/>
                  </a:moveTo>
                  <a:lnTo>
                    <a:pt x="0" y="19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19" name="Freeform 142"/>
            <p:cNvSpPr>
              <a:spLocks/>
            </p:cNvSpPr>
            <p:nvPr/>
          </p:nvSpPr>
          <p:spPr bwMode="auto">
            <a:xfrm>
              <a:off x="2940050" y="3225800"/>
              <a:ext cx="0" cy="144462"/>
            </a:xfrm>
            <a:custGeom>
              <a:avLst/>
              <a:gdLst>
                <a:gd name="T0" fmla="*/ 91 h 91"/>
                <a:gd name="T1" fmla="*/ 79 h 91"/>
                <a:gd name="T2" fmla="*/ 67 h 91"/>
                <a:gd name="T3" fmla="*/ 37 h 91"/>
                <a:gd name="T4" fmla="*/ 12 h 91"/>
                <a:gd name="T5" fmla="*/ 0 h 91"/>
                <a:gd name="T6" fmla="*/ 0 h 9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91">
                  <a:moveTo>
                    <a:pt x="0" y="91"/>
                  </a:moveTo>
                  <a:lnTo>
                    <a:pt x="0" y="79"/>
                  </a:lnTo>
                  <a:lnTo>
                    <a:pt x="0" y="6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20" name="Freeform 143"/>
            <p:cNvSpPr>
              <a:spLocks/>
            </p:cNvSpPr>
            <p:nvPr/>
          </p:nvSpPr>
          <p:spPr bwMode="auto">
            <a:xfrm>
              <a:off x="2940050" y="3225800"/>
              <a:ext cx="9525" cy="153987"/>
            </a:xfrm>
            <a:custGeom>
              <a:avLst/>
              <a:gdLst>
                <a:gd name="T0" fmla="*/ 0 w 6"/>
                <a:gd name="T1" fmla="*/ 0 h 97"/>
                <a:gd name="T2" fmla="*/ 0 w 6"/>
                <a:gd name="T3" fmla="*/ 6 h 97"/>
                <a:gd name="T4" fmla="*/ 0 w 6"/>
                <a:gd name="T5" fmla="*/ 12 h 97"/>
                <a:gd name="T6" fmla="*/ 0 w 6"/>
                <a:gd name="T7" fmla="*/ 37 h 97"/>
                <a:gd name="T8" fmla="*/ 6 w 6"/>
                <a:gd name="T9" fmla="*/ 73 h 97"/>
                <a:gd name="T10" fmla="*/ 6 w 6"/>
                <a:gd name="T1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7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6" y="73"/>
                  </a:lnTo>
                  <a:lnTo>
                    <a:pt x="6" y="9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21" name="Freeform 144"/>
            <p:cNvSpPr>
              <a:spLocks/>
            </p:cNvSpPr>
            <p:nvPr/>
          </p:nvSpPr>
          <p:spPr bwMode="auto">
            <a:xfrm>
              <a:off x="2949575" y="3379788"/>
              <a:ext cx="0" cy="115887"/>
            </a:xfrm>
            <a:custGeom>
              <a:avLst/>
              <a:gdLst>
                <a:gd name="T0" fmla="*/ 0 h 73"/>
                <a:gd name="T1" fmla="*/ 25 h 73"/>
                <a:gd name="T2" fmla="*/ 49 h 73"/>
                <a:gd name="T3" fmla="*/ 67 h 73"/>
                <a:gd name="T4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67"/>
                  </a:lnTo>
                  <a:lnTo>
                    <a:pt x="0" y="73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22" name="Freeform 145"/>
            <p:cNvSpPr>
              <a:spLocks/>
            </p:cNvSpPr>
            <p:nvPr/>
          </p:nvSpPr>
          <p:spPr bwMode="auto">
            <a:xfrm>
              <a:off x="2949575" y="3400425"/>
              <a:ext cx="0" cy="95250"/>
            </a:xfrm>
            <a:custGeom>
              <a:avLst/>
              <a:gdLst>
                <a:gd name="T0" fmla="*/ 60 h 60"/>
                <a:gd name="T1" fmla="*/ 60 h 60"/>
                <a:gd name="T2" fmla="*/ 54 h 60"/>
                <a:gd name="T3" fmla="*/ 36 h 60"/>
                <a:gd name="T4" fmla="*/ 12 h 60"/>
                <a:gd name="T5" fmla="*/ 0 h 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0">
                  <a:moveTo>
                    <a:pt x="0" y="60"/>
                  </a:moveTo>
                  <a:lnTo>
                    <a:pt x="0" y="60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23" name="Freeform 146"/>
            <p:cNvSpPr>
              <a:spLocks/>
            </p:cNvSpPr>
            <p:nvPr/>
          </p:nvSpPr>
          <p:spPr bwMode="auto">
            <a:xfrm>
              <a:off x="2949575" y="3379788"/>
              <a:ext cx="9525" cy="20637"/>
            </a:xfrm>
            <a:custGeom>
              <a:avLst/>
              <a:gdLst>
                <a:gd name="T0" fmla="*/ 0 w 6"/>
                <a:gd name="T1" fmla="*/ 13 h 13"/>
                <a:gd name="T2" fmla="*/ 0 w 6"/>
                <a:gd name="T3" fmla="*/ 6 h 13"/>
                <a:gd name="T4" fmla="*/ 6 w 6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3">
                  <a:moveTo>
                    <a:pt x="0" y="13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24" name="Freeform 147"/>
            <p:cNvSpPr>
              <a:spLocks/>
            </p:cNvSpPr>
            <p:nvPr/>
          </p:nvSpPr>
          <p:spPr bwMode="auto">
            <a:xfrm>
              <a:off x="2959100" y="3206750"/>
              <a:ext cx="0" cy="173037"/>
            </a:xfrm>
            <a:custGeom>
              <a:avLst/>
              <a:gdLst>
                <a:gd name="T0" fmla="*/ 109 h 109"/>
                <a:gd name="T1" fmla="*/ 97 h 109"/>
                <a:gd name="T2" fmla="*/ 85 h 109"/>
                <a:gd name="T3" fmla="*/ 49 h 109"/>
                <a:gd name="T4" fmla="*/ 18 h 109"/>
                <a:gd name="T5" fmla="*/ 6 h 109"/>
                <a:gd name="T6" fmla="*/ 0 h 10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09">
                  <a:moveTo>
                    <a:pt x="0" y="109"/>
                  </a:moveTo>
                  <a:lnTo>
                    <a:pt x="0" y="97"/>
                  </a:lnTo>
                  <a:lnTo>
                    <a:pt x="0" y="85"/>
                  </a:lnTo>
                  <a:lnTo>
                    <a:pt x="0" y="49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25" name="Freeform 148"/>
            <p:cNvSpPr>
              <a:spLocks/>
            </p:cNvSpPr>
            <p:nvPr/>
          </p:nvSpPr>
          <p:spPr bwMode="auto">
            <a:xfrm>
              <a:off x="2959100" y="3206750"/>
              <a:ext cx="9525" cy="87312"/>
            </a:xfrm>
            <a:custGeom>
              <a:avLst/>
              <a:gdLst>
                <a:gd name="T0" fmla="*/ 0 w 6"/>
                <a:gd name="T1" fmla="*/ 0 h 55"/>
                <a:gd name="T2" fmla="*/ 0 w 6"/>
                <a:gd name="T3" fmla="*/ 0 h 55"/>
                <a:gd name="T4" fmla="*/ 0 w 6"/>
                <a:gd name="T5" fmla="*/ 6 h 55"/>
                <a:gd name="T6" fmla="*/ 0 w 6"/>
                <a:gd name="T7" fmla="*/ 24 h 55"/>
                <a:gd name="T8" fmla="*/ 6 w 6"/>
                <a:gd name="T9" fmla="*/ 42 h 55"/>
                <a:gd name="T10" fmla="*/ 6 w 6"/>
                <a:gd name="T11" fmla="*/ 55 h 55"/>
                <a:gd name="T12" fmla="*/ 6 w 6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5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4"/>
                  </a:lnTo>
                  <a:lnTo>
                    <a:pt x="6" y="42"/>
                  </a:lnTo>
                  <a:lnTo>
                    <a:pt x="6" y="55"/>
                  </a:lnTo>
                  <a:lnTo>
                    <a:pt x="6" y="5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26" name="Freeform 149"/>
            <p:cNvSpPr>
              <a:spLocks/>
            </p:cNvSpPr>
            <p:nvPr/>
          </p:nvSpPr>
          <p:spPr bwMode="auto">
            <a:xfrm>
              <a:off x="2968625" y="3216275"/>
              <a:ext cx="0" cy="77787"/>
            </a:xfrm>
            <a:custGeom>
              <a:avLst/>
              <a:gdLst>
                <a:gd name="T0" fmla="*/ 49 h 49"/>
                <a:gd name="T1" fmla="*/ 43 h 49"/>
                <a:gd name="T2" fmla="*/ 24 h 49"/>
                <a:gd name="T3" fmla="*/ 12 h 49"/>
                <a:gd name="T4" fmla="*/ 0 h 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9">
                  <a:moveTo>
                    <a:pt x="0" y="49"/>
                  </a:moveTo>
                  <a:lnTo>
                    <a:pt x="0" y="43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27" name="Freeform 150"/>
            <p:cNvSpPr>
              <a:spLocks/>
            </p:cNvSpPr>
            <p:nvPr/>
          </p:nvSpPr>
          <p:spPr bwMode="auto">
            <a:xfrm>
              <a:off x="2968625" y="3216275"/>
              <a:ext cx="11113" cy="19050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7 w 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0" y="0"/>
                  </a:lnTo>
                  <a:lnTo>
                    <a:pt x="7" y="1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28" name="Freeform 151"/>
            <p:cNvSpPr>
              <a:spLocks/>
            </p:cNvSpPr>
            <p:nvPr/>
          </p:nvSpPr>
          <p:spPr bwMode="auto">
            <a:xfrm>
              <a:off x="2979738" y="3235325"/>
              <a:ext cx="0" cy="165100"/>
            </a:xfrm>
            <a:custGeom>
              <a:avLst/>
              <a:gdLst>
                <a:gd name="T0" fmla="*/ 0 h 104"/>
                <a:gd name="T1" fmla="*/ 12 h 104"/>
                <a:gd name="T2" fmla="*/ 24 h 104"/>
                <a:gd name="T3" fmla="*/ 61 h 104"/>
                <a:gd name="T4" fmla="*/ 79 h 104"/>
                <a:gd name="T5" fmla="*/ 91 h 104"/>
                <a:gd name="T6" fmla="*/ 104 h 104"/>
                <a:gd name="T7" fmla="*/ 104 h 10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04">
                  <a:moveTo>
                    <a:pt x="0" y="0"/>
                  </a:moveTo>
                  <a:lnTo>
                    <a:pt x="0" y="12"/>
                  </a:lnTo>
                  <a:lnTo>
                    <a:pt x="0" y="24"/>
                  </a:lnTo>
                  <a:lnTo>
                    <a:pt x="0" y="61"/>
                  </a:lnTo>
                  <a:lnTo>
                    <a:pt x="0" y="79"/>
                  </a:lnTo>
                  <a:lnTo>
                    <a:pt x="0" y="91"/>
                  </a:lnTo>
                  <a:lnTo>
                    <a:pt x="0" y="104"/>
                  </a:lnTo>
                  <a:lnTo>
                    <a:pt x="0" y="104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29" name="Freeform 152"/>
            <p:cNvSpPr>
              <a:spLocks/>
            </p:cNvSpPr>
            <p:nvPr/>
          </p:nvSpPr>
          <p:spPr bwMode="auto">
            <a:xfrm>
              <a:off x="2979738" y="3206750"/>
              <a:ext cx="0" cy="193675"/>
            </a:xfrm>
            <a:custGeom>
              <a:avLst/>
              <a:gdLst>
                <a:gd name="T0" fmla="*/ 122 h 122"/>
                <a:gd name="T1" fmla="*/ 115 h 122"/>
                <a:gd name="T2" fmla="*/ 103 h 122"/>
                <a:gd name="T3" fmla="*/ 91 h 122"/>
                <a:gd name="T4" fmla="*/ 73 h 122"/>
                <a:gd name="T5" fmla="*/ 30 h 122"/>
                <a:gd name="T6" fmla="*/ 12 h 122"/>
                <a:gd name="T7" fmla="*/ 0 h 1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22">
                  <a:moveTo>
                    <a:pt x="0" y="122"/>
                  </a:moveTo>
                  <a:lnTo>
                    <a:pt x="0" y="115"/>
                  </a:lnTo>
                  <a:lnTo>
                    <a:pt x="0" y="103"/>
                  </a:lnTo>
                  <a:lnTo>
                    <a:pt x="0" y="91"/>
                  </a:lnTo>
                  <a:lnTo>
                    <a:pt x="0" y="73"/>
                  </a:lnTo>
                  <a:lnTo>
                    <a:pt x="0" y="30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30" name="Freeform 153"/>
            <p:cNvSpPr>
              <a:spLocks/>
            </p:cNvSpPr>
            <p:nvPr/>
          </p:nvSpPr>
          <p:spPr bwMode="auto">
            <a:xfrm>
              <a:off x="2979738" y="3109913"/>
              <a:ext cx="9525" cy="96837"/>
            </a:xfrm>
            <a:custGeom>
              <a:avLst/>
              <a:gdLst>
                <a:gd name="T0" fmla="*/ 0 w 6"/>
                <a:gd name="T1" fmla="*/ 61 h 61"/>
                <a:gd name="T2" fmla="*/ 0 w 6"/>
                <a:gd name="T3" fmla="*/ 43 h 61"/>
                <a:gd name="T4" fmla="*/ 0 w 6"/>
                <a:gd name="T5" fmla="*/ 30 h 61"/>
                <a:gd name="T6" fmla="*/ 6 w 6"/>
                <a:gd name="T7" fmla="*/ 12 h 61"/>
                <a:gd name="T8" fmla="*/ 6 w 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1">
                  <a:moveTo>
                    <a:pt x="0" y="61"/>
                  </a:moveTo>
                  <a:lnTo>
                    <a:pt x="0" y="43"/>
                  </a:lnTo>
                  <a:lnTo>
                    <a:pt x="0" y="30"/>
                  </a:lnTo>
                  <a:lnTo>
                    <a:pt x="6" y="12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31" name="Freeform 154"/>
            <p:cNvSpPr>
              <a:spLocks/>
            </p:cNvSpPr>
            <p:nvPr/>
          </p:nvSpPr>
          <p:spPr bwMode="auto">
            <a:xfrm>
              <a:off x="2989263" y="2984500"/>
              <a:ext cx="0" cy="125412"/>
            </a:xfrm>
            <a:custGeom>
              <a:avLst/>
              <a:gdLst>
                <a:gd name="T0" fmla="*/ 79 h 79"/>
                <a:gd name="T1" fmla="*/ 67 h 79"/>
                <a:gd name="T2" fmla="*/ 55 h 79"/>
                <a:gd name="T3" fmla="*/ 24 h 79"/>
                <a:gd name="T4" fmla="*/ 12 h 79"/>
                <a:gd name="T5" fmla="*/ 0 h 79"/>
                <a:gd name="T6" fmla="*/ 0 h 79"/>
                <a:gd name="T7" fmla="*/ 0 h 7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79">
                  <a:moveTo>
                    <a:pt x="0" y="79"/>
                  </a:moveTo>
                  <a:lnTo>
                    <a:pt x="0" y="67"/>
                  </a:lnTo>
                  <a:lnTo>
                    <a:pt x="0" y="55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32" name="Freeform 155"/>
            <p:cNvSpPr>
              <a:spLocks/>
            </p:cNvSpPr>
            <p:nvPr/>
          </p:nvSpPr>
          <p:spPr bwMode="auto">
            <a:xfrm>
              <a:off x="2989263" y="2984500"/>
              <a:ext cx="9525" cy="309562"/>
            </a:xfrm>
            <a:custGeom>
              <a:avLst/>
              <a:gdLst>
                <a:gd name="T0" fmla="*/ 0 w 6"/>
                <a:gd name="T1" fmla="*/ 0 h 195"/>
                <a:gd name="T2" fmla="*/ 0 w 6"/>
                <a:gd name="T3" fmla="*/ 12 h 195"/>
                <a:gd name="T4" fmla="*/ 0 w 6"/>
                <a:gd name="T5" fmla="*/ 30 h 195"/>
                <a:gd name="T6" fmla="*/ 0 w 6"/>
                <a:gd name="T7" fmla="*/ 61 h 195"/>
                <a:gd name="T8" fmla="*/ 0 w 6"/>
                <a:gd name="T9" fmla="*/ 85 h 195"/>
                <a:gd name="T10" fmla="*/ 6 w 6"/>
                <a:gd name="T11" fmla="*/ 146 h 195"/>
                <a:gd name="T12" fmla="*/ 6 w 6"/>
                <a:gd name="T13" fmla="*/ 176 h 195"/>
                <a:gd name="T14" fmla="*/ 6 w 6"/>
                <a:gd name="T1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95">
                  <a:moveTo>
                    <a:pt x="0" y="0"/>
                  </a:moveTo>
                  <a:lnTo>
                    <a:pt x="0" y="12"/>
                  </a:lnTo>
                  <a:lnTo>
                    <a:pt x="0" y="30"/>
                  </a:lnTo>
                  <a:lnTo>
                    <a:pt x="0" y="61"/>
                  </a:lnTo>
                  <a:lnTo>
                    <a:pt x="0" y="85"/>
                  </a:lnTo>
                  <a:lnTo>
                    <a:pt x="6" y="146"/>
                  </a:lnTo>
                  <a:lnTo>
                    <a:pt x="6" y="176"/>
                  </a:lnTo>
                  <a:lnTo>
                    <a:pt x="6" y="19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33" name="Freeform 156"/>
            <p:cNvSpPr>
              <a:spLocks/>
            </p:cNvSpPr>
            <p:nvPr/>
          </p:nvSpPr>
          <p:spPr bwMode="auto">
            <a:xfrm>
              <a:off x="2998788" y="3294063"/>
              <a:ext cx="0" cy="115887"/>
            </a:xfrm>
            <a:custGeom>
              <a:avLst/>
              <a:gdLst>
                <a:gd name="T0" fmla="*/ 0 h 73"/>
                <a:gd name="T1" fmla="*/ 24 h 73"/>
                <a:gd name="T2" fmla="*/ 54 h 73"/>
                <a:gd name="T3" fmla="*/ 67 h 73"/>
                <a:gd name="T4" fmla="*/ 73 h 73"/>
                <a:gd name="T5" fmla="*/ 67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24"/>
                  </a:lnTo>
                  <a:lnTo>
                    <a:pt x="0" y="54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34" name="Freeform 157"/>
            <p:cNvSpPr>
              <a:spLocks/>
            </p:cNvSpPr>
            <p:nvPr/>
          </p:nvSpPr>
          <p:spPr bwMode="auto">
            <a:xfrm>
              <a:off x="2998788" y="3071813"/>
              <a:ext cx="11113" cy="328612"/>
            </a:xfrm>
            <a:custGeom>
              <a:avLst/>
              <a:gdLst>
                <a:gd name="T0" fmla="*/ 0 w 7"/>
                <a:gd name="T1" fmla="*/ 207 h 207"/>
                <a:gd name="T2" fmla="*/ 0 w 7"/>
                <a:gd name="T3" fmla="*/ 194 h 207"/>
                <a:gd name="T4" fmla="*/ 0 w 7"/>
                <a:gd name="T5" fmla="*/ 170 h 207"/>
                <a:gd name="T6" fmla="*/ 0 w 7"/>
                <a:gd name="T7" fmla="*/ 146 h 207"/>
                <a:gd name="T8" fmla="*/ 0 w 7"/>
                <a:gd name="T9" fmla="*/ 115 h 207"/>
                <a:gd name="T10" fmla="*/ 7 w 7"/>
                <a:gd name="T11" fmla="*/ 48 h 207"/>
                <a:gd name="T12" fmla="*/ 7 w 7"/>
                <a:gd name="T13" fmla="*/ 24 h 207"/>
                <a:gd name="T14" fmla="*/ 7 w 7"/>
                <a:gd name="T1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7">
                  <a:moveTo>
                    <a:pt x="0" y="207"/>
                  </a:moveTo>
                  <a:lnTo>
                    <a:pt x="0" y="194"/>
                  </a:lnTo>
                  <a:lnTo>
                    <a:pt x="0" y="170"/>
                  </a:lnTo>
                  <a:lnTo>
                    <a:pt x="0" y="146"/>
                  </a:lnTo>
                  <a:lnTo>
                    <a:pt x="0" y="115"/>
                  </a:lnTo>
                  <a:lnTo>
                    <a:pt x="7" y="48"/>
                  </a:lnTo>
                  <a:lnTo>
                    <a:pt x="7" y="24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35" name="Freeform 158"/>
            <p:cNvSpPr>
              <a:spLocks/>
            </p:cNvSpPr>
            <p:nvPr/>
          </p:nvSpPr>
          <p:spPr bwMode="auto">
            <a:xfrm>
              <a:off x="3009900" y="2887663"/>
              <a:ext cx="0" cy="184150"/>
            </a:xfrm>
            <a:custGeom>
              <a:avLst/>
              <a:gdLst>
                <a:gd name="T0" fmla="*/ 116 h 116"/>
                <a:gd name="T1" fmla="*/ 73 h 116"/>
                <a:gd name="T2" fmla="*/ 37 h 116"/>
                <a:gd name="T3" fmla="*/ 18 h 116"/>
                <a:gd name="T4" fmla="*/ 6 h 116"/>
                <a:gd name="T5" fmla="*/ 0 h 116"/>
                <a:gd name="T6" fmla="*/ 0 h 1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16">
                  <a:moveTo>
                    <a:pt x="0" y="116"/>
                  </a:moveTo>
                  <a:lnTo>
                    <a:pt x="0" y="73"/>
                  </a:lnTo>
                  <a:lnTo>
                    <a:pt x="0" y="37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36" name="Freeform 159"/>
            <p:cNvSpPr>
              <a:spLocks/>
            </p:cNvSpPr>
            <p:nvPr/>
          </p:nvSpPr>
          <p:spPr bwMode="auto">
            <a:xfrm>
              <a:off x="3009900" y="2887663"/>
              <a:ext cx="9525" cy="241300"/>
            </a:xfrm>
            <a:custGeom>
              <a:avLst/>
              <a:gdLst>
                <a:gd name="T0" fmla="*/ 0 w 6"/>
                <a:gd name="T1" fmla="*/ 0 h 152"/>
                <a:gd name="T2" fmla="*/ 0 w 6"/>
                <a:gd name="T3" fmla="*/ 6 h 152"/>
                <a:gd name="T4" fmla="*/ 0 w 6"/>
                <a:gd name="T5" fmla="*/ 18 h 152"/>
                <a:gd name="T6" fmla="*/ 0 w 6"/>
                <a:gd name="T7" fmla="*/ 37 h 152"/>
                <a:gd name="T8" fmla="*/ 0 w 6"/>
                <a:gd name="T9" fmla="*/ 61 h 152"/>
                <a:gd name="T10" fmla="*/ 6 w 6"/>
                <a:gd name="T11" fmla="*/ 110 h 152"/>
                <a:gd name="T12" fmla="*/ 6 w 6"/>
                <a:gd name="T13" fmla="*/ 134 h 152"/>
                <a:gd name="T14" fmla="*/ 6 w 6"/>
                <a:gd name="T1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52">
                  <a:moveTo>
                    <a:pt x="0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0" y="37"/>
                  </a:lnTo>
                  <a:lnTo>
                    <a:pt x="0" y="61"/>
                  </a:lnTo>
                  <a:lnTo>
                    <a:pt x="6" y="110"/>
                  </a:lnTo>
                  <a:lnTo>
                    <a:pt x="6" y="134"/>
                  </a:lnTo>
                  <a:lnTo>
                    <a:pt x="6" y="15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37" name="Freeform 160"/>
            <p:cNvSpPr>
              <a:spLocks/>
            </p:cNvSpPr>
            <p:nvPr/>
          </p:nvSpPr>
          <p:spPr bwMode="auto">
            <a:xfrm>
              <a:off x="3019425" y="3128963"/>
              <a:ext cx="0" cy="203200"/>
            </a:xfrm>
            <a:custGeom>
              <a:avLst/>
              <a:gdLst>
                <a:gd name="T0" fmla="*/ 0 h 128"/>
                <a:gd name="T1" fmla="*/ 43 h 128"/>
                <a:gd name="T2" fmla="*/ 79 h 128"/>
                <a:gd name="T3" fmla="*/ 98 h 128"/>
                <a:gd name="T4" fmla="*/ 116 h 128"/>
                <a:gd name="T5" fmla="*/ 122 h 128"/>
                <a:gd name="T6" fmla="*/ 128 h 1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28">
                  <a:moveTo>
                    <a:pt x="0" y="0"/>
                  </a:moveTo>
                  <a:lnTo>
                    <a:pt x="0" y="43"/>
                  </a:lnTo>
                  <a:lnTo>
                    <a:pt x="0" y="79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28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38" name="Freeform 161"/>
            <p:cNvSpPr>
              <a:spLocks/>
            </p:cNvSpPr>
            <p:nvPr/>
          </p:nvSpPr>
          <p:spPr bwMode="auto">
            <a:xfrm>
              <a:off x="3019425" y="3119438"/>
              <a:ext cx="0" cy="212725"/>
            </a:xfrm>
            <a:custGeom>
              <a:avLst/>
              <a:gdLst>
                <a:gd name="T0" fmla="*/ 134 h 134"/>
                <a:gd name="T1" fmla="*/ 128 h 134"/>
                <a:gd name="T2" fmla="*/ 116 h 134"/>
                <a:gd name="T3" fmla="*/ 91 h 134"/>
                <a:gd name="T4" fmla="*/ 73 h 134"/>
                <a:gd name="T5" fmla="*/ 49 h 134"/>
                <a:gd name="T6" fmla="*/ 24 h 134"/>
                <a:gd name="T7" fmla="*/ 6 h 134"/>
                <a:gd name="T8" fmla="*/ 0 h 1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34">
                  <a:moveTo>
                    <a:pt x="0" y="134"/>
                  </a:moveTo>
                  <a:lnTo>
                    <a:pt x="0" y="128"/>
                  </a:lnTo>
                  <a:lnTo>
                    <a:pt x="0" y="116"/>
                  </a:lnTo>
                  <a:lnTo>
                    <a:pt x="0" y="91"/>
                  </a:lnTo>
                  <a:lnTo>
                    <a:pt x="0" y="73"/>
                  </a:lnTo>
                  <a:lnTo>
                    <a:pt x="0" y="49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39" name="Freeform 162"/>
            <p:cNvSpPr>
              <a:spLocks/>
            </p:cNvSpPr>
            <p:nvPr/>
          </p:nvSpPr>
          <p:spPr bwMode="auto">
            <a:xfrm>
              <a:off x="3019425" y="3119438"/>
              <a:ext cx="9525" cy="115887"/>
            </a:xfrm>
            <a:custGeom>
              <a:avLst/>
              <a:gdLst>
                <a:gd name="T0" fmla="*/ 0 w 6"/>
                <a:gd name="T1" fmla="*/ 0 h 73"/>
                <a:gd name="T2" fmla="*/ 0 w 6"/>
                <a:gd name="T3" fmla="*/ 0 h 73"/>
                <a:gd name="T4" fmla="*/ 0 w 6"/>
                <a:gd name="T5" fmla="*/ 6 h 73"/>
                <a:gd name="T6" fmla="*/ 0 w 6"/>
                <a:gd name="T7" fmla="*/ 18 h 73"/>
                <a:gd name="T8" fmla="*/ 0 w 6"/>
                <a:gd name="T9" fmla="*/ 37 h 73"/>
                <a:gd name="T10" fmla="*/ 6 w 6"/>
                <a:gd name="T11" fmla="*/ 49 h 73"/>
                <a:gd name="T12" fmla="*/ 6 w 6"/>
                <a:gd name="T13" fmla="*/ 67 h 73"/>
                <a:gd name="T14" fmla="*/ 6 w 6"/>
                <a:gd name="T15" fmla="*/ 73 h 73"/>
                <a:gd name="T16" fmla="*/ 6 w 6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0" y="37"/>
                  </a:lnTo>
                  <a:lnTo>
                    <a:pt x="6" y="49"/>
                  </a:lnTo>
                  <a:lnTo>
                    <a:pt x="6" y="67"/>
                  </a:lnTo>
                  <a:lnTo>
                    <a:pt x="6" y="73"/>
                  </a:lnTo>
                  <a:lnTo>
                    <a:pt x="6" y="73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40" name="Freeform 163"/>
            <p:cNvSpPr>
              <a:spLocks/>
            </p:cNvSpPr>
            <p:nvPr/>
          </p:nvSpPr>
          <p:spPr bwMode="auto">
            <a:xfrm>
              <a:off x="3028950" y="3032125"/>
              <a:ext cx="0" cy="203200"/>
            </a:xfrm>
            <a:custGeom>
              <a:avLst/>
              <a:gdLst>
                <a:gd name="T0" fmla="*/ 128 h 128"/>
                <a:gd name="T1" fmla="*/ 122 h 128"/>
                <a:gd name="T2" fmla="*/ 104 h 128"/>
                <a:gd name="T3" fmla="*/ 86 h 128"/>
                <a:gd name="T4" fmla="*/ 67 h 128"/>
                <a:gd name="T5" fmla="*/ 25 h 128"/>
                <a:gd name="T6" fmla="*/ 13 h 128"/>
                <a:gd name="T7" fmla="*/ 0 h 1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28">
                  <a:moveTo>
                    <a:pt x="0" y="128"/>
                  </a:moveTo>
                  <a:lnTo>
                    <a:pt x="0" y="122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7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41" name="Freeform 164"/>
            <p:cNvSpPr>
              <a:spLocks/>
            </p:cNvSpPr>
            <p:nvPr/>
          </p:nvSpPr>
          <p:spPr bwMode="auto">
            <a:xfrm>
              <a:off x="3028950" y="3032125"/>
              <a:ext cx="9525" cy="58737"/>
            </a:xfrm>
            <a:custGeom>
              <a:avLst/>
              <a:gdLst>
                <a:gd name="T0" fmla="*/ 0 w 6"/>
                <a:gd name="T1" fmla="*/ 0 h 37"/>
                <a:gd name="T2" fmla="*/ 0 w 6"/>
                <a:gd name="T3" fmla="*/ 0 h 37"/>
                <a:gd name="T4" fmla="*/ 0 w 6"/>
                <a:gd name="T5" fmla="*/ 6 h 37"/>
                <a:gd name="T6" fmla="*/ 6 w 6"/>
                <a:gd name="T7" fmla="*/ 25 h 37"/>
                <a:gd name="T8" fmla="*/ 6 w 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25"/>
                  </a:lnTo>
                  <a:lnTo>
                    <a:pt x="6" y="3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42" name="Freeform 165"/>
            <p:cNvSpPr>
              <a:spLocks/>
            </p:cNvSpPr>
            <p:nvPr/>
          </p:nvSpPr>
          <p:spPr bwMode="auto">
            <a:xfrm>
              <a:off x="3038475" y="3090863"/>
              <a:ext cx="0" cy="309562"/>
            </a:xfrm>
            <a:custGeom>
              <a:avLst/>
              <a:gdLst>
                <a:gd name="T0" fmla="*/ 0 h 195"/>
                <a:gd name="T1" fmla="*/ 18 h 195"/>
                <a:gd name="T2" fmla="*/ 36 h 195"/>
                <a:gd name="T3" fmla="*/ 91 h 195"/>
                <a:gd name="T4" fmla="*/ 146 h 195"/>
                <a:gd name="T5" fmla="*/ 170 h 195"/>
                <a:gd name="T6" fmla="*/ 195 h 19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95">
                  <a:moveTo>
                    <a:pt x="0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91"/>
                  </a:lnTo>
                  <a:lnTo>
                    <a:pt x="0" y="146"/>
                  </a:lnTo>
                  <a:lnTo>
                    <a:pt x="0" y="170"/>
                  </a:lnTo>
                  <a:lnTo>
                    <a:pt x="0" y="19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43" name="Freeform 166"/>
            <p:cNvSpPr>
              <a:spLocks/>
            </p:cNvSpPr>
            <p:nvPr/>
          </p:nvSpPr>
          <p:spPr bwMode="auto">
            <a:xfrm>
              <a:off x="3038475" y="3400425"/>
              <a:ext cx="11113" cy="173037"/>
            </a:xfrm>
            <a:custGeom>
              <a:avLst/>
              <a:gdLst>
                <a:gd name="T0" fmla="*/ 0 w 7"/>
                <a:gd name="T1" fmla="*/ 0 h 109"/>
                <a:gd name="T2" fmla="*/ 0 w 7"/>
                <a:gd name="T3" fmla="*/ 42 h 109"/>
                <a:gd name="T4" fmla="*/ 0 w 7"/>
                <a:gd name="T5" fmla="*/ 79 h 109"/>
                <a:gd name="T6" fmla="*/ 7 w 7"/>
                <a:gd name="T7" fmla="*/ 97 h 109"/>
                <a:gd name="T8" fmla="*/ 7 w 7"/>
                <a:gd name="T9" fmla="*/ 109 h 109"/>
                <a:gd name="T10" fmla="*/ 7 w 7"/>
                <a:gd name="T11" fmla="*/ 109 h 109"/>
                <a:gd name="T12" fmla="*/ 7 w 7"/>
                <a:gd name="T1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9">
                  <a:moveTo>
                    <a:pt x="0" y="0"/>
                  </a:moveTo>
                  <a:lnTo>
                    <a:pt x="0" y="42"/>
                  </a:lnTo>
                  <a:lnTo>
                    <a:pt x="0" y="79"/>
                  </a:lnTo>
                  <a:lnTo>
                    <a:pt x="7" y="9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7" y="10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44" name="Freeform 167"/>
            <p:cNvSpPr>
              <a:spLocks/>
            </p:cNvSpPr>
            <p:nvPr/>
          </p:nvSpPr>
          <p:spPr bwMode="auto">
            <a:xfrm>
              <a:off x="3049588" y="3225800"/>
              <a:ext cx="0" cy="347662"/>
            </a:xfrm>
            <a:custGeom>
              <a:avLst/>
              <a:gdLst>
                <a:gd name="T0" fmla="*/ 219 h 219"/>
                <a:gd name="T1" fmla="*/ 207 h 219"/>
                <a:gd name="T2" fmla="*/ 183 h 219"/>
                <a:gd name="T3" fmla="*/ 152 h 219"/>
                <a:gd name="T4" fmla="*/ 122 h 219"/>
                <a:gd name="T5" fmla="*/ 55 h 219"/>
                <a:gd name="T6" fmla="*/ 24 h 219"/>
                <a:gd name="T7" fmla="*/ 0 h 2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19">
                  <a:moveTo>
                    <a:pt x="0" y="219"/>
                  </a:moveTo>
                  <a:lnTo>
                    <a:pt x="0" y="207"/>
                  </a:lnTo>
                  <a:lnTo>
                    <a:pt x="0" y="183"/>
                  </a:lnTo>
                  <a:lnTo>
                    <a:pt x="0" y="152"/>
                  </a:lnTo>
                  <a:lnTo>
                    <a:pt x="0" y="122"/>
                  </a:lnTo>
                  <a:lnTo>
                    <a:pt x="0" y="55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45" name="Freeform 168"/>
            <p:cNvSpPr>
              <a:spLocks/>
            </p:cNvSpPr>
            <p:nvPr/>
          </p:nvSpPr>
          <p:spPr bwMode="auto">
            <a:xfrm>
              <a:off x="3049588" y="3109913"/>
              <a:ext cx="9525" cy="115887"/>
            </a:xfrm>
            <a:custGeom>
              <a:avLst/>
              <a:gdLst>
                <a:gd name="T0" fmla="*/ 0 w 6"/>
                <a:gd name="T1" fmla="*/ 73 h 73"/>
                <a:gd name="T2" fmla="*/ 0 w 6"/>
                <a:gd name="T3" fmla="*/ 49 h 73"/>
                <a:gd name="T4" fmla="*/ 0 w 6"/>
                <a:gd name="T5" fmla="*/ 30 h 73"/>
                <a:gd name="T6" fmla="*/ 6 w 6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3">
                  <a:moveTo>
                    <a:pt x="0" y="73"/>
                  </a:moveTo>
                  <a:lnTo>
                    <a:pt x="0" y="49"/>
                  </a:lnTo>
                  <a:lnTo>
                    <a:pt x="0" y="3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46" name="Freeform 169"/>
            <p:cNvSpPr>
              <a:spLocks/>
            </p:cNvSpPr>
            <p:nvPr/>
          </p:nvSpPr>
          <p:spPr bwMode="auto">
            <a:xfrm>
              <a:off x="3059113" y="3003550"/>
              <a:ext cx="0" cy="106362"/>
            </a:xfrm>
            <a:custGeom>
              <a:avLst/>
              <a:gdLst>
                <a:gd name="T0" fmla="*/ 67 h 67"/>
                <a:gd name="T1" fmla="*/ 43 h 67"/>
                <a:gd name="T2" fmla="*/ 24 h 67"/>
                <a:gd name="T3" fmla="*/ 0 h 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7">
                  <a:moveTo>
                    <a:pt x="0" y="67"/>
                  </a:moveTo>
                  <a:lnTo>
                    <a:pt x="0" y="43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47" name="Freeform 170"/>
            <p:cNvSpPr>
              <a:spLocks/>
            </p:cNvSpPr>
            <p:nvPr/>
          </p:nvSpPr>
          <p:spPr bwMode="auto">
            <a:xfrm>
              <a:off x="3059113" y="2655888"/>
              <a:ext cx="0" cy="347662"/>
            </a:xfrm>
            <a:custGeom>
              <a:avLst/>
              <a:gdLst>
                <a:gd name="T0" fmla="*/ 219 h 219"/>
                <a:gd name="T1" fmla="*/ 195 h 219"/>
                <a:gd name="T2" fmla="*/ 164 h 219"/>
                <a:gd name="T3" fmla="*/ 97 h 219"/>
                <a:gd name="T4" fmla="*/ 61 h 219"/>
                <a:gd name="T5" fmla="*/ 37 h 219"/>
                <a:gd name="T6" fmla="*/ 12 h 219"/>
                <a:gd name="T7" fmla="*/ 0 h 2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19">
                  <a:moveTo>
                    <a:pt x="0" y="219"/>
                  </a:moveTo>
                  <a:lnTo>
                    <a:pt x="0" y="195"/>
                  </a:lnTo>
                  <a:lnTo>
                    <a:pt x="0" y="164"/>
                  </a:lnTo>
                  <a:lnTo>
                    <a:pt x="0" y="97"/>
                  </a:lnTo>
                  <a:lnTo>
                    <a:pt x="0" y="61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48" name="Freeform 171"/>
            <p:cNvSpPr>
              <a:spLocks/>
            </p:cNvSpPr>
            <p:nvPr/>
          </p:nvSpPr>
          <p:spPr bwMode="auto">
            <a:xfrm>
              <a:off x="3059113" y="2655888"/>
              <a:ext cx="9525" cy="212725"/>
            </a:xfrm>
            <a:custGeom>
              <a:avLst/>
              <a:gdLst>
                <a:gd name="T0" fmla="*/ 0 w 6"/>
                <a:gd name="T1" fmla="*/ 0 h 134"/>
                <a:gd name="T2" fmla="*/ 0 w 6"/>
                <a:gd name="T3" fmla="*/ 0 h 134"/>
                <a:gd name="T4" fmla="*/ 0 w 6"/>
                <a:gd name="T5" fmla="*/ 12 h 134"/>
                <a:gd name="T6" fmla="*/ 0 w 6"/>
                <a:gd name="T7" fmla="*/ 31 h 134"/>
                <a:gd name="T8" fmla="*/ 0 w 6"/>
                <a:gd name="T9" fmla="*/ 55 h 134"/>
                <a:gd name="T10" fmla="*/ 6 w 6"/>
                <a:gd name="T11" fmla="*/ 104 h 134"/>
                <a:gd name="T12" fmla="*/ 6 w 6"/>
                <a:gd name="T13" fmla="*/ 122 h 134"/>
                <a:gd name="T14" fmla="*/ 6 w 6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34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0" y="55"/>
                  </a:lnTo>
                  <a:lnTo>
                    <a:pt x="6" y="104"/>
                  </a:lnTo>
                  <a:lnTo>
                    <a:pt x="6" y="122"/>
                  </a:lnTo>
                  <a:lnTo>
                    <a:pt x="6" y="134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49" name="Freeform 172"/>
            <p:cNvSpPr>
              <a:spLocks/>
            </p:cNvSpPr>
            <p:nvPr/>
          </p:nvSpPr>
          <p:spPr bwMode="auto">
            <a:xfrm>
              <a:off x="3068638" y="2859088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50" name="Freeform 173"/>
            <p:cNvSpPr>
              <a:spLocks/>
            </p:cNvSpPr>
            <p:nvPr/>
          </p:nvSpPr>
          <p:spPr bwMode="auto">
            <a:xfrm>
              <a:off x="3068638" y="2859088"/>
              <a:ext cx="9525" cy="38100"/>
            </a:xfrm>
            <a:custGeom>
              <a:avLst/>
              <a:gdLst>
                <a:gd name="T0" fmla="*/ 0 w 6"/>
                <a:gd name="T1" fmla="*/ 0 h 24"/>
                <a:gd name="T2" fmla="*/ 0 w 6"/>
                <a:gd name="T3" fmla="*/ 6 h 24"/>
                <a:gd name="T4" fmla="*/ 6 w 6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4">
                  <a:moveTo>
                    <a:pt x="0" y="0"/>
                  </a:moveTo>
                  <a:lnTo>
                    <a:pt x="0" y="6"/>
                  </a:lnTo>
                  <a:lnTo>
                    <a:pt x="6" y="24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51" name="Freeform 174"/>
            <p:cNvSpPr>
              <a:spLocks/>
            </p:cNvSpPr>
            <p:nvPr/>
          </p:nvSpPr>
          <p:spPr bwMode="auto">
            <a:xfrm>
              <a:off x="3078163" y="2897188"/>
              <a:ext cx="0" cy="155575"/>
            </a:xfrm>
            <a:custGeom>
              <a:avLst/>
              <a:gdLst>
                <a:gd name="T0" fmla="*/ 0 h 98"/>
                <a:gd name="T1" fmla="*/ 18 h 98"/>
                <a:gd name="T2" fmla="*/ 43 h 98"/>
                <a:gd name="T3" fmla="*/ 98 h 9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8">
                  <a:moveTo>
                    <a:pt x="0" y="0"/>
                  </a:moveTo>
                  <a:lnTo>
                    <a:pt x="0" y="18"/>
                  </a:lnTo>
                  <a:lnTo>
                    <a:pt x="0" y="43"/>
                  </a:lnTo>
                  <a:lnTo>
                    <a:pt x="0" y="98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52" name="Freeform 175"/>
            <p:cNvSpPr>
              <a:spLocks/>
            </p:cNvSpPr>
            <p:nvPr/>
          </p:nvSpPr>
          <p:spPr bwMode="auto">
            <a:xfrm>
              <a:off x="3078163" y="3052763"/>
              <a:ext cx="11113" cy="163512"/>
            </a:xfrm>
            <a:custGeom>
              <a:avLst/>
              <a:gdLst>
                <a:gd name="T0" fmla="*/ 0 w 7"/>
                <a:gd name="T1" fmla="*/ 0 h 103"/>
                <a:gd name="T2" fmla="*/ 0 w 7"/>
                <a:gd name="T3" fmla="*/ 30 h 103"/>
                <a:gd name="T4" fmla="*/ 0 w 7"/>
                <a:gd name="T5" fmla="*/ 60 h 103"/>
                <a:gd name="T6" fmla="*/ 7 w 7"/>
                <a:gd name="T7" fmla="*/ 91 h 103"/>
                <a:gd name="T8" fmla="*/ 7 w 7"/>
                <a:gd name="T9" fmla="*/ 97 h 103"/>
                <a:gd name="T10" fmla="*/ 7 w 7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3">
                  <a:moveTo>
                    <a:pt x="0" y="0"/>
                  </a:moveTo>
                  <a:lnTo>
                    <a:pt x="0" y="30"/>
                  </a:lnTo>
                  <a:lnTo>
                    <a:pt x="0" y="60"/>
                  </a:lnTo>
                  <a:lnTo>
                    <a:pt x="7" y="91"/>
                  </a:lnTo>
                  <a:lnTo>
                    <a:pt x="7" y="97"/>
                  </a:lnTo>
                  <a:lnTo>
                    <a:pt x="7" y="103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53" name="Freeform 176"/>
            <p:cNvSpPr>
              <a:spLocks/>
            </p:cNvSpPr>
            <p:nvPr/>
          </p:nvSpPr>
          <p:spPr bwMode="auto">
            <a:xfrm>
              <a:off x="3089275" y="3109913"/>
              <a:ext cx="0" cy="106362"/>
            </a:xfrm>
            <a:custGeom>
              <a:avLst/>
              <a:gdLst>
                <a:gd name="T0" fmla="*/ 67 h 67"/>
                <a:gd name="T1" fmla="*/ 67 h 67"/>
                <a:gd name="T2" fmla="*/ 61 h 67"/>
                <a:gd name="T3" fmla="*/ 37 h 67"/>
                <a:gd name="T4" fmla="*/ 12 h 67"/>
                <a:gd name="T5" fmla="*/ 6 h 67"/>
                <a:gd name="T6" fmla="*/ 0 h 6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7">
                  <a:moveTo>
                    <a:pt x="0" y="67"/>
                  </a:moveTo>
                  <a:lnTo>
                    <a:pt x="0" y="67"/>
                  </a:lnTo>
                  <a:lnTo>
                    <a:pt x="0" y="61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54" name="Freeform 177"/>
            <p:cNvSpPr>
              <a:spLocks/>
            </p:cNvSpPr>
            <p:nvPr/>
          </p:nvSpPr>
          <p:spPr bwMode="auto">
            <a:xfrm>
              <a:off x="3089275" y="3109913"/>
              <a:ext cx="0" cy="96837"/>
            </a:xfrm>
            <a:custGeom>
              <a:avLst/>
              <a:gdLst>
                <a:gd name="T0" fmla="*/ 0 h 61"/>
                <a:gd name="T1" fmla="*/ 0 h 61"/>
                <a:gd name="T2" fmla="*/ 12 h 61"/>
                <a:gd name="T3" fmla="*/ 37 h 61"/>
                <a:gd name="T4" fmla="*/ 49 h 61"/>
                <a:gd name="T5" fmla="*/ 55 h 61"/>
                <a:gd name="T6" fmla="*/ 61 h 61"/>
                <a:gd name="T7" fmla="*/ 55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55" name="Freeform 178"/>
            <p:cNvSpPr>
              <a:spLocks/>
            </p:cNvSpPr>
            <p:nvPr/>
          </p:nvSpPr>
          <p:spPr bwMode="auto">
            <a:xfrm>
              <a:off x="3089275" y="2809875"/>
              <a:ext cx="9525" cy="387350"/>
            </a:xfrm>
            <a:custGeom>
              <a:avLst/>
              <a:gdLst>
                <a:gd name="T0" fmla="*/ 0 w 6"/>
                <a:gd name="T1" fmla="*/ 244 h 244"/>
                <a:gd name="T2" fmla="*/ 0 w 6"/>
                <a:gd name="T3" fmla="*/ 226 h 244"/>
                <a:gd name="T4" fmla="*/ 0 w 6"/>
                <a:gd name="T5" fmla="*/ 201 h 244"/>
                <a:gd name="T6" fmla="*/ 0 w 6"/>
                <a:gd name="T7" fmla="*/ 165 h 244"/>
                <a:gd name="T8" fmla="*/ 0 w 6"/>
                <a:gd name="T9" fmla="*/ 128 h 244"/>
                <a:gd name="T10" fmla="*/ 6 w 6"/>
                <a:gd name="T11" fmla="*/ 55 h 244"/>
                <a:gd name="T12" fmla="*/ 6 w 6"/>
                <a:gd name="T13" fmla="*/ 25 h 244"/>
                <a:gd name="T14" fmla="*/ 6 w 6"/>
                <a:gd name="T1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44">
                  <a:moveTo>
                    <a:pt x="0" y="244"/>
                  </a:moveTo>
                  <a:lnTo>
                    <a:pt x="0" y="226"/>
                  </a:lnTo>
                  <a:lnTo>
                    <a:pt x="0" y="201"/>
                  </a:lnTo>
                  <a:lnTo>
                    <a:pt x="0" y="165"/>
                  </a:lnTo>
                  <a:lnTo>
                    <a:pt x="0" y="128"/>
                  </a:lnTo>
                  <a:lnTo>
                    <a:pt x="6" y="55"/>
                  </a:lnTo>
                  <a:lnTo>
                    <a:pt x="6" y="25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56" name="Freeform 179"/>
            <p:cNvSpPr>
              <a:spLocks/>
            </p:cNvSpPr>
            <p:nvPr/>
          </p:nvSpPr>
          <p:spPr bwMode="auto">
            <a:xfrm>
              <a:off x="3098800" y="2665413"/>
              <a:ext cx="0" cy="144462"/>
            </a:xfrm>
            <a:custGeom>
              <a:avLst/>
              <a:gdLst>
                <a:gd name="T0" fmla="*/ 91 h 91"/>
                <a:gd name="T1" fmla="*/ 55 h 91"/>
                <a:gd name="T2" fmla="*/ 25 h 91"/>
                <a:gd name="T3" fmla="*/ 12 h 91"/>
                <a:gd name="T4" fmla="*/ 6 h 91"/>
                <a:gd name="T5" fmla="*/ 0 h 91"/>
                <a:gd name="T6" fmla="*/ 6 h 9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91">
                  <a:moveTo>
                    <a:pt x="0" y="91"/>
                  </a:moveTo>
                  <a:lnTo>
                    <a:pt x="0" y="5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57" name="Freeform 180"/>
            <p:cNvSpPr>
              <a:spLocks/>
            </p:cNvSpPr>
            <p:nvPr/>
          </p:nvSpPr>
          <p:spPr bwMode="auto">
            <a:xfrm>
              <a:off x="3098800" y="2674938"/>
              <a:ext cx="9525" cy="396875"/>
            </a:xfrm>
            <a:custGeom>
              <a:avLst/>
              <a:gdLst>
                <a:gd name="T0" fmla="*/ 0 w 6"/>
                <a:gd name="T1" fmla="*/ 0 h 250"/>
                <a:gd name="T2" fmla="*/ 0 w 6"/>
                <a:gd name="T3" fmla="*/ 19 h 250"/>
                <a:gd name="T4" fmla="*/ 0 w 6"/>
                <a:gd name="T5" fmla="*/ 43 h 250"/>
                <a:gd name="T6" fmla="*/ 0 w 6"/>
                <a:gd name="T7" fmla="*/ 79 h 250"/>
                <a:gd name="T8" fmla="*/ 0 w 6"/>
                <a:gd name="T9" fmla="*/ 116 h 250"/>
                <a:gd name="T10" fmla="*/ 6 w 6"/>
                <a:gd name="T11" fmla="*/ 189 h 250"/>
                <a:gd name="T12" fmla="*/ 6 w 6"/>
                <a:gd name="T13" fmla="*/ 225 h 250"/>
                <a:gd name="T14" fmla="*/ 6 w 6"/>
                <a:gd name="T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50">
                  <a:moveTo>
                    <a:pt x="0" y="0"/>
                  </a:moveTo>
                  <a:lnTo>
                    <a:pt x="0" y="19"/>
                  </a:lnTo>
                  <a:lnTo>
                    <a:pt x="0" y="43"/>
                  </a:lnTo>
                  <a:lnTo>
                    <a:pt x="0" y="79"/>
                  </a:lnTo>
                  <a:lnTo>
                    <a:pt x="0" y="116"/>
                  </a:lnTo>
                  <a:lnTo>
                    <a:pt x="6" y="189"/>
                  </a:lnTo>
                  <a:lnTo>
                    <a:pt x="6" y="225"/>
                  </a:lnTo>
                  <a:lnTo>
                    <a:pt x="6" y="25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58" name="Freeform 181"/>
            <p:cNvSpPr>
              <a:spLocks/>
            </p:cNvSpPr>
            <p:nvPr/>
          </p:nvSpPr>
          <p:spPr bwMode="auto">
            <a:xfrm>
              <a:off x="3108325" y="3071813"/>
              <a:ext cx="0" cy="134937"/>
            </a:xfrm>
            <a:custGeom>
              <a:avLst/>
              <a:gdLst>
                <a:gd name="T0" fmla="*/ 0 h 85"/>
                <a:gd name="T1" fmla="*/ 30 h 85"/>
                <a:gd name="T2" fmla="*/ 61 h 85"/>
                <a:gd name="T3" fmla="*/ 79 h 85"/>
                <a:gd name="T4" fmla="*/ 85 h 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5">
                  <a:moveTo>
                    <a:pt x="0" y="0"/>
                  </a:moveTo>
                  <a:lnTo>
                    <a:pt x="0" y="30"/>
                  </a:lnTo>
                  <a:lnTo>
                    <a:pt x="0" y="61"/>
                  </a:lnTo>
                  <a:lnTo>
                    <a:pt x="0" y="79"/>
                  </a:lnTo>
                  <a:lnTo>
                    <a:pt x="0" y="8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59" name="Freeform 182"/>
            <p:cNvSpPr>
              <a:spLocks/>
            </p:cNvSpPr>
            <p:nvPr/>
          </p:nvSpPr>
          <p:spPr bwMode="auto">
            <a:xfrm>
              <a:off x="3108325" y="3032125"/>
              <a:ext cx="11113" cy="174625"/>
            </a:xfrm>
            <a:custGeom>
              <a:avLst/>
              <a:gdLst>
                <a:gd name="T0" fmla="*/ 0 w 7"/>
                <a:gd name="T1" fmla="*/ 110 h 110"/>
                <a:gd name="T2" fmla="*/ 0 w 7"/>
                <a:gd name="T3" fmla="*/ 104 h 110"/>
                <a:gd name="T4" fmla="*/ 0 w 7"/>
                <a:gd name="T5" fmla="*/ 92 h 110"/>
                <a:gd name="T6" fmla="*/ 0 w 7"/>
                <a:gd name="T7" fmla="*/ 73 h 110"/>
                <a:gd name="T8" fmla="*/ 0 w 7"/>
                <a:gd name="T9" fmla="*/ 55 h 110"/>
                <a:gd name="T10" fmla="*/ 7 w 7"/>
                <a:gd name="T11" fmla="*/ 31 h 110"/>
                <a:gd name="T12" fmla="*/ 7 w 7"/>
                <a:gd name="T13" fmla="*/ 19 h 110"/>
                <a:gd name="T14" fmla="*/ 7 w 7"/>
                <a:gd name="T15" fmla="*/ 6 h 110"/>
                <a:gd name="T16" fmla="*/ 7 w 7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0">
                  <a:moveTo>
                    <a:pt x="0" y="110"/>
                  </a:moveTo>
                  <a:lnTo>
                    <a:pt x="0" y="104"/>
                  </a:lnTo>
                  <a:lnTo>
                    <a:pt x="0" y="92"/>
                  </a:lnTo>
                  <a:lnTo>
                    <a:pt x="0" y="73"/>
                  </a:lnTo>
                  <a:lnTo>
                    <a:pt x="0" y="55"/>
                  </a:lnTo>
                  <a:lnTo>
                    <a:pt x="7" y="31"/>
                  </a:lnTo>
                  <a:lnTo>
                    <a:pt x="7" y="19"/>
                  </a:lnTo>
                  <a:lnTo>
                    <a:pt x="7" y="6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0" name="Freeform 183"/>
            <p:cNvSpPr>
              <a:spLocks/>
            </p:cNvSpPr>
            <p:nvPr/>
          </p:nvSpPr>
          <p:spPr bwMode="auto">
            <a:xfrm>
              <a:off x="3119438" y="3032125"/>
              <a:ext cx="0" cy="193675"/>
            </a:xfrm>
            <a:custGeom>
              <a:avLst/>
              <a:gdLst>
                <a:gd name="T0" fmla="*/ 0 h 122"/>
                <a:gd name="T1" fmla="*/ 6 h 122"/>
                <a:gd name="T2" fmla="*/ 19 h 122"/>
                <a:gd name="T3" fmla="*/ 43 h 122"/>
                <a:gd name="T4" fmla="*/ 61 h 122"/>
                <a:gd name="T5" fmla="*/ 86 h 122"/>
                <a:gd name="T6" fmla="*/ 104 h 122"/>
                <a:gd name="T7" fmla="*/ 116 h 122"/>
                <a:gd name="T8" fmla="*/ 122 h 1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22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0" y="61"/>
                  </a:lnTo>
                  <a:lnTo>
                    <a:pt x="0" y="86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0" y="12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1" name="Freeform 184"/>
            <p:cNvSpPr>
              <a:spLocks/>
            </p:cNvSpPr>
            <p:nvPr/>
          </p:nvSpPr>
          <p:spPr bwMode="auto">
            <a:xfrm>
              <a:off x="3119438" y="3013075"/>
              <a:ext cx="9525" cy="212725"/>
            </a:xfrm>
            <a:custGeom>
              <a:avLst/>
              <a:gdLst>
                <a:gd name="T0" fmla="*/ 0 w 6"/>
                <a:gd name="T1" fmla="*/ 134 h 134"/>
                <a:gd name="T2" fmla="*/ 0 w 6"/>
                <a:gd name="T3" fmla="*/ 128 h 134"/>
                <a:gd name="T4" fmla="*/ 0 w 6"/>
                <a:gd name="T5" fmla="*/ 116 h 134"/>
                <a:gd name="T6" fmla="*/ 0 w 6"/>
                <a:gd name="T7" fmla="*/ 91 h 134"/>
                <a:gd name="T8" fmla="*/ 0 w 6"/>
                <a:gd name="T9" fmla="*/ 67 h 134"/>
                <a:gd name="T10" fmla="*/ 6 w 6"/>
                <a:gd name="T11" fmla="*/ 49 h 134"/>
                <a:gd name="T12" fmla="*/ 6 w 6"/>
                <a:gd name="T13" fmla="*/ 25 h 134"/>
                <a:gd name="T14" fmla="*/ 6 w 6"/>
                <a:gd name="T15" fmla="*/ 6 h 134"/>
                <a:gd name="T16" fmla="*/ 6 w 6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4">
                  <a:moveTo>
                    <a:pt x="0" y="134"/>
                  </a:moveTo>
                  <a:lnTo>
                    <a:pt x="0" y="128"/>
                  </a:lnTo>
                  <a:lnTo>
                    <a:pt x="0" y="116"/>
                  </a:lnTo>
                  <a:lnTo>
                    <a:pt x="0" y="91"/>
                  </a:lnTo>
                  <a:lnTo>
                    <a:pt x="0" y="67"/>
                  </a:lnTo>
                  <a:lnTo>
                    <a:pt x="6" y="49"/>
                  </a:lnTo>
                  <a:lnTo>
                    <a:pt x="6" y="25"/>
                  </a:lnTo>
                  <a:lnTo>
                    <a:pt x="6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2" name="Freeform 185"/>
            <p:cNvSpPr>
              <a:spLocks/>
            </p:cNvSpPr>
            <p:nvPr/>
          </p:nvSpPr>
          <p:spPr bwMode="auto">
            <a:xfrm>
              <a:off x="3128963" y="3013075"/>
              <a:ext cx="0" cy="125412"/>
            </a:xfrm>
            <a:custGeom>
              <a:avLst/>
              <a:gdLst>
                <a:gd name="T0" fmla="*/ 0 h 79"/>
                <a:gd name="T1" fmla="*/ 0 h 79"/>
                <a:gd name="T2" fmla="*/ 6 h 79"/>
                <a:gd name="T3" fmla="*/ 25 h 79"/>
                <a:gd name="T4" fmla="*/ 55 h 79"/>
                <a:gd name="T5" fmla="*/ 79 h 7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79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0" y="55"/>
                  </a:lnTo>
                  <a:lnTo>
                    <a:pt x="0" y="7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3" name="Freeform 186"/>
            <p:cNvSpPr>
              <a:spLocks/>
            </p:cNvSpPr>
            <p:nvPr/>
          </p:nvSpPr>
          <p:spPr bwMode="auto">
            <a:xfrm>
              <a:off x="3128963" y="3138488"/>
              <a:ext cx="0" cy="134937"/>
            </a:xfrm>
            <a:custGeom>
              <a:avLst/>
              <a:gdLst>
                <a:gd name="T0" fmla="*/ 0 h 85"/>
                <a:gd name="T1" fmla="*/ 25 h 85"/>
                <a:gd name="T2" fmla="*/ 49 h 85"/>
                <a:gd name="T3" fmla="*/ 73 h 85"/>
                <a:gd name="T4" fmla="*/ 85 h 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5">
                  <a:moveTo>
                    <a:pt x="0" y="0"/>
                  </a:moveTo>
                  <a:lnTo>
                    <a:pt x="0" y="25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0" y="8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4" name="Freeform 187"/>
            <p:cNvSpPr>
              <a:spLocks/>
            </p:cNvSpPr>
            <p:nvPr/>
          </p:nvSpPr>
          <p:spPr bwMode="auto">
            <a:xfrm>
              <a:off x="3128963" y="3187700"/>
              <a:ext cx="9525" cy="85725"/>
            </a:xfrm>
            <a:custGeom>
              <a:avLst/>
              <a:gdLst>
                <a:gd name="T0" fmla="*/ 0 w 6"/>
                <a:gd name="T1" fmla="*/ 54 h 54"/>
                <a:gd name="T2" fmla="*/ 0 w 6"/>
                <a:gd name="T3" fmla="*/ 54 h 54"/>
                <a:gd name="T4" fmla="*/ 0 w 6"/>
                <a:gd name="T5" fmla="*/ 48 h 54"/>
                <a:gd name="T6" fmla="*/ 0 w 6"/>
                <a:gd name="T7" fmla="*/ 36 h 54"/>
                <a:gd name="T8" fmla="*/ 6 w 6"/>
                <a:gd name="T9" fmla="*/ 18 h 54"/>
                <a:gd name="T10" fmla="*/ 6 w 6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4">
                  <a:moveTo>
                    <a:pt x="0" y="54"/>
                  </a:moveTo>
                  <a:lnTo>
                    <a:pt x="0" y="54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6" y="18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5" name="Freeform 188"/>
            <p:cNvSpPr>
              <a:spLocks/>
            </p:cNvSpPr>
            <p:nvPr/>
          </p:nvSpPr>
          <p:spPr bwMode="auto">
            <a:xfrm>
              <a:off x="3138488" y="3128963"/>
              <a:ext cx="0" cy="58737"/>
            </a:xfrm>
            <a:custGeom>
              <a:avLst/>
              <a:gdLst>
                <a:gd name="T0" fmla="*/ 37 h 37"/>
                <a:gd name="T1" fmla="*/ 18 h 37"/>
                <a:gd name="T2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">
                  <a:moveTo>
                    <a:pt x="0" y="37"/>
                  </a:move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6" name="Freeform 189"/>
            <p:cNvSpPr>
              <a:spLocks/>
            </p:cNvSpPr>
            <p:nvPr/>
          </p:nvSpPr>
          <p:spPr bwMode="auto">
            <a:xfrm>
              <a:off x="3138488" y="3109913"/>
              <a:ext cx="9525" cy="19050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6 h 12"/>
                <a:gd name="T4" fmla="*/ 6 w 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7" name="Freeform 190"/>
            <p:cNvSpPr>
              <a:spLocks/>
            </p:cNvSpPr>
            <p:nvPr/>
          </p:nvSpPr>
          <p:spPr bwMode="auto">
            <a:xfrm>
              <a:off x="3148013" y="3109913"/>
              <a:ext cx="0" cy="38100"/>
            </a:xfrm>
            <a:custGeom>
              <a:avLst/>
              <a:gdLst>
                <a:gd name="T0" fmla="*/ 0 h 24"/>
                <a:gd name="T1" fmla="*/ 6 h 24"/>
                <a:gd name="T2" fmla="*/ 18 h 24"/>
                <a:gd name="T3" fmla="*/ 24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8" name="Freeform 191"/>
            <p:cNvSpPr>
              <a:spLocks/>
            </p:cNvSpPr>
            <p:nvPr/>
          </p:nvSpPr>
          <p:spPr bwMode="auto">
            <a:xfrm>
              <a:off x="3148013" y="2868613"/>
              <a:ext cx="11113" cy="279400"/>
            </a:xfrm>
            <a:custGeom>
              <a:avLst/>
              <a:gdLst>
                <a:gd name="T0" fmla="*/ 0 w 7"/>
                <a:gd name="T1" fmla="*/ 176 h 176"/>
                <a:gd name="T2" fmla="*/ 0 w 7"/>
                <a:gd name="T3" fmla="*/ 164 h 176"/>
                <a:gd name="T4" fmla="*/ 0 w 7"/>
                <a:gd name="T5" fmla="*/ 146 h 176"/>
                <a:gd name="T6" fmla="*/ 0 w 7"/>
                <a:gd name="T7" fmla="*/ 91 h 176"/>
                <a:gd name="T8" fmla="*/ 7 w 7"/>
                <a:gd name="T9" fmla="*/ 43 h 176"/>
                <a:gd name="T10" fmla="*/ 7 w 7"/>
                <a:gd name="T11" fmla="*/ 18 h 176"/>
                <a:gd name="T12" fmla="*/ 7 w 7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6">
                  <a:moveTo>
                    <a:pt x="0" y="176"/>
                  </a:moveTo>
                  <a:lnTo>
                    <a:pt x="0" y="164"/>
                  </a:lnTo>
                  <a:lnTo>
                    <a:pt x="0" y="146"/>
                  </a:lnTo>
                  <a:lnTo>
                    <a:pt x="0" y="91"/>
                  </a:lnTo>
                  <a:lnTo>
                    <a:pt x="7" y="43"/>
                  </a:lnTo>
                  <a:lnTo>
                    <a:pt x="7" y="18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69" name="Freeform 192"/>
            <p:cNvSpPr>
              <a:spLocks/>
            </p:cNvSpPr>
            <p:nvPr/>
          </p:nvSpPr>
          <p:spPr bwMode="auto">
            <a:xfrm>
              <a:off x="3159125" y="2781300"/>
              <a:ext cx="0" cy="87312"/>
            </a:xfrm>
            <a:custGeom>
              <a:avLst/>
              <a:gdLst>
                <a:gd name="T0" fmla="*/ 55 h 55"/>
                <a:gd name="T1" fmla="*/ 37 h 55"/>
                <a:gd name="T2" fmla="*/ 18 h 55"/>
                <a:gd name="T3" fmla="*/ 0 h 55"/>
                <a:gd name="T4" fmla="*/ 0 h 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5">
                  <a:moveTo>
                    <a:pt x="0" y="55"/>
                  </a:moveTo>
                  <a:lnTo>
                    <a:pt x="0" y="37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70" name="Freeform 193"/>
            <p:cNvSpPr>
              <a:spLocks/>
            </p:cNvSpPr>
            <p:nvPr/>
          </p:nvSpPr>
          <p:spPr bwMode="auto">
            <a:xfrm>
              <a:off x="3159125" y="2781300"/>
              <a:ext cx="0" cy="165100"/>
            </a:xfrm>
            <a:custGeom>
              <a:avLst/>
              <a:gdLst>
                <a:gd name="T0" fmla="*/ 0 h 104"/>
                <a:gd name="T1" fmla="*/ 12 h 104"/>
                <a:gd name="T2" fmla="*/ 37 h 104"/>
                <a:gd name="T3" fmla="*/ 67 h 104"/>
                <a:gd name="T4" fmla="*/ 104 h 10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4">
                  <a:moveTo>
                    <a:pt x="0" y="0"/>
                  </a:moveTo>
                  <a:lnTo>
                    <a:pt x="0" y="12"/>
                  </a:lnTo>
                  <a:lnTo>
                    <a:pt x="0" y="37"/>
                  </a:lnTo>
                  <a:lnTo>
                    <a:pt x="0" y="67"/>
                  </a:lnTo>
                  <a:lnTo>
                    <a:pt x="0" y="104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71" name="Freeform 194"/>
            <p:cNvSpPr>
              <a:spLocks/>
            </p:cNvSpPr>
            <p:nvPr/>
          </p:nvSpPr>
          <p:spPr bwMode="auto">
            <a:xfrm>
              <a:off x="3159125" y="2946400"/>
              <a:ext cx="9525" cy="327025"/>
            </a:xfrm>
            <a:custGeom>
              <a:avLst/>
              <a:gdLst>
                <a:gd name="T0" fmla="*/ 0 w 6"/>
                <a:gd name="T1" fmla="*/ 0 h 206"/>
                <a:gd name="T2" fmla="*/ 0 w 6"/>
                <a:gd name="T3" fmla="*/ 24 h 206"/>
                <a:gd name="T4" fmla="*/ 0 w 6"/>
                <a:gd name="T5" fmla="*/ 54 h 206"/>
                <a:gd name="T6" fmla="*/ 0 w 6"/>
                <a:gd name="T7" fmla="*/ 121 h 206"/>
                <a:gd name="T8" fmla="*/ 6 w 6"/>
                <a:gd name="T9" fmla="*/ 152 h 206"/>
                <a:gd name="T10" fmla="*/ 6 w 6"/>
                <a:gd name="T11" fmla="*/ 176 h 206"/>
                <a:gd name="T12" fmla="*/ 6 w 6"/>
                <a:gd name="T13" fmla="*/ 194 h 206"/>
                <a:gd name="T14" fmla="*/ 6 w 6"/>
                <a:gd name="T1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06">
                  <a:moveTo>
                    <a:pt x="0" y="0"/>
                  </a:moveTo>
                  <a:lnTo>
                    <a:pt x="0" y="24"/>
                  </a:lnTo>
                  <a:lnTo>
                    <a:pt x="0" y="54"/>
                  </a:lnTo>
                  <a:lnTo>
                    <a:pt x="0" y="121"/>
                  </a:lnTo>
                  <a:lnTo>
                    <a:pt x="6" y="152"/>
                  </a:lnTo>
                  <a:lnTo>
                    <a:pt x="6" y="176"/>
                  </a:lnTo>
                  <a:lnTo>
                    <a:pt x="6" y="194"/>
                  </a:lnTo>
                  <a:lnTo>
                    <a:pt x="6" y="20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72" name="Freeform 195"/>
            <p:cNvSpPr>
              <a:spLocks/>
            </p:cNvSpPr>
            <p:nvPr/>
          </p:nvSpPr>
          <p:spPr bwMode="auto">
            <a:xfrm>
              <a:off x="3168650" y="3052763"/>
              <a:ext cx="0" cy="220662"/>
            </a:xfrm>
            <a:custGeom>
              <a:avLst/>
              <a:gdLst>
                <a:gd name="T0" fmla="*/ 139 h 139"/>
                <a:gd name="T1" fmla="*/ 139 h 139"/>
                <a:gd name="T2" fmla="*/ 127 h 139"/>
                <a:gd name="T3" fmla="*/ 109 h 139"/>
                <a:gd name="T4" fmla="*/ 85 h 139"/>
                <a:gd name="T5" fmla="*/ 30 h 139"/>
                <a:gd name="T6" fmla="*/ 12 h 139"/>
                <a:gd name="T7" fmla="*/ 0 h 1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39">
                  <a:moveTo>
                    <a:pt x="0" y="139"/>
                  </a:moveTo>
                  <a:lnTo>
                    <a:pt x="0" y="139"/>
                  </a:lnTo>
                  <a:lnTo>
                    <a:pt x="0" y="127"/>
                  </a:lnTo>
                  <a:lnTo>
                    <a:pt x="0" y="109"/>
                  </a:lnTo>
                  <a:lnTo>
                    <a:pt x="0" y="85"/>
                  </a:lnTo>
                  <a:lnTo>
                    <a:pt x="0" y="30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73" name="Freeform 196"/>
            <p:cNvSpPr>
              <a:spLocks/>
            </p:cNvSpPr>
            <p:nvPr/>
          </p:nvSpPr>
          <p:spPr bwMode="auto">
            <a:xfrm>
              <a:off x="3168650" y="3052763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74" name="Freeform 197"/>
            <p:cNvSpPr>
              <a:spLocks/>
            </p:cNvSpPr>
            <p:nvPr/>
          </p:nvSpPr>
          <p:spPr bwMode="auto">
            <a:xfrm>
              <a:off x="3178175" y="2994025"/>
              <a:ext cx="0" cy="58737"/>
            </a:xfrm>
            <a:custGeom>
              <a:avLst/>
              <a:gdLst>
                <a:gd name="T0" fmla="*/ 37 h 37"/>
                <a:gd name="T1" fmla="*/ 24 h 37"/>
                <a:gd name="T2" fmla="*/ 12 h 37"/>
                <a:gd name="T3" fmla="*/ 0 h 37"/>
                <a:gd name="T4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7">
                  <a:moveTo>
                    <a:pt x="0" y="37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75" name="Freeform 198"/>
            <p:cNvSpPr>
              <a:spLocks/>
            </p:cNvSpPr>
            <p:nvPr/>
          </p:nvSpPr>
          <p:spPr bwMode="auto">
            <a:xfrm>
              <a:off x="3178175" y="2994025"/>
              <a:ext cx="11113" cy="144462"/>
            </a:xfrm>
            <a:custGeom>
              <a:avLst/>
              <a:gdLst>
                <a:gd name="T0" fmla="*/ 0 w 7"/>
                <a:gd name="T1" fmla="*/ 0 h 91"/>
                <a:gd name="T2" fmla="*/ 0 w 7"/>
                <a:gd name="T3" fmla="*/ 6 h 91"/>
                <a:gd name="T4" fmla="*/ 0 w 7"/>
                <a:gd name="T5" fmla="*/ 18 h 91"/>
                <a:gd name="T6" fmla="*/ 0 w 7"/>
                <a:gd name="T7" fmla="*/ 43 h 91"/>
                <a:gd name="T8" fmla="*/ 7 w 7"/>
                <a:gd name="T9" fmla="*/ 67 h 91"/>
                <a:gd name="T10" fmla="*/ 7 w 7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1">
                  <a:moveTo>
                    <a:pt x="0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0" y="43"/>
                  </a:lnTo>
                  <a:lnTo>
                    <a:pt x="7" y="67"/>
                  </a:lnTo>
                  <a:lnTo>
                    <a:pt x="7" y="9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76" name="Freeform 199"/>
            <p:cNvSpPr>
              <a:spLocks/>
            </p:cNvSpPr>
            <p:nvPr/>
          </p:nvSpPr>
          <p:spPr bwMode="auto">
            <a:xfrm>
              <a:off x="3189288" y="3138488"/>
              <a:ext cx="0" cy="49212"/>
            </a:xfrm>
            <a:custGeom>
              <a:avLst/>
              <a:gdLst>
                <a:gd name="T0" fmla="*/ 0 h 31"/>
                <a:gd name="T1" fmla="*/ 19 h 31"/>
                <a:gd name="T2" fmla="*/ 31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0"/>
                  </a:moveTo>
                  <a:lnTo>
                    <a:pt x="0" y="19"/>
                  </a:lnTo>
                  <a:lnTo>
                    <a:pt x="0" y="31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77" name="Freeform 200"/>
            <p:cNvSpPr>
              <a:spLocks/>
            </p:cNvSpPr>
            <p:nvPr/>
          </p:nvSpPr>
          <p:spPr bwMode="auto">
            <a:xfrm>
              <a:off x="3189288" y="3187700"/>
              <a:ext cx="9525" cy="47625"/>
            </a:xfrm>
            <a:custGeom>
              <a:avLst/>
              <a:gdLst>
                <a:gd name="T0" fmla="*/ 0 w 6"/>
                <a:gd name="T1" fmla="*/ 0 h 30"/>
                <a:gd name="T2" fmla="*/ 0 w 6"/>
                <a:gd name="T3" fmla="*/ 12 h 30"/>
                <a:gd name="T4" fmla="*/ 6 w 6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0">
                  <a:moveTo>
                    <a:pt x="0" y="0"/>
                  </a:moveTo>
                  <a:lnTo>
                    <a:pt x="0" y="12"/>
                  </a:lnTo>
                  <a:lnTo>
                    <a:pt x="6" y="3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78" name="Freeform 201"/>
            <p:cNvSpPr>
              <a:spLocks/>
            </p:cNvSpPr>
            <p:nvPr/>
          </p:nvSpPr>
          <p:spPr bwMode="auto">
            <a:xfrm>
              <a:off x="3198813" y="3235325"/>
              <a:ext cx="0" cy="58737"/>
            </a:xfrm>
            <a:custGeom>
              <a:avLst/>
              <a:gdLst>
                <a:gd name="T0" fmla="*/ 0 h 37"/>
                <a:gd name="T1" fmla="*/ 12 h 37"/>
                <a:gd name="T2" fmla="*/ 24 h 37"/>
                <a:gd name="T3" fmla="*/ 37 h 37"/>
                <a:gd name="T4" fmla="*/ 37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12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79" name="Freeform 202"/>
            <p:cNvSpPr>
              <a:spLocks/>
            </p:cNvSpPr>
            <p:nvPr/>
          </p:nvSpPr>
          <p:spPr bwMode="auto">
            <a:xfrm>
              <a:off x="3198813" y="3197225"/>
              <a:ext cx="0" cy="96837"/>
            </a:xfrm>
            <a:custGeom>
              <a:avLst/>
              <a:gdLst>
                <a:gd name="T0" fmla="*/ 61 h 61"/>
                <a:gd name="T1" fmla="*/ 55 h 61"/>
                <a:gd name="T2" fmla="*/ 48 h 61"/>
                <a:gd name="T3" fmla="*/ 30 h 61"/>
                <a:gd name="T4" fmla="*/ 12 h 61"/>
                <a:gd name="T5" fmla="*/ 0 h 61"/>
                <a:gd name="T6" fmla="*/ 0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1">
                  <a:moveTo>
                    <a:pt x="0" y="61"/>
                  </a:moveTo>
                  <a:lnTo>
                    <a:pt x="0" y="55"/>
                  </a:lnTo>
                  <a:lnTo>
                    <a:pt x="0" y="48"/>
                  </a:lnTo>
                  <a:lnTo>
                    <a:pt x="0" y="30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80" name="Freeform 203"/>
            <p:cNvSpPr>
              <a:spLocks/>
            </p:cNvSpPr>
            <p:nvPr/>
          </p:nvSpPr>
          <p:spPr bwMode="auto">
            <a:xfrm>
              <a:off x="3198813" y="3197225"/>
              <a:ext cx="9525" cy="87312"/>
            </a:xfrm>
            <a:custGeom>
              <a:avLst/>
              <a:gdLst>
                <a:gd name="T0" fmla="*/ 0 w 6"/>
                <a:gd name="T1" fmla="*/ 0 h 55"/>
                <a:gd name="T2" fmla="*/ 0 w 6"/>
                <a:gd name="T3" fmla="*/ 0 h 55"/>
                <a:gd name="T4" fmla="*/ 0 w 6"/>
                <a:gd name="T5" fmla="*/ 6 h 55"/>
                <a:gd name="T6" fmla="*/ 0 w 6"/>
                <a:gd name="T7" fmla="*/ 24 h 55"/>
                <a:gd name="T8" fmla="*/ 6 w 6"/>
                <a:gd name="T9" fmla="*/ 42 h 55"/>
                <a:gd name="T10" fmla="*/ 6 w 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5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4"/>
                  </a:lnTo>
                  <a:lnTo>
                    <a:pt x="6" y="42"/>
                  </a:lnTo>
                  <a:lnTo>
                    <a:pt x="6" y="5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81" name="Freeform 204"/>
            <p:cNvSpPr>
              <a:spLocks/>
            </p:cNvSpPr>
            <p:nvPr/>
          </p:nvSpPr>
          <p:spPr bwMode="auto">
            <a:xfrm>
              <a:off x="3208338" y="3263900"/>
              <a:ext cx="0" cy="20637"/>
            </a:xfrm>
            <a:custGeom>
              <a:avLst/>
              <a:gdLst>
                <a:gd name="T0" fmla="*/ 13 h 13"/>
                <a:gd name="T1" fmla="*/ 13 h 13"/>
                <a:gd name="T2" fmla="*/ 6 h 13"/>
                <a:gd name="T3" fmla="*/ 0 h 13"/>
                <a:gd name="T4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82" name="Freeform 205"/>
            <p:cNvSpPr>
              <a:spLocks/>
            </p:cNvSpPr>
            <p:nvPr/>
          </p:nvSpPr>
          <p:spPr bwMode="auto">
            <a:xfrm>
              <a:off x="3208338" y="3263900"/>
              <a:ext cx="9525" cy="125412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13 h 79"/>
                <a:gd name="T4" fmla="*/ 0 w 6"/>
                <a:gd name="T5" fmla="*/ 31 h 79"/>
                <a:gd name="T6" fmla="*/ 6 w 6"/>
                <a:gd name="T7" fmla="*/ 55 h 79"/>
                <a:gd name="T8" fmla="*/ 6 w 6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9">
                  <a:moveTo>
                    <a:pt x="0" y="0"/>
                  </a:moveTo>
                  <a:lnTo>
                    <a:pt x="0" y="13"/>
                  </a:lnTo>
                  <a:lnTo>
                    <a:pt x="0" y="31"/>
                  </a:lnTo>
                  <a:lnTo>
                    <a:pt x="6" y="55"/>
                  </a:lnTo>
                  <a:lnTo>
                    <a:pt x="6" y="7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grpSp>
          <p:nvGrpSpPr>
            <p:cNvPr id="11" name="Group 206"/>
            <p:cNvGrpSpPr>
              <a:grpSpLocks/>
            </p:cNvGrpSpPr>
            <p:nvPr/>
          </p:nvGrpSpPr>
          <p:grpSpPr bwMode="auto">
            <a:xfrm>
              <a:off x="3217863" y="3341688"/>
              <a:ext cx="877887" cy="714375"/>
              <a:chOff x="2027" y="2105"/>
              <a:chExt cx="553" cy="450"/>
            </a:xfrm>
          </p:grpSpPr>
          <p:sp>
            <p:nvSpPr>
              <p:cNvPr id="2383" name="Freeform 207"/>
              <p:cNvSpPr>
                <a:spLocks/>
              </p:cNvSpPr>
              <p:nvPr/>
            </p:nvSpPr>
            <p:spPr bwMode="auto">
              <a:xfrm>
                <a:off x="2027" y="2135"/>
                <a:ext cx="0" cy="86"/>
              </a:xfrm>
              <a:custGeom>
                <a:avLst/>
                <a:gdLst>
                  <a:gd name="T0" fmla="*/ 0 h 86"/>
                  <a:gd name="T1" fmla="*/ 49 h 86"/>
                  <a:gd name="T2" fmla="*/ 67 h 86"/>
                  <a:gd name="T3" fmla="*/ 86 h 8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86">
                    <a:moveTo>
                      <a:pt x="0" y="0"/>
                    </a:moveTo>
                    <a:lnTo>
                      <a:pt x="0" y="49"/>
                    </a:lnTo>
                    <a:lnTo>
                      <a:pt x="0" y="67"/>
                    </a:lnTo>
                    <a:lnTo>
                      <a:pt x="0" y="8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4" name="Freeform 208"/>
              <p:cNvSpPr>
                <a:spLocks/>
              </p:cNvSpPr>
              <p:nvPr/>
            </p:nvSpPr>
            <p:spPr bwMode="auto">
              <a:xfrm>
                <a:off x="2027" y="2221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0 w 7"/>
                  <a:gd name="T3" fmla="*/ 12 h 24"/>
                  <a:gd name="T4" fmla="*/ 7 w 7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4">
                    <a:moveTo>
                      <a:pt x="0" y="0"/>
                    </a:moveTo>
                    <a:lnTo>
                      <a:pt x="0" y="12"/>
                    </a:lnTo>
                    <a:lnTo>
                      <a:pt x="7" y="2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5" name="Freeform 209"/>
              <p:cNvSpPr>
                <a:spLocks/>
              </p:cNvSpPr>
              <p:nvPr/>
            </p:nvSpPr>
            <p:spPr bwMode="auto">
              <a:xfrm>
                <a:off x="2034" y="2245"/>
                <a:ext cx="0" cy="55"/>
              </a:xfrm>
              <a:custGeom>
                <a:avLst/>
                <a:gdLst>
                  <a:gd name="T0" fmla="*/ 0 h 55"/>
                  <a:gd name="T1" fmla="*/ 12 h 55"/>
                  <a:gd name="T2" fmla="*/ 36 h 55"/>
                  <a:gd name="T3" fmla="*/ 49 h 55"/>
                  <a:gd name="T4" fmla="*/ 55 h 55"/>
                  <a:gd name="T5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12"/>
                    </a:lnTo>
                    <a:lnTo>
                      <a:pt x="0" y="36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6" name="Freeform 210"/>
              <p:cNvSpPr>
                <a:spLocks/>
              </p:cNvSpPr>
              <p:nvPr/>
            </p:nvSpPr>
            <p:spPr bwMode="auto">
              <a:xfrm>
                <a:off x="2034" y="2202"/>
                <a:ext cx="6" cy="98"/>
              </a:xfrm>
              <a:custGeom>
                <a:avLst/>
                <a:gdLst>
                  <a:gd name="T0" fmla="*/ 0 w 6"/>
                  <a:gd name="T1" fmla="*/ 98 h 98"/>
                  <a:gd name="T2" fmla="*/ 0 w 6"/>
                  <a:gd name="T3" fmla="*/ 92 h 98"/>
                  <a:gd name="T4" fmla="*/ 0 w 6"/>
                  <a:gd name="T5" fmla="*/ 79 h 98"/>
                  <a:gd name="T6" fmla="*/ 0 w 6"/>
                  <a:gd name="T7" fmla="*/ 49 h 98"/>
                  <a:gd name="T8" fmla="*/ 6 w 6"/>
                  <a:gd name="T9" fmla="*/ 19 h 98"/>
                  <a:gd name="T10" fmla="*/ 6 w 6"/>
                  <a:gd name="T11" fmla="*/ 6 h 98"/>
                  <a:gd name="T12" fmla="*/ 6 w 6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8">
                    <a:moveTo>
                      <a:pt x="0" y="98"/>
                    </a:moveTo>
                    <a:lnTo>
                      <a:pt x="0" y="92"/>
                    </a:lnTo>
                    <a:lnTo>
                      <a:pt x="0" y="79"/>
                    </a:lnTo>
                    <a:lnTo>
                      <a:pt x="0" y="49"/>
                    </a:lnTo>
                    <a:lnTo>
                      <a:pt x="6" y="19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7" name="Freeform 211"/>
              <p:cNvSpPr>
                <a:spLocks/>
              </p:cNvSpPr>
              <p:nvPr/>
            </p:nvSpPr>
            <p:spPr bwMode="auto">
              <a:xfrm>
                <a:off x="2040" y="2202"/>
                <a:ext cx="0" cy="37"/>
              </a:xfrm>
              <a:custGeom>
                <a:avLst/>
                <a:gdLst>
                  <a:gd name="T0" fmla="*/ 0 h 37"/>
                  <a:gd name="T1" fmla="*/ 0 h 37"/>
                  <a:gd name="T2" fmla="*/ 6 h 37"/>
                  <a:gd name="T3" fmla="*/ 19 h 37"/>
                  <a:gd name="T4" fmla="*/ 37 h 37"/>
                  <a:gd name="T5" fmla="*/ 37 h 37"/>
                  <a:gd name="T6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8" name="Freeform 212"/>
              <p:cNvSpPr>
                <a:spLocks/>
              </p:cNvSpPr>
              <p:nvPr/>
            </p:nvSpPr>
            <p:spPr bwMode="auto">
              <a:xfrm>
                <a:off x="2040" y="2111"/>
                <a:ext cx="0" cy="128"/>
              </a:xfrm>
              <a:custGeom>
                <a:avLst/>
                <a:gdLst>
                  <a:gd name="T0" fmla="*/ 128 h 128"/>
                  <a:gd name="T1" fmla="*/ 116 h 128"/>
                  <a:gd name="T2" fmla="*/ 104 h 128"/>
                  <a:gd name="T3" fmla="*/ 61 h 128"/>
                  <a:gd name="T4" fmla="*/ 43 h 128"/>
                  <a:gd name="T5" fmla="*/ 18 h 128"/>
                  <a:gd name="T6" fmla="*/ 6 h 128"/>
                  <a:gd name="T7" fmla="*/ 0 h 1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28">
                    <a:moveTo>
                      <a:pt x="0" y="128"/>
                    </a:moveTo>
                    <a:lnTo>
                      <a:pt x="0" y="116"/>
                    </a:lnTo>
                    <a:lnTo>
                      <a:pt x="0" y="104"/>
                    </a:lnTo>
                    <a:lnTo>
                      <a:pt x="0" y="61"/>
                    </a:lnTo>
                    <a:lnTo>
                      <a:pt x="0" y="43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9" name="Freeform 213"/>
              <p:cNvSpPr>
                <a:spLocks/>
              </p:cNvSpPr>
              <p:nvPr/>
            </p:nvSpPr>
            <p:spPr bwMode="auto">
              <a:xfrm>
                <a:off x="2040" y="2111"/>
                <a:ext cx="6" cy="79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0 h 79"/>
                  <a:gd name="T4" fmla="*/ 0 w 6"/>
                  <a:gd name="T5" fmla="*/ 6 h 79"/>
                  <a:gd name="T6" fmla="*/ 0 w 6"/>
                  <a:gd name="T7" fmla="*/ 31 h 79"/>
                  <a:gd name="T8" fmla="*/ 6 w 6"/>
                  <a:gd name="T9" fmla="*/ 55 h 79"/>
                  <a:gd name="T10" fmla="*/ 6 w 6"/>
                  <a:gd name="T1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1"/>
                    </a:lnTo>
                    <a:lnTo>
                      <a:pt x="6" y="55"/>
                    </a:lnTo>
                    <a:lnTo>
                      <a:pt x="6" y="7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0" name="Freeform 214"/>
              <p:cNvSpPr>
                <a:spLocks/>
              </p:cNvSpPr>
              <p:nvPr/>
            </p:nvSpPr>
            <p:spPr bwMode="auto">
              <a:xfrm>
                <a:off x="2046" y="2190"/>
                <a:ext cx="0" cy="43"/>
              </a:xfrm>
              <a:custGeom>
                <a:avLst/>
                <a:gdLst>
                  <a:gd name="T0" fmla="*/ 0 h 43"/>
                  <a:gd name="T1" fmla="*/ 25 h 43"/>
                  <a:gd name="T2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25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1" name="Freeform 215"/>
              <p:cNvSpPr>
                <a:spLocks/>
              </p:cNvSpPr>
              <p:nvPr/>
            </p:nvSpPr>
            <p:spPr bwMode="auto">
              <a:xfrm>
                <a:off x="2046" y="223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2" name="Freeform 216"/>
              <p:cNvSpPr>
                <a:spLocks/>
              </p:cNvSpPr>
              <p:nvPr/>
            </p:nvSpPr>
            <p:spPr bwMode="auto">
              <a:xfrm>
                <a:off x="2052" y="2245"/>
                <a:ext cx="0" cy="30"/>
              </a:xfrm>
              <a:custGeom>
                <a:avLst/>
                <a:gdLst>
                  <a:gd name="T0" fmla="*/ 0 h 30"/>
                  <a:gd name="T1" fmla="*/ 12 h 30"/>
                  <a:gd name="T2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3" name="Freeform 217"/>
              <p:cNvSpPr>
                <a:spLocks/>
              </p:cNvSpPr>
              <p:nvPr/>
            </p:nvSpPr>
            <p:spPr bwMode="auto">
              <a:xfrm>
                <a:off x="2052" y="2275"/>
                <a:ext cx="7" cy="98"/>
              </a:xfrm>
              <a:custGeom>
                <a:avLst/>
                <a:gdLst>
                  <a:gd name="T0" fmla="*/ 0 w 7"/>
                  <a:gd name="T1" fmla="*/ 0 h 98"/>
                  <a:gd name="T2" fmla="*/ 0 w 7"/>
                  <a:gd name="T3" fmla="*/ 13 h 98"/>
                  <a:gd name="T4" fmla="*/ 0 w 7"/>
                  <a:gd name="T5" fmla="*/ 25 h 98"/>
                  <a:gd name="T6" fmla="*/ 0 w 7"/>
                  <a:gd name="T7" fmla="*/ 55 h 98"/>
                  <a:gd name="T8" fmla="*/ 7 w 7"/>
                  <a:gd name="T9" fmla="*/ 86 h 98"/>
                  <a:gd name="T10" fmla="*/ 7 w 7"/>
                  <a:gd name="T11" fmla="*/ 92 h 98"/>
                  <a:gd name="T12" fmla="*/ 7 w 7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8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0" y="55"/>
                    </a:lnTo>
                    <a:lnTo>
                      <a:pt x="7" y="86"/>
                    </a:lnTo>
                    <a:lnTo>
                      <a:pt x="7" y="92"/>
                    </a:lnTo>
                    <a:lnTo>
                      <a:pt x="7" y="9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4" name="Freeform 218"/>
              <p:cNvSpPr>
                <a:spLocks/>
              </p:cNvSpPr>
              <p:nvPr/>
            </p:nvSpPr>
            <p:spPr bwMode="auto">
              <a:xfrm>
                <a:off x="2059" y="2306"/>
                <a:ext cx="0" cy="67"/>
              </a:xfrm>
              <a:custGeom>
                <a:avLst/>
                <a:gdLst>
                  <a:gd name="T0" fmla="*/ 67 h 67"/>
                  <a:gd name="T1" fmla="*/ 67 h 67"/>
                  <a:gd name="T2" fmla="*/ 61 h 67"/>
                  <a:gd name="T3" fmla="*/ 36 h 67"/>
                  <a:gd name="T4" fmla="*/ 12 h 67"/>
                  <a:gd name="T5" fmla="*/ 6 h 67"/>
                  <a:gd name="T6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7">
                    <a:moveTo>
                      <a:pt x="0" y="67"/>
                    </a:moveTo>
                    <a:lnTo>
                      <a:pt x="0" y="67"/>
                    </a:lnTo>
                    <a:lnTo>
                      <a:pt x="0" y="61"/>
                    </a:lnTo>
                    <a:lnTo>
                      <a:pt x="0" y="3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5" name="Freeform 219"/>
              <p:cNvSpPr>
                <a:spLocks/>
              </p:cNvSpPr>
              <p:nvPr/>
            </p:nvSpPr>
            <p:spPr bwMode="auto">
              <a:xfrm>
                <a:off x="2059" y="2306"/>
                <a:ext cx="0" cy="30"/>
              </a:xfrm>
              <a:custGeom>
                <a:avLst/>
                <a:gdLst>
                  <a:gd name="T0" fmla="*/ 0 h 30"/>
                  <a:gd name="T1" fmla="*/ 0 h 30"/>
                  <a:gd name="T2" fmla="*/ 6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6" name="Freeform 220"/>
              <p:cNvSpPr>
                <a:spLocks/>
              </p:cNvSpPr>
              <p:nvPr/>
            </p:nvSpPr>
            <p:spPr bwMode="auto">
              <a:xfrm>
                <a:off x="2059" y="2336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12 h 43"/>
                  <a:gd name="T4" fmla="*/ 0 w 6"/>
                  <a:gd name="T5" fmla="*/ 25 h 43"/>
                  <a:gd name="T6" fmla="*/ 6 w 6"/>
                  <a:gd name="T7" fmla="*/ 37 h 43"/>
                  <a:gd name="T8" fmla="*/ 6 w 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0" y="12"/>
                    </a:lnTo>
                    <a:lnTo>
                      <a:pt x="0" y="25"/>
                    </a:lnTo>
                    <a:lnTo>
                      <a:pt x="6" y="37"/>
                    </a:lnTo>
                    <a:lnTo>
                      <a:pt x="6" y="4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7" name="Freeform 221"/>
              <p:cNvSpPr>
                <a:spLocks/>
              </p:cNvSpPr>
              <p:nvPr/>
            </p:nvSpPr>
            <p:spPr bwMode="auto">
              <a:xfrm>
                <a:off x="2065" y="2324"/>
                <a:ext cx="0" cy="55"/>
              </a:xfrm>
              <a:custGeom>
                <a:avLst/>
                <a:gdLst>
                  <a:gd name="T0" fmla="*/ 55 h 55"/>
                  <a:gd name="T1" fmla="*/ 49 h 55"/>
                  <a:gd name="T2" fmla="*/ 30 h 55"/>
                  <a:gd name="T3" fmla="*/ 12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9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8" name="Freeform 222"/>
              <p:cNvSpPr>
                <a:spLocks/>
              </p:cNvSpPr>
              <p:nvPr/>
            </p:nvSpPr>
            <p:spPr bwMode="auto">
              <a:xfrm>
                <a:off x="2065" y="2324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12 h 24"/>
                  <a:gd name="T6" fmla="*/ 6 w 6"/>
                  <a:gd name="T7" fmla="*/ 24 h 24"/>
                  <a:gd name="T8" fmla="*/ 6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9" name="Freeform 223"/>
              <p:cNvSpPr>
                <a:spLocks/>
              </p:cNvSpPr>
              <p:nvPr/>
            </p:nvSpPr>
            <p:spPr bwMode="auto">
              <a:xfrm>
                <a:off x="2071" y="2300"/>
                <a:ext cx="0" cy="48"/>
              </a:xfrm>
              <a:custGeom>
                <a:avLst/>
                <a:gdLst>
                  <a:gd name="T0" fmla="*/ 48 h 48"/>
                  <a:gd name="T1" fmla="*/ 42 h 48"/>
                  <a:gd name="T2" fmla="*/ 24 h 48"/>
                  <a:gd name="T3" fmla="*/ 12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48"/>
                    </a:moveTo>
                    <a:lnTo>
                      <a:pt x="0" y="4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0" name="Freeform 224"/>
              <p:cNvSpPr>
                <a:spLocks/>
              </p:cNvSpPr>
              <p:nvPr/>
            </p:nvSpPr>
            <p:spPr bwMode="auto">
              <a:xfrm>
                <a:off x="2071" y="2288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6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1" name="Freeform 225"/>
              <p:cNvSpPr>
                <a:spLocks/>
              </p:cNvSpPr>
              <p:nvPr/>
            </p:nvSpPr>
            <p:spPr bwMode="auto">
              <a:xfrm>
                <a:off x="2078" y="2245"/>
                <a:ext cx="0" cy="43"/>
              </a:xfrm>
              <a:custGeom>
                <a:avLst/>
                <a:gdLst>
                  <a:gd name="T0" fmla="*/ 43 h 43"/>
                  <a:gd name="T1" fmla="*/ 30 h 43"/>
                  <a:gd name="T2" fmla="*/ 18 h 43"/>
                  <a:gd name="T3" fmla="*/ 6 h 43"/>
                  <a:gd name="T4" fmla="*/ 0 h 43"/>
                  <a:gd name="T5" fmla="*/ 6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2" name="Freeform 226"/>
              <p:cNvSpPr>
                <a:spLocks/>
              </p:cNvSpPr>
              <p:nvPr/>
            </p:nvSpPr>
            <p:spPr bwMode="auto">
              <a:xfrm>
                <a:off x="2078" y="2251"/>
                <a:ext cx="6" cy="128"/>
              </a:xfrm>
              <a:custGeom>
                <a:avLst/>
                <a:gdLst>
                  <a:gd name="T0" fmla="*/ 0 w 6"/>
                  <a:gd name="T1" fmla="*/ 0 h 128"/>
                  <a:gd name="T2" fmla="*/ 0 w 6"/>
                  <a:gd name="T3" fmla="*/ 12 h 128"/>
                  <a:gd name="T4" fmla="*/ 0 w 6"/>
                  <a:gd name="T5" fmla="*/ 24 h 128"/>
                  <a:gd name="T6" fmla="*/ 0 w 6"/>
                  <a:gd name="T7" fmla="*/ 67 h 128"/>
                  <a:gd name="T8" fmla="*/ 6 w 6"/>
                  <a:gd name="T9" fmla="*/ 91 h 128"/>
                  <a:gd name="T10" fmla="*/ 6 w 6"/>
                  <a:gd name="T11" fmla="*/ 110 h 128"/>
                  <a:gd name="T12" fmla="*/ 6 w 6"/>
                  <a:gd name="T13" fmla="*/ 122 h 128"/>
                  <a:gd name="T14" fmla="*/ 6 w 6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8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67"/>
                    </a:lnTo>
                    <a:lnTo>
                      <a:pt x="6" y="91"/>
                    </a:lnTo>
                    <a:lnTo>
                      <a:pt x="6" y="110"/>
                    </a:lnTo>
                    <a:lnTo>
                      <a:pt x="6" y="122"/>
                    </a:lnTo>
                    <a:lnTo>
                      <a:pt x="6" y="12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3" name="Freeform 227"/>
              <p:cNvSpPr>
                <a:spLocks/>
              </p:cNvSpPr>
              <p:nvPr/>
            </p:nvSpPr>
            <p:spPr bwMode="auto">
              <a:xfrm>
                <a:off x="2084" y="2281"/>
                <a:ext cx="0" cy="98"/>
              </a:xfrm>
              <a:custGeom>
                <a:avLst/>
                <a:gdLst>
                  <a:gd name="T0" fmla="*/ 98 h 98"/>
                  <a:gd name="T1" fmla="*/ 98 h 98"/>
                  <a:gd name="T2" fmla="*/ 86 h 98"/>
                  <a:gd name="T3" fmla="*/ 61 h 98"/>
                  <a:gd name="T4" fmla="*/ 31 h 98"/>
                  <a:gd name="T5" fmla="*/ 0 h 9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98">
                    <a:moveTo>
                      <a:pt x="0" y="98"/>
                    </a:moveTo>
                    <a:lnTo>
                      <a:pt x="0" y="98"/>
                    </a:lnTo>
                    <a:lnTo>
                      <a:pt x="0" y="86"/>
                    </a:lnTo>
                    <a:lnTo>
                      <a:pt x="0" y="6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4" name="Freeform 228"/>
              <p:cNvSpPr>
                <a:spLocks/>
              </p:cNvSpPr>
              <p:nvPr/>
            </p:nvSpPr>
            <p:spPr bwMode="auto">
              <a:xfrm>
                <a:off x="2084" y="2208"/>
                <a:ext cx="0" cy="73"/>
              </a:xfrm>
              <a:custGeom>
                <a:avLst/>
                <a:gdLst>
                  <a:gd name="T0" fmla="*/ 73 h 73"/>
                  <a:gd name="T1" fmla="*/ 49 h 73"/>
                  <a:gd name="T2" fmla="*/ 25 h 73"/>
                  <a:gd name="T3" fmla="*/ 7 h 73"/>
                  <a:gd name="T4" fmla="*/ 0 h 73"/>
                  <a:gd name="T5" fmla="*/ 0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3">
                    <a:moveTo>
                      <a:pt x="0" y="73"/>
                    </a:moveTo>
                    <a:lnTo>
                      <a:pt x="0" y="49"/>
                    </a:lnTo>
                    <a:lnTo>
                      <a:pt x="0" y="2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5" name="Freeform 229"/>
              <p:cNvSpPr>
                <a:spLocks/>
              </p:cNvSpPr>
              <p:nvPr/>
            </p:nvSpPr>
            <p:spPr bwMode="auto">
              <a:xfrm>
                <a:off x="2084" y="2208"/>
                <a:ext cx="6" cy="134"/>
              </a:xfrm>
              <a:custGeom>
                <a:avLst/>
                <a:gdLst>
                  <a:gd name="T0" fmla="*/ 0 w 6"/>
                  <a:gd name="T1" fmla="*/ 0 h 134"/>
                  <a:gd name="T2" fmla="*/ 0 w 6"/>
                  <a:gd name="T3" fmla="*/ 7 h 134"/>
                  <a:gd name="T4" fmla="*/ 0 w 6"/>
                  <a:gd name="T5" fmla="*/ 25 h 134"/>
                  <a:gd name="T6" fmla="*/ 0 w 6"/>
                  <a:gd name="T7" fmla="*/ 49 h 134"/>
                  <a:gd name="T8" fmla="*/ 0 w 6"/>
                  <a:gd name="T9" fmla="*/ 73 h 134"/>
                  <a:gd name="T10" fmla="*/ 6 w 6"/>
                  <a:gd name="T11" fmla="*/ 98 h 134"/>
                  <a:gd name="T12" fmla="*/ 6 w 6"/>
                  <a:gd name="T13" fmla="*/ 122 h 134"/>
                  <a:gd name="T14" fmla="*/ 6 w 6"/>
                  <a:gd name="T15" fmla="*/ 134 h 134"/>
                  <a:gd name="T16" fmla="*/ 6 w 6"/>
                  <a:gd name="T1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4">
                    <a:moveTo>
                      <a:pt x="0" y="0"/>
                    </a:moveTo>
                    <a:lnTo>
                      <a:pt x="0" y="7"/>
                    </a:lnTo>
                    <a:lnTo>
                      <a:pt x="0" y="25"/>
                    </a:lnTo>
                    <a:lnTo>
                      <a:pt x="0" y="49"/>
                    </a:lnTo>
                    <a:lnTo>
                      <a:pt x="0" y="73"/>
                    </a:lnTo>
                    <a:lnTo>
                      <a:pt x="6" y="98"/>
                    </a:lnTo>
                    <a:lnTo>
                      <a:pt x="6" y="122"/>
                    </a:lnTo>
                    <a:lnTo>
                      <a:pt x="6" y="134"/>
                    </a:lnTo>
                    <a:lnTo>
                      <a:pt x="6" y="13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6" name="Freeform 230"/>
              <p:cNvSpPr>
                <a:spLocks/>
              </p:cNvSpPr>
              <p:nvPr/>
            </p:nvSpPr>
            <p:spPr bwMode="auto">
              <a:xfrm>
                <a:off x="2090" y="2129"/>
                <a:ext cx="0" cy="213"/>
              </a:xfrm>
              <a:custGeom>
                <a:avLst/>
                <a:gdLst>
                  <a:gd name="T0" fmla="*/ 213 h 213"/>
                  <a:gd name="T1" fmla="*/ 201 h 213"/>
                  <a:gd name="T2" fmla="*/ 177 h 213"/>
                  <a:gd name="T3" fmla="*/ 140 h 213"/>
                  <a:gd name="T4" fmla="*/ 104 h 213"/>
                  <a:gd name="T5" fmla="*/ 67 h 213"/>
                  <a:gd name="T6" fmla="*/ 31 h 213"/>
                  <a:gd name="T7" fmla="*/ 6 h 213"/>
                  <a:gd name="T8" fmla="*/ 0 h 213"/>
                  <a:gd name="T9" fmla="*/ 0 h 2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13">
                    <a:moveTo>
                      <a:pt x="0" y="213"/>
                    </a:moveTo>
                    <a:lnTo>
                      <a:pt x="0" y="201"/>
                    </a:lnTo>
                    <a:lnTo>
                      <a:pt x="0" y="177"/>
                    </a:lnTo>
                    <a:lnTo>
                      <a:pt x="0" y="140"/>
                    </a:lnTo>
                    <a:lnTo>
                      <a:pt x="0" y="104"/>
                    </a:lnTo>
                    <a:lnTo>
                      <a:pt x="0" y="67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7" name="Freeform 231"/>
              <p:cNvSpPr>
                <a:spLocks/>
              </p:cNvSpPr>
              <p:nvPr/>
            </p:nvSpPr>
            <p:spPr bwMode="auto">
              <a:xfrm>
                <a:off x="2090" y="2129"/>
                <a:ext cx="6" cy="207"/>
              </a:xfrm>
              <a:custGeom>
                <a:avLst/>
                <a:gdLst>
                  <a:gd name="T0" fmla="*/ 0 w 6"/>
                  <a:gd name="T1" fmla="*/ 0 h 207"/>
                  <a:gd name="T2" fmla="*/ 0 w 6"/>
                  <a:gd name="T3" fmla="*/ 6 h 207"/>
                  <a:gd name="T4" fmla="*/ 0 w 6"/>
                  <a:gd name="T5" fmla="*/ 25 h 207"/>
                  <a:gd name="T6" fmla="*/ 0 w 6"/>
                  <a:gd name="T7" fmla="*/ 55 h 207"/>
                  <a:gd name="T8" fmla="*/ 0 w 6"/>
                  <a:gd name="T9" fmla="*/ 86 h 207"/>
                  <a:gd name="T10" fmla="*/ 6 w 6"/>
                  <a:gd name="T11" fmla="*/ 122 h 207"/>
                  <a:gd name="T12" fmla="*/ 6 w 6"/>
                  <a:gd name="T13" fmla="*/ 159 h 207"/>
                  <a:gd name="T14" fmla="*/ 6 w 6"/>
                  <a:gd name="T15" fmla="*/ 183 h 207"/>
                  <a:gd name="T16" fmla="*/ 6 w 6"/>
                  <a:gd name="T1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7">
                    <a:moveTo>
                      <a:pt x="0" y="0"/>
                    </a:moveTo>
                    <a:lnTo>
                      <a:pt x="0" y="6"/>
                    </a:lnTo>
                    <a:lnTo>
                      <a:pt x="0" y="25"/>
                    </a:lnTo>
                    <a:lnTo>
                      <a:pt x="0" y="55"/>
                    </a:lnTo>
                    <a:lnTo>
                      <a:pt x="0" y="86"/>
                    </a:lnTo>
                    <a:lnTo>
                      <a:pt x="6" y="122"/>
                    </a:lnTo>
                    <a:lnTo>
                      <a:pt x="6" y="159"/>
                    </a:lnTo>
                    <a:lnTo>
                      <a:pt x="6" y="183"/>
                    </a:lnTo>
                    <a:lnTo>
                      <a:pt x="6" y="20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8" name="Freeform 232"/>
              <p:cNvSpPr>
                <a:spLocks/>
              </p:cNvSpPr>
              <p:nvPr/>
            </p:nvSpPr>
            <p:spPr bwMode="auto">
              <a:xfrm>
                <a:off x="2096" y="2336"/>
                <a:ext cx="0" cy="55"/>
              </a:xfrm>
              <a:custGeom>
                <a:avLst/>
                <a:gdLst>
                  <a:gd name="T0" fmla="*/ 0 h 55"/>
                  <a:gd name="T1" fmla="*/ 18 h 55"/>
                  <a:gd name="T2" fmla="*/ 37 h 55"/>
                  <a:gd name="T3" fmla="*/ 49 h 55"/>
                  <a:gd name="T4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18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9" name="Freeform 233"/>
              <p:cNvSpPr>
                <a:spLocks/>
              </p:cNvSpPr>
              <p:nvPr/>
            </p:nvSpPr>
            <p:spPr bwMode="auto">
              <a:xfrm>
                <a:off x="2096" y="2354"/>
                <a:ext cx="7" cy="37"/>
              </a:xfrm>
              <a:custGeom>
                <a:avLst/>
                <a:gdLst>
                  <a:gd name="T0" fmla="*/ 0 w 7"/>
                  <a:gd name="T1" fmla="*/ 37 h 37"/>
                  <a:gd name="T2" fmla="*/ 0 w 7"/>
                  <a:gd name="T3" fmla="*/ 37 h 37"/>
                  <a:gd name="T4" fmla="*/ 0 w 7"/>
                  <a:gd name="T5" fmla="*/ 25 h 37"/>
                  <a:gd name="T6" fmla="*/ 7 w 7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0" name="Freeform 234"/>
              <p:cNvSpPr>
                <a:spLocks/>
              </p:cNvSpPr>
              <p:nvPr/>
            </p:nvSpPr>
            <p:spPr bwMode="auto">
              <a:xfrm>
                <a:off x="2103" y="2269"/>
                <a:ext cx="0" cy="85"/>
              </a:xfrm>
              <a:custGeom>
                <a:avLst/>
                <a:gdLst>
                  <a:gd name="T0" fmla="*/ 85 h 85"/>
                  <a:gd name="T1" fmla="*/ 67 h 85"/>
                  <a:gd name="T2" fmla="*/ 43 h 85"/>
                  <a:gd name="T3" fmla="*/ 19 h 85"/>
                  <a:gd name="T4" fmla="*/ 0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85">
                    <a:moveTo>
                      <a:pt x="0" y="85"/>
                    </a:moveTo>
                    <a:lnTo>
                      <a:pt x="0" y="67"/>
                    </a:lnTo>
                    <a:lnTo>
                      <a:pt x="0" y="43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1" name="Freeform 235"/>
              <p:cNvSpPr>
                <a:spLocks/>
              </p:cNvSpPr>
              <p:nvPr/>
            </p:nvSpPr>
            <p:spPr bwMode="auto">
              <a:xfrm>
                <a:off x="2103" y="2202"/>
                <a:ext cx="0" cy="67"/>
              </a:xfrm>
              <a:custGeom>
                <a:avLst/>
                <a:gdLst>
                  <a:gd name="T0" fmla="*/ 67 h 67"/>
                  <a:gd name="T1" fmla="*/ 43 h 67"/>
                  <a:gd name="T2" fmla="*/ 19 h 67"/>
                  <a:gd name="T3" fmla="*/ 0 h 67"/>
                  <a:gd name="T4" fmla="*/ 0 h 67"/>
                  <a:gd name="T5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7">
                    <a:moveTo>
                      <a:pt x="0" y="67"/>
                    </a:moveTo>
                    <a:lnTo>
                      <a:pt x="0" y="43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2" name="Freeform 236"/>
              <p:cNvSpPr>
                <a:spLocks/>
              </p:cNvSpPr>
              <p:nvPr/>
            </p:nvSpPr>
            <p:spPr bwMode="auto">
              <a:xfrm>
                <a:off x="2103" y="2202"/>
                <a:ext cx="6" cy="152"/>
              </a:xfrm>
              <a:custGeom>
                <a:avLst/>
                <a:gdLst>
                  <a:gd name="T0" fmla="*/ 0 w 6"/>
                  <a:gd name="T1" fmla="*/ 0 h 152"/>
                  <a:gd name="T2" fmla="*/ 0 w 6"/>
                  <a:gd name="T3" fmla="*/ 13 h 152"/>
                  <a:gd name="T4" fmla="*/ 0 w 6"/>
                  <a:gd name="T5" fmla="*/ 31 h 152"/>
                  <a:gd name="T6" fmla="*/ 0 w 6"/>
                  <a:gd name="T7" fmla="*/ 55 h 152"/>
                  <a:gd name="T8" fmla="*/ 0 w 6"/>
                  <a:gd name="T9" fmla="*/ 79 h 152"/>
                  <a:gd name="T10" fmla="*/ 6 w 6"/>
                  <a:gd name="T11" fmla="*/ 104 h 152"/>
                  <a:gd name="T12" fmla="*/ 6 w 6"/>
                  <a:gd name="T13" fmla="*/ 128 h 152"/>
                  <a:gd name="T14" fmla="*/ 6 w 6"/>
                  <a:gd name="T15" fmla="*/ 146 h 152"/>
                  <a:gd name="T16" fmla="*/ 6 w 6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52">
                    <a:moveTo>
                      <a:pt x="0" y="0"/>
                    </a:moveTo>
                    <a:lnTo>
                      <a:pt x="0" y="13"/>
                    </a:lnTo>
                    <a:lnTo>
                      <a:pt x="0" y="31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6" y="104"/>
                    </a:lnTo>
                    <a:lnTo>
                      <a:pt x="6" y="128"/>
                    </a:lnTo>
                    <a:lnTo>
                      <a:pt x="6" y="146"/>
                    </a:lnTo>
                    <a:lnTo>
                      <a:pt x="6" y="15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3" name="Freeform 237"/>
              <p:cNvSpPr>
                <a:spLocks/>
              </p:cNvSpPr>
              <p:nvPr/>
            </p:nvSpPr>
            <p:spPr bwMode="auto">
              <a:xfrm>
                <a:off x="2109" y="2227"/>
                <a:ext cx="0" cy="127"/>
              </a:xfrm>
              <a:custGeom>
                <a:avLst/>
                <a:gdLst>
                  <a:gd name="T0" fmla="*/ 127 h 127"/>
                  <a:gd name="T1" fmla="*/ 121 h 127"/>
                  <a:gd name="T2" fmla="*/ 109 h 127"/>
                  <a:gd name="T3" fmla="*/ 91 h 127"/>
                  <a:gd name="T4" fmla="*/ 67 h 127"/>
                  <a:gd name="T5" fmla="*/ 42 h 127"/>
                  <a:gd name="T6" fmla="*/ 24 h 127"/>
                  <a:gd name="T7" fmla="*/ 6 h 127"/>
                  <a:gd name="T8" fmla="*/ 0 h 12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27">
                    <a:moveTo>
                      <a:pt x="0" y="127"/>
                    </a:moveTo>
                    <a:lnTo>
                      <a:pt x="0" y="121"/>
                    </a:lnTo>
                    <a:lnTo>
                      <a:pt x="0" y="109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0" y="42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4" name="Freeform 238"/>
              <p:cNvSpPr>
                <a:spLocks/>
              </p:cNvSpPr>
              <p:nvPr/>
            </p:nvSpPr>
            <p:spPr bwMode="auto">
              <a:xfrm>
                <a:off x="2109" y="2227"/>
                <a:ext cx="6" cy="79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0 h 79"/>
                  <a:gd name="T4" fmla="*/ 0 w 6"/>
                  <a:gd name="T5" fmla="*/ 6 h 79"/>
                  <a:gd name="T6" fmla="*/ 0 w 6"/>
                  <a:gd name="T7" fmla="*/ 30 h 79"/>
                  <a:gd name="T8" fmla="*/ 6 w 6"/>
                  <a:gd name="T9" fmla="*/ 61 h 79"/>
                  <a:gd name="T10" fmla="*/ 6 w 6"/>
                  <a:gd name="T11" fmla="*/ 73 h 79"/>
                  <a:gd name="T12" fmla="*/ 6 w 6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61"/>
                    </a:lnTo>
                    <a:lnTo>
                      <a:pt x="6" y="73"/>
                    </a:lnTo>
                    <a:lnTo>
                      <a:pt x="6" y="7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5" name="Freeform 239"/>
              <p:cNvSpPr>
                <a:spLocks/>
              </p:cNvSpPr>
              <p:nvPr/>
            </p:nvSpPr>
            <p:spPr bwMode="auto">
              <a:xfrm>
                <a:off x="2115" y="2288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6" name="Freeform 240"/>
              <p:cNvSpPr>
                <a:spLocks/>
              </p:cNvSpPr>
              <p:nvPr/>
            </p:nvSpPr>
            <p:spPr bwMode="auto">
              <a:xfrm>
                <a:off x="2115" y="2233"/>
                <a:ext cx="6" cy="55"/>
              </a:xfrm>
              <a:custGeom>
                <a:avLst/>
                <a:gdLst>
                  <a:gd name="T0" fmla="*/ 0 w 6"/>
                  <a:gd name="T1" fmla="*/ 55 h 55"/>
                  <a:gd name="T2" fmla="*/ 0 w 6"/>
                  <a:gd name="T3" fmla="*/ 36 h 55"/>
                  <a:gd name="T4" fmla="*/ 0 w 6"/>
                  <a:gd name="T5" fmla="*/ 18 h 55"/>
                  <a:gd name="T6" fmla="*/ 6 w 6"/>
                  <a:gd name="T7" fmla="*/ 0 h 55"/>
                  <a:gd name="T8" fmla="*/ 6 w 6"/>
                  <a:gd name="T9" fmla="*/ 0 h 55"/>
                  <a:gd name="T10" fmla="*/ 6 w 6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5">
                    <a:moveTo>
                      <a:pt x="0" y="55"/>
                    </a:moveTo>
                    <a:lnTo>
                      <a:pt x="0" y="36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7" name="Freeform 241"/>
              <p:cNvSpPr>
                <a:spLocks/>
              </p:cNvSpPr>
              <p:nvPr/>
            </p:nvSpPr>
            <p:spPr bwMode="auto">
              <a:xfrm>
                <a:off x="2121" y="2233"/>
                <a:ext cx="0" cy="128"/>
              </a:xfrm>
              <a:custGeom>
                <a:avLst/>
                <a:gdLst>
                  <a:gd name="T0" fmla="*/ 0 h 128"/>
                  <a:gd name="T1" fmla="*/ 6 h 128"/>
                  <a:gd name="T2" fmla="*/ 24 h 128"/>
                  <a:gd name="T3" fmla="*/ 61 h 128"/>
                  <a:gd name="T4" fmla="*/ 103 h 128"/>
                  <a:gd name="T5" fmla="*/ 115 h 128"/>
                  <a:gd name="T6" fmla="*/ 128 h 1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28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61"/>
                    </a:lnTo>
                    <a:lnTo>
                      <a:pt x="0" y="103"/>
                    </a:lnTo>
                    <a:lnTo>
                      <a:pt x="0" y="115"/>
                    </a:lnTo>
                    <a:lnTo>
                      <a:pt x="0" y="12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8" name="Freeform 242"/>
              <p:cNvSpPr>
                <a:spLocks/>
              </p:cNvSpPr>
              <p:nvPr/>
            </p:nvSpPr>
            <p:spPr bwMode="auto">
              <a:xfrm>
                <a:off x="2121" y="2361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9" name="Freeform 243"/>
              <p:cNvSpPr>
                <a:spLocks/>
              </p:cNvSpPr>
              <p:nvPr/>
            </p:nvSpPr>
            <p:spPr bwMode="auto">
              <a:xfrm>
                <a:off x="2128" y="2361"/>
                <a:ext cx="0" cy="30"/>
              </a:xfrm>
              <a:custGeom>
                <a:avLst/>
                <a:gdLst>
                  <a:gd name="T0" fmla="*/ 0 h 30"/>
                  <a:gd name="T1" fmla="*/ 12 h 30"/>
                  <a:gd name="T2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0" name="Freeform 244"/>
              <p:cNvSpPr>
                <a:spLocks/>
              </p:cNvSpPr>
              <p:nvPr/>
            </p:nvSpPr>
            <p:spPr bwMode="auto">
              <a:xfrm>
                <a:off x="2128" y="2391"/>
                <a:ext cx="0" cy="67"/>
              </a:xfrm>
              <a:custGeom>
                <a:avLst/>
                <a:gdLst>
                  <a:gd name="T0" fmla="*/ 0 h 67"/>
                  <a:gd name="T1" fmla="*/ 18 h 67"/>
                  <a:gd name="T2" fmla="*/ 36 h 67"/>
                  <a:gd name="T3" fmla="*/ 55 h 67"/>
                  <a:gd name="T4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18"/>
                    </a:lnTo>
                    <a:lnTo>
                      <a:pt x="0" y="36"/>
                    </a:lnTo>
                    <a:lnTo>
                      <a:pt x="0" y="55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1" name="Freeform 245"/>
              <p:cNvSpPr>
                <a:spLocks/>
              </p:cNvSpPr>
              <p:nvPr/>
            </p:nvSpPr>
            <p:spPr bwMode="auto">
              <a:xfrm>
                <a:off x="2128" y="245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2" name="Freeform 246"/>
              <p:cNvSpPr>
                <a:spLocks/>
              </p:cNvSpPr>
              <p:nvPr/>
            </p:nvSpPr>
            <p:spPr bwMode="auto">
              <a:xfrm>
                <a:off x="2134" y="2397"/>
                <a:ext cx="0" cy="55"/>
              </a:xfrm>
              <a:custGeom>
                <a:avLst/>
                <a:gdLst>
                  <a:gd name="T0" fmla="*/ 55 h 55"/>
                  <a:gd name="T1" fmla="*/ 43 h 55"/>
                  <a:gd name="T2" fmla="*/ 30 h 55"/>
                  <a:gd name="T3" fmla="*/ 12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3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3" name="Freeform 247"/>
              <p:cNvSpPr>
                <a:spLocks/>
              </p:cNvSpPr>
              <p:nvPr/>
            </p:nvSpPr>
            <p:spPr bwMode="auto">
              <a:xfrm>
                <a:off x="2134" y="2354"/>
                <a:ext cx="6" cy="43"/>
              </a:xfrm>
              <a:custGeom>
                <a:avLst/>
                <a:gdLst>
                  <a:gd name="T0" fmla="*/ 0 w 6"/>
                  <a:gd name="T1" fmla="*/ 43 h 43"/>
                  <a:gd name="T2" fmla="*/ 0 w 6"/>
                  <a:gd name="T3" fmla="*/ 19 h 43"/>
                  <a:gd name="T4" fmla="*/ 6 w 6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3">
                    <a:moveTo>
                      <a:pt x="0" y="43"/>
                    </a:moveTo>
                    <a:lnTo>
                      <a:pt x="0" y="19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4" name="Freeform 248"/>
              <p:cNvSpPr>
                <a:spLocks/>
              </p:cNvSpPr>
              <p:nvPr/>
            </p:nvSpPr>
            <p:spPr bwMode="auto">
              <a:xfrm>
                <a:off x="2140" y="2312"/>
                <a:ext cx="0" cy="42"/>
              </a:xfrm>
              <a:custGeom>
                <a:avLst/>
                <a:gdLst>
                  <a:gd name="T0" fmla="*/ 42 h 42"/>
                  <a:gd name="T1" fmla="*/ 18 h 42"/>
                  <a:gd name="T2" fmla="*/ 0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2">
                    <a:moveTo>
                      <a:pt x="0" y="42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5" name="Freeform 249"/>
              <p:cNvSpPr>
                <a:spLocks/>
              </p:cNvSpPr>
              <p:nvPr/>
            </p:nvSpPr>
            <p:spPr bwMode="auto">
              <a:xfrm>
                <a:off x="2140" y="2300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0 h 12"/>
                  <a:gd name="T4" fmla="*/ 7 w 7"/>
                  <a:gd name="T5" fmla="*/ 0 h 12"/>
                  <a:gd name="T6" fmla="*/ 7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6" name="Freeform 250"/>
              <p:cNvSpPr>
                <a:spLocks/>
              </p:cNvSpPr>
              <p:nvPr/>
            </p:nvSpPr>
            <p:spPr bwMode="auto">
              <a:xfrm>
                <a:off x="2147" y="2300"/>
                <a:ext cx="0" cy="73"/>
              </a:xfrm>
              <a:custGeom>
                <a:avLst/>
                <a:gdLst>
                  <a:gd name="T0" fmla="*/ 0 h 73"/>
                  <a:gd name="T1" fmla="*/ 12 h 73"/>
                  <a:gd name="T2" fmla="*/ 30 h 73"/>
                  <a:gd name="T3" fmla="*/ 54 h 73"/>
                  <a:gd name="T4" fmla="*/ 73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3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0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7" name="Freeform 251"/>
              <p:cNvSpPr>
                <a:spLocks/>
              </p:cNvSpPr>
              <p:nvPr/>
            </p:nvSpPr>
            <p:spPr bwMode="auto">
              <a:xfrm>
                <a:off x="2147" y="2373"/>
                <a:ext cx="6" cy="60"/>
              </a:xfrm>
              <a:custGeom>
                <a:avLst/>
                <a:gdLst>
                  <a:gd name="T0" fmla="*/ 0 w 6"/>
                  <a:gd name="T1" fmla="*/ 0 h 60"/>
                  <a:gd name="T2" fmla="*/ 0 w 6"/>
                  <a:gd name="T3" fmla="*/ 18 h 60"/>
                  <a:gd name="T4" fmla="*/ 0 w 6"/>
                  <a:gd name="T5" fmla="*/ 42 h 60"/>
                  <a:gd name="T6" fmla="*/ 6 w 6"/>
                  <a:gd name="T7" fmla="*/ 54 h 60"/>
                  <a:gd name="T8" fmla="*/ 6 w 6"/>
                  <a:gd name="T9" fmla="*/ 60 h 60"/>
                  <a:gd name="T10" fmla="*/ 6 w 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0">
                    <a:moveTo>
                      <a:pt x="0" y="0"/>
                    </a:moveTo>
                    <a:lnTo>
                      <a:pt x="0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60"/>
                    </a:lnTo>
                    <a:lnTo>
                      <a:pt x="6" y="6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8" name="Freeform 252"/>
              <p:cNvSpPr>
                <a:spLocks/>
              </p:cNvSpPr>
              <p:nvPr/>
            </p:nvSpPr>
            <p:spPr bwMode="auto">
              <a:xfrm>
                <a:off x="2153" y="2336"/>
                <a:ext cx="0" cy="97"/>
              </a:xfrm>
              <a:custGeom>
                <a:avLst/>
                <a:gdLst>
                  <a:gd name="T0" fmla="*/ 97 h 97"/>
                  <a:gd name="T1" fmla="*/ 91 h 97"/>
                  <a:gd name="T2" fmla="*/ 79 h 97"/>
                  <a:gd name="T3" fmla="*/ 49 h 97"/>
                  <a:gd name="T4" fmla="*/ 12 h 97"/>
                  <a:gd name="T5" fmla="*/ 6 h 97"/>
                  <a:gd name="T6" fmla="*/ 0 h 9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7">
                    <a:moveTo>
                      <a:pt x="0" y="97"/>
                    </a:moveTo>
                    <a:lnTo>
                      <a:pt x="0" y="91"/>
                    </a:lnTo>
                    <a:lnTo>
                      <a:pt x="0" y="79"/>
                    </a:lnTo>
                    <a:lnTo>
                      <a:pt x="0" y="4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9" name="Freeform 253"/>
              <p:cNvSpPr>
                <a:spLocks/>
              </p:cNvSpPr>
              <p:nvPr/>
            </p:nvSpPr>
            <p:spPr bwMode="auto">
              <a:xfrm>
                <a:off x="2153" y="2336"/>
                <a:ext cx="0" cy="104"/>
              </a:xfrm>
              <a:custGeom>
                <a:avLst/>
                <a:gdLst>
                  <a:gd name="T0" fmla="*/ 0 h 104"/>
                  <a:gd name="T1" fmla="*/ 6 h 104"/>
                  <a:gd name="T2" fmla="*/ 12 h 104"/>
                  <a:gd name="T3" fmla="*/ 49 h 104"/>
                  <a:gd name="T4" fmla="*/ 79 h 104"/>
                  <a:gd name="T5" fmla="*/ 97 h 104"/>
                  <a:gd name="T6" fmla="*/ 104 h 1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0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49"/>
                    </a:lnTo>
                    <a:lnTo>
                      <a:pt x="0" y="79"/>
                    </a:lnTo>
                    <a:lnTo>
                      <a:pt x="0" y="97"/>
                    </a:lnTo>
                    <a:lnTo>
                      <a:pt x="0" y="10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0" name="Freeform 254"/>
              <p:cNvSpPr>
                <a:spLocks/>
              </p:cNvSpPr>
              <p:nvPr/>
            </p:nvSpPr>
            <p:spPr bwMode="auto">
              <a:xfrm>
                <a:off x="2153" y="2421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0 w 6"/>
                  <a:gd name="T3" fmla="*/ 19 h 19"/>
                  <a:gd name="T4" fmla="*/ 0 w 6"/>
                  <a:gd name="T5" fmla="*/ 12 h 19"/>
                  <a:gd name="T6" fmla="*/ 6 w 6"/>
                  <a:gd name="T7" fmla="*/ 0 h 19"/>
                  <a:gd name="T8" fmla="*/ 6 w 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1" name="Freeform 255"/>
              <p:cNvSpPr>
                <a:spLocks/>
              </p:cNvSpPr>
              <p:nvPr/>
            </p:nvSpPr>
            <p:spPr bwMode="auto">
              <a:xfrm>
                <a:off x="2159" y="2421"/>
                <a:ext cx="0" cy="79"/>
              </a:xfrm>
              <a:custGeom>
                <a:avLst/>
                <a:gdLst>
                  <a:gd name="T0" fmla="*/ 0 h 79"/>
                  <a:gd name="T1" fmla="*/ 6 h 79"/>
                  <a:gd name="T2" fmla="*/ 19 h 79"/>
                  <a:gd name="T3" fmla="*/ 43 h 79"/>
                  <a:gd name="T4" fmla="*/ 67 h 79"/>
                  <a:gd name="T5" fmla="*/ 73 h 79"/>
                  <a:gd name="T6" fmla="*/ 79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79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43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0" y="7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2" name="Freeform 256"/>
              <p:cNvSpPr>
                <a:spLocks/>
              </p:cNvSpPr>
              <p:nvPr/>
            </p:nvSpPr>
            <p:spPr bwMode="auto">
              <a:xfrm>
                <a:off x="2159" y="2458"/>
                <a:ext cx="6" cy="42"/>
              </a:xfrm>
              <a:custGeom>
                <a:avLst/>
                <a:gdLst>
                  <a:gd name="T0" fmla="*/ 0 w 6"/>
                  <a:gd name="T1" fmla="*/ 42 h 42"/>
                  <a:gd name="T2" fmla="*/ 0 w 6"/>
                  <a:gd name="T3" fmla="*/ 42 h 42"/>
                  <a:gd name="T4" fmla="*/ 0 w 6"/>
                  <a:gd name="T5" fmla="*/ 24 h 42"/>
                  <a:gd name="T6" fmla="*/ 6 w 6"/>
                  <a:gd name="T7" fmla="*/ 12 h 42"/>
                  <a:gd name="T8" fmla="*/ 6 w 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0" y="42"/>
                    </a:moveTo>
                    <a:lnTo>
                      <a:pt x="0" y="42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3" name="Freeform 257"/>
              <p:cNvSpPr>
                <a:spLocks/>
              </p:cNvSpPr>
              <p:nvPr/>
            </p:nvSpPr>
            <p:spPr bwMode="auto">
              <a:xfrm>
                <a:off x="2165" y="2446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4" name="Freeform 258"/>
              <p:cNvSpPr>
                <a:spLocks/>
              </p:cNvSpPr>
              <p:nvPr/>
            </p:nvSpPr>
            <p:spPr bwMode="auto">
              <a:xfrm>
                <a:off x="2165" y="2446"/>
                <a:ext cx="7" cy="36"/>
              </a:xfrm>
              <a:custGeom>
                <a:avLst/>
                <a:gdLst>
                  <a:gd name="T0" fmla="*/ 0 w 7"/>
                  <a:gd name="T1" fmla="*/ 0 h 36"/>
                  <a:gd name="T2" fmla="*/ 0 w 7"/>
                  <a:gd name="T3" fmla="*/ 6 h 36"/>
                  <a:gd name="T4" fmla="*/ 0 w 7"/>
                  <a:gd name="T5" fmla="*/ 24 h 36"/>
                  <a:gd name="T6" fmla="*/ 7 w 7"/>
                  <a:gd name="T7" fmla="*/ 36 h 36"/>
                  <a:gd name="T8" fmla="*/ 7 w 7"/>
                  <a:gd name="T9" fmla="*/ 36 h 36"/>
                  <a:gd name="T10" fmla="*/ 7 w 7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5" name="Freeform 259"/>
              <p:cNvSpPr>
                <a:spLocks/>
              </p:cNvSpPr>
              <p:nvPr/>
            </p:nvSpPr>
            <p:spPr bwMode="auto">
              <a:xfrm>
                <a:off x="2172" y="2391"/>
                <a:ext cx="0" cy="91"/>
              </a:xfrm>
              <a:custGeom>
                <a:avLst/>
                <a:gdLst>
                  <a:gd name="T0" fmla="*/ 91 h 91"/>
                  <a:gd name="T1" fmla="*/ 85 h 91"/>
                  <a:gd name="T2" fmla="*/ 73 h 91"/>
                  <a:gd name="T3" fmla="*/ 42 h 91"/>
                  <a:gd name="T4" fmla="*/ 12 h 91"/>
                  <a:gd name="T5" fmla="*/ 6 h 91"/>
                  <a:gd name="T6" fmla="*/ 0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1">
                    <a:moveTo>
                      <a:pt x="0" y="91"/>
                    </a:moveTo>
                    <a:lnTo>
                      <a:pt x="0" y="85"/>
                    </a:lnTo>
                    <a:lnTo>
                      <a:pt x="0" y="73"/>
                    </a:lnTo>
                    <a:lnTo>
                      <a:pt x="0" y="4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6" name="Freeform 260"/>
              <p:cNvSpPr>
                <a:spLocks/>
              </p:cNvSpPr>
              <p:nvPr/>
            </p:nvSpPr>
            <p:spPr bwMode="auto">
              <a:xfrm>
                <a:off x="2172" y="2391"/>
                <a:ext cx="0" cy="67"/>
              </a:xfrm>
              <a:custGeom>
                <a:avLst/>
                <a:gdLst>
                  <a:gd name="T0" fmla="*/ 0 h 67"/>
                  <a:gd name="T1" fmla="*/ 0 h 67"/>
                  <a:gd name="T2" fmla="*/ 6 h 67"/>
                  <a:gd name="T3" fmla="*/ 30 h 67"/>
                  <a:gd name="T4" fmla="*/ 55 h 67"/>
                  <a:gd name="T5" fmla="*/ 61 h 67"/>
                  <a:gd name="T6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7" name="Freeform 261"/>
              <p:cNvSpPr>
                <a:spLocks/>
              </p:cNvSpPr>
              <p:nvPr/>
            </p:nvSpPr>
            <p:spPr bwMode="auto">
              <a:xfrm>
                <a:off x="2172" y="2409"/>
                <a:ext cx="6" cy="49"/>
              </a:xfrm>
              <a:custGeom>
                <a:avLst/>
                <a:gdLst>
                  <a:gd name="T0" fmla="*/ 0 w 6"/>
                  <a:gd name="T1" fmla="*/ 49 h 49"/>
                  <a:gd name="T2" fmla="*/ 0 w 6"/>
                  <a:gd name="T3" fmla="*/ 49 h 49"/>
                  <a:gd name="T4" fmla="*/ 0 w 6"/>
                  <a:gd name="T5" fmla="*/ 43 h 49"/>
                  <a:gd name="T6" fmla="*/ 0 w 6"/>
                  <a:gd name="T7" fmla="*/ 24 h 49"/>
                  <a:gd name="T8" fmla="*/ 6 w 6"/>
                  <a:gd name="T9" fmla="*/ 12 h 49"/>
                  <a:gd name="T10" fmla="*/ 6 w 6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9">
                    <a:moveTo>
                      <a:pt x="0" y="49"/>
                    </a:moveTo>
                    <a:lnTo>
                      <a:pt x="0" y="49"/>
                    </a:lnTo>
                    <a:lnTo>
                      <a:pt x="0" y="43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8" name="Freeform 262"/>
              <p:cNvSpPr>
                <a:spLocks/>
              </p:cNvSpPr>
              <p:nvPr/>
            </p:nvSpPr>
            <p:spPr bwMode="auto">
              <a:xfrm>
                <a:off x="2178" y="2409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6 h 18"/>
                  <a:gd name="T3" fmla="*/ 12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9" name="Freeform 263"/>
              <p:cNvSpPr>
                <a:spLocks/>
              </p:cNvSpPr>
              <p:nvPr/>
            </p:nvSpPr>
            <p:spPr bwMode="auto">
              <a:xfrm>
                <a:off x="2178" y="242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0" name="Freeform 264"/>
              <p:cNvSpPr>
                <a:spLocks/>
              </p:cNvSpPr>
              <p:nvPr/>
            </p:nvSpPr>
            <p:spPr bwMode="auto">
              <a:xfrm>
                <a:off x="2184" y="2361"/>
                <a:ext cx="0" cy="60"/>
              </a:xfrm>
              <a:custGeom>
                <a:avLst/>
                <a:gdLst>
                  <a:gd name="T0" fmla="*/ 60 h 60"/>
                  <a:gd name="T1" fmla="*/ 48 h 60"/>
                  <a:gd name="T2" fmla="*/ 24 h 60"/>
                  <a:gd name="T3" fmla="*/ 6 h 60"/>
                  <a:gd name="T4" fmla="*/ 0 h 60"/>
                  <a:gd name="T5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0">
                    <a:moveTo>
                      <a:pt x="0" y="60"/>
                    </a:moveTo>
                    <a:lnTo>
                      <a:pt x="0" y="48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1" name="Freeform 265"/>
              <p:cNvSpPr>
                <a:spLocks/>
              </p:cNvSpPr>
              <p:nvPr/>
            </p:nvSpPr>
            <p:spPr bwMode="auto">
              <a:xfrm>
                <a:off x="2184" y="2361"/>
                <a:ext cx="7" cy="97"/>
              </a:xfrm>
              <a:custGeom>
                <a:avLst/>
                <a:gdLst>
                  <a:gd name="T0" fmla="*/ 0 w 7"/>
                  <a:gd name="T1" fmla="*/ 0 h 97"/>
                  <a:gd name="T2" fmla="*/ 0 w 7"/>
                  <a:gd name="T3" fmla="*/ 6 h 97"/>
                  <a:gd name="T4" fmla="*/ 0 w 7"/>
                  <a:gd name="T5" fmla="*/ 18 h 97"/>
                  <a:gd name="T6" fmla="*/ 0 w 7"/>
                  <a:gd name="T7" fmla="*/ 48 h 97"/>
                  <a:gd name="T8" fmla="*/ 7 w 7"/>
                  <a:gd name="T9" fmla="*/ 79 h 97"/>
                  <a:gd name="T10" fmla="*/ 7 w 7"/>
                  <a:gd name="T11" fmla="*/ 91 h 97"/>
                  <a:gd name="T12" fmla="*/ 7 w 7"/>
                  <a:gd name="T1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7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7" y="79"/>
                    </a:lnTo>
                    <a:lnTo>
                      <a:pt x="7" y="91"/>
                    </a:lnTo>
                    <a:lnTo>
                      <a:pt x="7" y="9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2" name="Freeform 266"/>
              <p:cNvSpPr>
                <a:spLocks/>
              </p:cNvSpPr>
              <p:nvPr/>
            </p:nvSpPr>
            <p:spPr bwMode="auto">
              <a:xfrm>
                <a:off x="2191" y="2415"/>
                <a:ext cx="0" cy="43"/>
              </a:xfrm>
              <a:custGeom>
                <a:avLst/>
                <a:gdLst>
                  <a:gd name="T0" fmla="*/ 43 h 43"/>
                  <a:gd name="T1" fmla="*/ 43 h 43"/>
                  <a:gd name="T2" fmla="*/ 31 h 43"/>
                  <a:gd name="T3" fmla="*/ 12 h 43"/>
                  <a:gd name="T4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3" name="Freeform 267"/>
              <p:cNvSpPr>
                <a:spLocks/>
              </p:cNvSpPr>
              <p:nvPr/>
            </p:nvSpPr>
            <p:spPr bwMode="auto">
              <a:xfrm>
                <a:off x="2191" y="2361"/>
                <a:ext cx="6" cy="54"/>
              </a:xfrm>
              <a:custGeom>
                <a:avLst/>
                <a:gdLst>
                  <a:gd name="T0" fmla="*/ 0 w 6"/>
                  <a:gd name="T1" fmla="*/ 54 h 54"/>
                  <a:gd name="T2" fmla="*/ 0 w 6"/>
                  <a:gd name="T3" fmla="*/ 36 h 54"/>
                  <a:gd name="T4" fmla="*/ 0 w 6"/>
                  <a:gd name="T5" fmla="*/ 18 h 54"/>
                  <a:gd name="T6" fmla="*/ 6 w 6"/>
                  <a:gd name="T7" fmla="*/ 0 h 54"/>
                  <a:gd name="T8" fmla="*/ 6 w 6"/>
                  <a:gd name="T9" fmla="*/ 0 h 54"/>
                  <a:gd name="T10" fmla="*/ 6 w 6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4">
                    <a:moveTo>
                      <a:pt x="0" y="54"/>
                    </a:moveTo>
                    <a:lnTo>
                      <a:pt x="0" y="36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4" name="Freeform 268"/>
              <p:cNvSpPr>
                <a:spLocks/>
              </p:cNvSpPr>
              <p:nvPr/>
            </p:nvSpPr>
            <p:spPr bwMode="auto">
              <a:xfrm>
                <a:off x="2197" y="2361"/>
                <a:ext cx="0" cy="103"/>
              </a:xfrm>
              <a:custGeom>
                <a:avLst/>
                <a:gdLst>
                  <a:gd name="T0" fmla="*/ 0 h 103"/>
                  <a:gd name="T1" fmla="*/ 6 h 103"/>
                  <a:gd name="T2" fmla="*/ 18 h 103"/>
                  <a:gd name="T3" fmla="*/ 48 h 103"/>
                  <a:gd name="T4" fmla="*/ 79 h 103"/>
                  <a:gd name="T5" fmla="*/ 91 h 103"/>
                  <a:gd name="T6" fmla="*/ 103 h 10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03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0" y="79"/>
                    </a:lnTo>
                    <a:lnTo>
                      <a:pt x="0" y="91"/>
                    </a:lnTo>
                    <a:lnTo>
                      <a:pt x="0" y="10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5" name="Freeform 269"/>
              <p:cNvSpPr>
                <a:spLocks/>
              </p:cNvSpPr>
              <p:nvPr/>
            </p:nvSpPr>
            <p:spPr bwMode="auto">
              <a:xfrm>
                <a:off x="2197" y="2464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6" name="Freeform 270"/>
              <p:cNvSpPr>
                <a:spLocks/>
              </p:cNvSpPr>
              <p:nvPr/>
            </p:nvSpPr>
            <p:spPr bwMode="auto">
              <a:xfrm>
                <a:off x="2197" y="2397"/>
                <a:ext cx="6" cy="79"/>
              </a:xfrm>
              <a:custGeom>
                <a:avLst/>
                <a:gdLst>
                  <a:gd name="T0" fmla="*/ 0 w 6"/>
                  <a:gd name="T1" fmla="*/ 79 h 79"/>
                  <a:gd name="T2" fmla="*/ 0 w 6"/>
                  <a:gd name="T3" fmla="*/ 73 h 79"/>
                  <a:gd name="T4" fmla="*/ 0 w 6"/>
                  <a:gd name="T5" fmla="*/ 61 h 79"/>
                  <a:gd name="T6" fmla="*/ 0 w 6"/>
                  <a:gd name="T7" fmla="*/ 36 h 79"/>
                  <a:gd name="T8" fmla="*/ 6 w 6"/>
                  <a:gd name="T9" fmla="*/ 12 h 79"/>
                  <a:gd name="T10" fmla="*/ 6 w 6"/>
                  <a:gd name="T11" fmla="*/ 0 h 79"/>
                  <a:gd name="T12" fmla="*/ 6 w 6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9">
                    <a:moveTo>
                      <a:pt x="0" y="79"/>
                    </a:moveTo>
                    <a:lnTo>
                      <a:pt x="0" y="73"/>
                    </a:lnTo>
                    <a:lnTo>
                      <a:pt x="0" y="61"/>
                    </a:lnTo>
                    <a:lnTo>
                      <a:pt x="0" y="36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7" name="Freeform 271"/>
              <p:cNvSpPr>
                <a:spLocks/>
              </p:cNvSpPr>
              <p:nvPr/>
            </p:nvSpPr>
            <p:spPr bwMode="auto">
              <a:xfrm>
                <a:off x="2203" y="2397"/>
                <a:ext cx="0" cy="79"/>
              </a:xfrm>
              <a:custGeom>
                <a:avLst/>
                <a:gdLst>
                  <a:gd name="T0" fmla="*/ 0 h 79"/>
                  <a:gd name="T1" fmla="*/ 6 h 79"/>
                  <a:gd name="T2" fmla="*/ 12 h 79"/>
                  <a:gd name="T3" fmla="*/ 43 h 79"/>
                  <a:gd name="T4" fmla="*/ 67 h 79"/>
                  <a:gd name="T5" fmla="*/ 79 h 79"/>
                  <a:gd name="T6" fmla="*/ 79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79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43"/>
                    </a:lnTo>
                    <a:lnTo>
                      <a:pt x="0" y="67"/>
                    </a:lnTo>
                    <a:lnTo>
                      <a:pt x="0" y="79"/>
                    </a:lnTo>
                    <a:lnTo>
                      <a:pt x="0" y="7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8" name="Freeform 272"/>
              <p:cNvSpPr>
                <a:spLocks/>
              </p:cNvSpPr>
              <p:nvPr/>
            </p:nvSpPr>
            <p:spPr bwMode="auto">
              <a:xfrm>
                <a:off x="2203" y="2361"/>
                <a:ext cx="6" cy="115"/>
              </a:xfrm>
              <a:custGeom>
                <a:avLst/>
                <a:gdLst>
                  <a:gd name="T0" fmla="*/ 0 w 6"/>
                  <a:gd name="T1" fmla="*/ 115 h 115"/>
                  <a:gd name="T2" fmla="*/ 0 w 6"/>
                  <a:gd name="T3" fmla="*/ 109 h 115"/>
                  <a:gd name="T4" fmla="*/ 0 w 6"/>
                  <a:gd name="T5" fmla="*/ 97 h 115"/>
                  <a:gd name="T6" fmla="*/ 0 w 6"/>
                  <a:gd name="T7" fmla="*/ 60 h 115"/>
                  <a:gd name="T8" fmla="*/ 6 w 6"/>
                  <a:gd name="T9" fmla="*/ 24 h 115"/>
                  <a:gd name="T10" fmla="*/ 6 w 6"/>
                  <a:gd name="T11" fmla="*/ 12 h 115"/>
                  <a:gd name="T12" fmla="*/ 6 w 6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5">
                    <a:moveTo>
                      <a:pt x="0" y="115"/>
                    </a:moveTo>
                    <a:lnTo>
                      <a:pt x="0" y="109"/>
                    </a:lnTo>
                    <a:lnTo>
                      <a:pt x="0" y="97"/>
                    </a:lnTo>
                    <a:lnTo>
                      <a:pt x="0" y="60"/>
                    </a:lnTo>
                    <a:lnTo>
                      <a:pt x="6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9" name="Line 273"/>
              <p:cNvSpPr>
                <a:spLocks noChangeShapeType="1"/>
              </p:cNvSpPr>
              <p:nvPr/>
            </p:nvSpPr>
            <p:spPr bwMode="auto">
              <a:xfrm>
                <a:off x="2209" y="236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0" name="Freeform 274"/>
              <p:cNvSpPr>
                <a:spLocks/>
              </p:cNvSpPr>
              <p:nvPr/>
            </p:nvSpPr>
            <p:spPr bwMode="auto">
              <a:xfrm>
                <a:off x="2209" y="2361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1" name="Freeform 275"/>
              <p:cNvSpPr>
                <a:spLocks/>
              </p:cNvSpPr>
              <p:nvPr/>
            </p:nvSpPr>
            <p:spPr bwMode="auto">
              <a:xfrm>
                <a:off x="2216" y="2354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2" name="Freeform 276"/>
              <p:cNvSpPr>
                <a:spLocks/>
              </p:cNvSpPr>
              <p:nvPr/>
            </p:nvSpPr>
            <p:spPr bwMode="auto">
              <a:xfrm>
                <a:off x="2216" y="2354"/>
                <a:ext cx="0" cy="13"/>
              </a:xfrm>
              <a:custGeom>
                <a:avLst/>
                <a:gdLst>
                  <a:gd name="T0" fmla="*/ 0 h 13"/>
                  <a:gd name="T1" fmla="*/ 0 h 13"/>
                  <a:gd name="T2" fmla="*/ 7 h 13"/>
                  <a:gd name="T3" fmla="*/ 13 h 13"/>
                  <a:gd name="T4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3" name="Freeform 277"/>
              <p:cNvSpPr>
                <a:spLocks/>
              </p:cNvSpPr>
              <p:nvPr/>
            </p:nvSpPr>
            <p:spPr bwMode="auto">
              <a:xfrm>
                <a:off x="2216" y="2342"/>
                <a:ext cx="6" cy="25"/>
              </a:xfrm>
              <a:custGeom>
                <a:avLst/>
                <a:gdLst>
                  <a:gd name="T0" fmla="*/ 0 w 6"/>
                  <a:gd name="T1" fmla="*/ 25 h 25"/>
                  <a:gd name="T2" fmla="*/ 0 w 6"/>
                  <a:gd name="T3" fmla="*/ 19 h 25"/>
                  <a:gd name="T4" fmla="*/ 0 w 6"/>
                  <a:gd name="T5" fmla="*/ 12 h 25"/>
                  <a:gd name="T6" fmla="*/ 6 w 6"/>
                  <a:gd name="T7" fmla="*/ 0 h 25"/>
                  <a:gd name="T8" fmla="*/ 6 w 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4" name="Freeform 278"/>
              <p:cNvSpPr>
                <a:spLocks/>
              </p:cNvSpPr>
              <p:nvPr/>
            </p:nvSpPr>
            <p:spPr bwMode="auto">
              <a:xfrm>
                <a:off x="2222" y="2342"/>
                <a:ext cx="0" cy="37"/>
              </a:xfrm>
              <a:custGeom>
                <a:avLst/>
                <a:gdLst>
                  <a:gd name="T0" fmla="*/ 0 h 37"/>
                  <a:gd name="T1" fmla="*/ 6 h 37"/>
                  <a:gd name="T2" fmla="*/ 12 h 37"/>
                  <a:gd name="T3" fmla="*/ 25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5" name="Freeform 279"/>
              <p:cNvSpPr>
                <a:spLocks/>
              </p:cNvSpPr>
              <p:nvPr/>
            </p:nvSpPr>
            <p:spPr bwMode="auto">
              <a:xfrm>
                <a:off x="2222" y="2379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18 h 30"/>
                  <a:gd name="T4" fmla="*/ 6 w 6"/>
                  <a:gd name="T5" fmla="*/ 24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6" name="Freeform 280"/>
              <p:cNvSpPr>
                <a:spLocks/>
              </p:cNvSpPr>
              <p:nvPr/>
            </p:nvSpPr>
            <p:spPr bwMode="auto">
              <a:xfrm>
                <a:off x="2228" y="2385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6 h 24"/>
                  <a:gd name="T4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7" name="Freeform 281"/>
              <p:cNvSpPr>
                <a:spLocks/>
              </p:cNvSpPr>
              <p:nvPr/>
            </p:nvSpPr>
            <p:spPr bwMode="auto">
              <a:xfrm>
                <a:off x="2228" y="2385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8" name="Freeform 282"/>
              <p:cNvSpPr>
                <a:spLocks/>
              </p:cNvSpPr>
              <p:nvPr/>
            </p:nvSpPr>
            <p:spPr bwMode="auto">
              <a:xfrm>
                <a:off x="2234" y="2403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9" name="Freeform 283"/>
              <p:cNvSpPr>
                <a:spLocks/>
              </p:cNvSpPr>
              <p:nvPr/>
            </p:nvSpPr>
            <p:spPr bwMode="auto">
              <a:xfrm>
                <a:off x="2234" y="2385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30 h 36"/>
                  <a:gd name="T4" fmla="*/ 0 w 7"/>
                  <a:gd name="T5" fmla="*/ 18 h 36"/>
                  <a:gd name="T6" fmla="*/ 7 w 7"/>
                  <a:gd name="T7" fmla="*/ 12 h 36"/>
                  <a:gd name="T8" fmla="*/ 7 w 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0" name="Freeform 284"/>
              <p:cNvSpPr>
                <a:spLocks/>
              </p:cNvSpPr>
              <p:nvPr/>
            </p:nvSpPr>
            <p:spPr bwMode="auto">
              <a:xfrm>
                <a:off x="2241" y="2361"/>
                <a:ext cx="0" cy="24"/>
              </a:xfrm>
              <a:custGeom>
                <a:avLst/>
                <a:gdLst>
                  <a:gd name="T0" fmla="*/ 24 h 24"/>
                  <a:gd name="T1" fmla="*/ 6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1" name="Freeform 285"/>
              <p:cNvSpPr>
                <a:spLocks/>
              </p:cNvSpPr>
              <p:nvPr/>
            </p:nvSpPr>
            <p:spPr bwMode="auto">
              <a:xfrm>
                <a:off x="2241" y="2361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2 h 24"/>
                  <a:gd name="T3" fmla="*/ 18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2" name="Freeform 286"/>
              <p:cNvSpPr>
                <a:spLocks/>
              </p:cNvSpPr>
              <p:nvPr/>
            </p:nvSpPr>
            <p:spPr bwMode="auto">
              <a:xfrm>
                <a:off x="2241" y="2385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3" name="Freeform 287"/>
              <p:cNvSpPr>
                <a:spLocks/>
              </p:cNvSpPr>
              <p:nvPr/>
            </p:nvSpPr>
            <p:spPr bwMode="auto">
              <a:xfrm>
                <a:off x="2247" y="2385"/>
                <a:ext cx="0" cy="97"/>
              </a:xfrm>
              <a:custGeom>
                <a:avLst/>
                <a:gdLst>
                  <a:gd name="T0" fmla="*/ 0 h 97"/>
                  <a:gd name="T1" fmla="*/ 12 h 97"/>
                  <a:gd name="T2" fmla="*/ 24 h 97"/>
                  <a:gd name="T3" fmla="*/ 61 h 97"/>
                  <a:gd name="T4" fmla="*/ 79 h 97"/>
                  <a:gd name="T5" fmla="*/ 91 h 97"/>
                  <a:gd name="T6" fmla="*/ 97 h 97"/>
                  <a:gd name="T7" fmla="*/ 97 h 9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7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61"/>
                    </a:lnTo>
                    <a:lnTo>
                      <a:pt x="0" y="79"/>
                    </a:lnTo>
                    <a:lnTo>
                      <a:pt x="0" y="91"/>
                    </a:lnTo>
                    <a:lnTo>
                      <a:pt x="0" y="97"/>
                    </a:lnTo>
                    <a:lnTo>
                      <a:pt x="0" y="9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4" name="Freeform 288"/>
              <p:cNvSpPr>
                <a:spLocks/>
              </p:cNvSpPr>
              <p:nvPr/>
            </p:nvSpPr>
            <p:spPr bwMode="auto">
              <a:xfrm>
                <a:off x="2247" y="2263"/>
                <a:ext cx="6" cy="219"/>
              </a:xfrm>
              <a:custGeom>
                <a:avLst/>
                <a:gdLst>
                  <a:gd name="T0" fmla="*/ 0 w 6"/>
                  <a:gd name="T1" fmla="*/ 219 h 219"/>
                  <a:gd name="T2" fmla="*/ 0 w 6"/>
                  <a:gd name="T3" fmla="*/ 207 h 219"/>
                  <a:gd name="T4" fmla="*/ 0 w 6"/>
                  <a:gd name="T5" fmla="*/ 183 h 219"/>
                  <a:gd name="T6" fmla="*/ 0 w 6"/>
                  <a:gd name="T7" fmla="*/ 152 h 219"/>
                  <a:gd name="T8" fmla="*/ 0 w 6"/>
                  <a:gd name="T9" fmla="*/ 116 h 219"/>
                  <a:gd name="T10" fmla="*/ 6 w 6"/>
                  <a:gd name="T11" fmla="*/ 85 h 219"/>
                  <a:gd name="T12" fmla="*/ 6 w 6"/>
                  <a:gd name="T13" fmla="*/ 49 h 219"/>
                  <a:gd name="T14" fmla="*/ 6 w 6"/>
                  <a:gd name="T15" fmla="*/ 18 h 219"/>
                  <a:gd name="T16" fmla="*/ 6 w 6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19">
                    <a:moveTo>
                      <a:pt x="0" y="219"/>
                    </a:moveTo>
                    <a:lnTo>
                      <a:pt x="0" y="207"/>
                    </a:lnTo>
                    <a:lnTo>
                      <a:pt x="0" y="183"/>
                    </a:lnTo>
                    <a:lnTo>
                      <a:pt x="0" y="152"/>
                    </a:lnTo>
                    <a:lnTo>
                      <a:pt x="0" y="116"/>
                    </a:lnTo>
                    <a:lnTo>
                      <a:pt x="6" y="85"/>
                    </a:lnTo>
                    <a:lnTo>
                      <a:pt x="6" y="49"/>
                    </a:ln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5" name="Freeform 289"/>
              <p:cNvSpPr>
                <a:spLocks/>
              </p:cNvSpPr>
              <p:nvPr/>
            </p:nvSpPr>
            <p:spPr bwMode="auto">
              <a:xfrm>
                <a:off x="2253" y="2233"/>
                <a:ext cx="0" cy="30"/>
              </a:xfrm>
              <a:custGeom>
                <a:avLst/>
                <a:gdLst>
                  <a:gd name="T0" fmla="*/ 30 h 30"/>
                  <a:gd name="T1" fmla="*/ 18 h 30"/>
                  <a:gd name="T2" fmla="*/ 6 h 30"/>
                  <a:gd name="T3" fmla="*/ 0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6" name="Freeform 290"/>
              <p:cNvSpPr>
                <a:spLocks/>
              </p:cNvSpPr>
              <p:nvPr/>
            </p:nvSpPr>
            <p:spPr bwMode="auto">
              <a:xfrm>
                <a:off x="2253" y="2233"/>
                <a:ext cx="7" cy="243"/>
              </a:xfrm>
              <a:custGeom>
                <a:avLst/>
                <a:gdLst>
                  <a:gd name="T0" fmla="*/ 0 w 7"/>
                  <a:gd name="T1" fmla="*/ 0 h 243"/>
                  <a:gd name="T2" fmla="*/ 0 w 7"/>
                  <a:gd name="T3" fmla="*/ 24 h 243"/>
                  <a:gd name="T4" fmla="*/ 0 w 7"/>
                  <a:gd name="T5" fmla="*/ 55 h 243"/>
                  <a:gd name="T6" fmla="*/ 0 w 7"/>
                  <a:gd name="T7" fmla="*/ 97 h 243"/>
                  <a:gd name="T8" fmla="*/ 0 w 7"/>
                  <a:gd name="T9" fmla="*/ 140 h 243"/>
                  <a:gd name="T10" fmla="*/ 7 w 7"/>
                  <a:gd name="T11" fmla="*/ 182 h 243"/>
                  <a:gd name="T12" fmla="*/ 7 w 7"/>
                  <a:gd name="T13" fmla="*/ 219 h 243"/>
                  <a:gd name="T14" fmla="*/ 7 w 7"/>
                  <a:gd name="T15" fmla="*/ 237 h 243"/>
                  <a:gd name="T16" fmla="*/ 7 w 7"/>
                  <a:gd name="T17" fmla="*/ 243 h 243"/>
                  <a:gd name="T18" fmla="*/ 7 w 7"/>
                  <a:gd name="T1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243">
                    <a:moveTo>
                      <a:pt x="0" y="0"/>
                    </a:moveTo>
                    <a:lnTo>
                      <a:pt x="0" y="24"/>
                    </a:lnTo>
                    <a:lnTo>
                      <a:pt x="0" y="55"/>
                    </a:lnTo>
                    <a:lnTo>
                      <a:pt x="0" y="97"/>
                    </a:lnTo>
                    <a:lnTo>
                      <a:pt x="0" y="140"/>
                    </a:lnTo>
                    <a:lnTo>
                      <a:pt x="7" y="182"/>
                    </a:lnTo>
                    <a:lnTo>
                      <a:pt x="7" y="219"/>
                    </a:lnTo>
                    <a:lnTo>
                      <a:pt x="7" y="237"/>
                    </a:lnTo>
                    <a:lnTo>
                      <a:pt x="7" y="243"/>
                    </a:lnTo>
                    <a:lnTo>
                      <a:pt x="7" y="24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7" name="Freeform 291"/>
              <p:cNvSpPr>
                <a:spLocks/>
              </p:cNvSpPr>
              <p:nvPr/>
            </p:nvSpPr>
            <p:spPr bwMode="auto">
              <a:xfrm>
                <a:off x="2260" y="2117"/>
                <a:ext cx="0" cy="359"/>
              </a:xfrm>
              <a:custGeom>
                <a:avLst/>
                <a:gdLst>
                  <a:gd name="T0" fmla="*/ 359 h 359"/>
                  <a:gd name="T1" fmla="*/ 353 h 359"/>
                  <a:gd name="T2" fmla="*/ 341 h 359"/>
                  <a:gd name="T3" fmla="*/ 323 h 359"/>
                  <a:gd name="T4" fmla="*/ 298 h 359"/>
                  <a:gd name="T5" fmla="*/ 250 h 359"/>
                  <a:gd name="T6" fmla="*/ 189 h 359"/>
                  <a:gd name="T7" fmla="*/ 128 h 359"/>
                  <a:gd name="T8" fmla="*/ 73 h 359"/>
                  <a:gd name="T9" fmla="*/ 31 h 359"/>
                  <a:gd name="T10" fmla="*/ 12 h 359"/>
                  <a:gd name="T11" fmla="*/ 0 h 35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359">
                    <a:moveTo>
                      <a:pt x="0" y="359"/>
                    </a:moveTo>
                    <a:lnTo>
                      <a:pt x="0" y="353"/>
                    </a:lnTo>
                    <a:lnTo>
                      <a:pt x="0" y="341"/>
                    </a:lnTo>
                    <a:lnTo>
                      <a:pt x="0" y="323"/>
                    </a:lnTo>
                    <a:lnTo>
                      <a:pt x="0" y="298"/>
                    </a:lnTo>
                    <a:lnTo>
                      <a:pt x="0" y="250"/>
                    </a:lnTo>
                    <a:lnTo>
                      <a:pt x="0" y="189"/>
                    </a:lnTo>
                    <a:lnTo>
                      <a:pt x="0" y="128"/>
                    </a:lnTo>
                    <a:lnTo>
                      <a:pt x="0" y="73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8" name="Freeform 292"/>
              <p:cNvSpPr>
                <a:spLocks/>
              </p:cNvSpPr>
              <p:nvPr/>
            </p:nvSpPr>
            <p:spPr bwMode="auto">
              <a:xfrm>
                <a:off x="2260" y="2105"/>
                <a:ext cx="6" cy="103"/>
              </a:xfrm>
              <a:custGeom>
                <a:avLst/>
                <a:gdLst>
                  <a:gd name="T0" fmla="*/ 0 w 6"/>
                  <a:gd name="T1" fmla="*/ 12 h 103"/>
                  <a:gd name="T2" fmla="*/ 0 w 6"/>
                  <a:gd name="T3" fmla="*/ 0 h 103"/>
                  <a:gd name="T4" fmla="*/ 0 w 6"/>
                  <a:gd name="T5" fmla="*/ 6 h 103"/>
                  <a:gd name="T6" fmla="*/ 0 w 6"/>
                  <a:gd name="T7" fmla="*/ 12 h 103"/>
                  <a:gd name="T8" fmla="*/ 0 w 6"/>
                  <a:gd name="T9" fmla="*/ 30 h 103"/>
                  <a:gd name="T10" fmla="*/ 6 w 6"/>
                  <a:gd name="T11" fmla="*/ 73 h 103"/>
                  <a:gd name="T12" fmla="*/ 6 w 6"/>
                  <a:gd name="T13" fmla="*/ 91 h 103"/>
                  <a:gd name="T14" fmla="*/ 6 w 6"/>
                  <a:gd name="T15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3">
                    <a:moveTo>
                      <a:pt x="0" y="1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6" y="73"/>
                    </a:lnTo>
                    <a:lnTo>
                      <a:pt x="6" y="91"/>
                    </a:lnTo>
                    <a:lnTo>
                      <a:pt x="6" y="10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9" name="Freeform 293"/>
              <p:cNvSpPr>
                <a:spLocks/>
              </p:cNvSpPr>
              <p:nvPr/>
            </p:nvSpPr>
            <p:spPr bwMode="auto">
              <a:xfrm>
                <a:off x="2266" y="2208"/>
                <a:ext cx="0" cy="92"/>
              </a:xfrm>
              <a:custGeom>
                <a:avLst/>
                <a:gdLst>
                  <a:gd name="T0" fmla="*/ 0 h 92"/>
                  <a:gd name="T1" fmla="*/ 25 h 92"/>
                  <a:gd name="T2" fmla="*/ 49 h 92"/>
                  <a:gd name="T3" fmla="*/ 73 h 92"/>
                  <a:gd name="T4" fmla="*/ 92 h 9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2">
                    <a:moveTo>
                      <a:pt x="0" y="0"/>
                    </a:moveTo>
                    <a:lnTo>
                      <a:pt x="0" y="25"/>
                    </a:lnTo>
                    <a:lnTo>
                      <a:pt x="0" y="49"/>
                    </a:lnTo>
                    <a:lnTo>
                      <a:pt x="0" y="73"/>
                    </a:lnTo>
                    <a:lnTo>
                      <a:pt x="0" y="9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0" name="Freeform 294"/>
              <p:cNvSpPr>
                <a:spLocks/>
              </p:cNvSpPr>
              <p:nvPr/>
            </p:nvSpPr>
            <p:spPr bwMode="auto">
              <a:xfrm>
                <a:off x="2266" y="2300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1" name="Freeform 295"/>
              <p:cNvSpPr>
                <a:spLocks/>
              </p:cNvSpPr>
              <p:nvPr/>
            </p:nvSpPr>
            <p:spPr bwMode="auto">
              <a:xfrm>
                <a:off x="2266" y="2288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8 h 24"/>
                  <a:gd name="T4" fmla="*/ 0 w 6"/>
                  <a:gd name="T5" fmla="*/ 12 h 24"/>
                  <a:gd name="T6" fmla="*/ 6 w 6"/>
                  <a:gd name="T7" fmla="*/ 6 h 24"/>
                  <a:gd name="T8" fmla="*/ 6 w 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2" name="Line 296"/>
              <p:cNvSpPr>
                <a:spLocks noChangeShapeType="1"/>
              </p:cNvSpPr>
              <p:nvPr/>
            </p:nvSpPr>
            <p:spPr bwMode="auto">
              <a:xfrm>
                <a:off x="2272" y="228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3" name="Freeform 297"/>
              <p:cNvSpPr>
                <a:spLocks/>
              </p:cNvSpPr>
              <p:nvPr/>
            </p:nvSpPr>
            <p:spPr bwMode="auto">
              <a:xfrm>
                <a:off x="2272" y="2288"/>
                <a:ext cx="6" cy="115"/>
              </a:xfrm>
              <a:custGeom>
                <a:avLst/>
                <a:gdLst>
                  <a:gd name="T0" fmla="*/ 0 w 6"/>
                  <a:gd name="T1" fmla="*/ 0 h 115"/>
                  <a:gd name="T2" fmla="*/ 0 w 6"/>
                  <a:gd name="T3" fmla="*/ 12 h 115"/>
                  <a:gd name="T4" fmla="*/ 0 w 6"/>
                  <a:gd name="T5" fmla="*/ 24 h 115"/>
                  <a:gd name="T6" fmla="*/ 0 w 6"/>
                  <a:gd name="T7" fmla="*/ 60 h 115"/>
                  <a:gd name="T8" fmla="*/ 6 w 6"/>
                  <a:gd name="T9" fmla="*/ 85 h 115"/>
                  <a:gd name="T10" fmla="*/ 6 w 6"/>
                  <a:gd name="T11" fmla="*/ 97 h 115"/>
                  <a:gd name="T12" fmla="*/ 6 w 6"/>
                  <a:gd name="T13" fmla="*/ 109 h 115"/>
                  <a:gd name="T14" fmla="*/ 6 w 6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5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60"/>
                    </a:lnTo>
                    <a:lnTo>
                      <a:pt x="6" y="85"/>
                    </a:lnTo>
                    <a:lnTo>
                      <a:pt x="6" y="97"/>
                    </a:lnTo>
                    <a:lnTo>
                      <a:pt x="6" y="109"/>
                    </a:lnTo>
                    <a:lnTo>
                      <a:pt x="6" y="11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4" name="Freeform 298"/>
              <p:cNvSpPr>
                <a:spLocks/>
              </p:cNvSpPr>
              <p:nvPr/>
            </p:nvSpPr>
            <p:spPr bwMode="auto">
              <a:xfrm>
                <a:off x="2278" y="2306"/>
                <a:ext cx="0" cy="97"/>
              </a:xfrm>
              <a:custGeom>
                <a:avLst/>
                <a:gdLst>
                  <a:gd name="T0" fmla="*/ 97 h 97"/>
                  <a:gd name="T1" fmla="*/ 97 h 97"/>
                  <a:gd name="T2" fmla="*/ 85 h 97"/>
                  <a:gd name="T3" fmla="*/ 73 h 97"/>
                  <a:gd name="T4" fmla="*/ 55 h 97"/>
                  <a:gd name="T5" fmla="*/ 24 h 97"/>
                  <a:gd name="T6" fmla="*/ 6 h 97"/>
                  <a:gd name="T7" fmla="*/ 0 h 9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7">
                    <a:moveTo>
                      <a:pt x="0" y="97"/>
                    </a:moveTo>
                    <a:lnTo>
                      <a:pt x="0" y="97"/>
                    </a:lnTo>
                    <a:lnTo>
                      <a:pt x="0" y="85"/>
                    </a:lnTo>
                    <a:lnTo>
                      <a:pt x="0" y="73"/>
                    </a:lnTo>
                    <a:lnTo>
                      <a:pt x="0" y="55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5" name="Freeform 299"/>
              <p:cNvSpPr>
                <a:spLocks/>
              </p:cNvSpPr>
              <p:nvPr/>
            </p:nvSpPr>
            <p:spPr bwMode="auto">
              <a:xfrm>
                <a:off x="2278" y="2306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7 w 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6" name="Freeform 300"/>
              <p:cNvSpPr>
                <a:spLocks/>
              </p:cNvSpPr>
              <p:nvPr/>
            </p:nvSpPr>
            <p:spPr bwMode="auto">
              <a:xfrm>
                <a:off x="2285" y="2318"/>
                <a:ext cx="0" cy="128"/>
              </a:xfrm>
              <a:custGeom>
                <a:avLst/>
                <a:gdLst>
                  <a:gd name="T0" fmla="*/ 0 h 128"/>
                  <a:gd name="T1" fmla="*/ 12 h 128"/>
                  <a:gd name="T2" fmla="*/ 30 h 128"/>
                  <a:gd name="T3" fmla="*/ 73 h 128"/>
                  <a:gd name="T4" fmla="*/ 91 h 128"/>
                  <a:gd name="T5" fmla="*/ 109 h 128"/>
                  <a:gd name="T6" fmla="*/ 122 h 128"/>
                  <a:gd name="T7" fmla="*/ 128 h 1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28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73"/>
                    </a:lnTo>
                    <a:lnTo>
                      <a:pt x="0" y="91"/>
                    </a:lnTo>
                    <a:lnTo>
                      <a:pt x="0" y="109"/>
                    </a:lnTo>
                    <a:lnTo>
                      <a:pt x="0" y="122"/>
                    </a:lnTo>
                    <a:lnTo>
                      <a:pt x="0" y="12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7" name="Freeform 301"/>
              <p:cNvSpPr>
                <a:spLocks/>
              </p:cNvSpPr>
              <p:nvPr/>
            </p:nvSpPr>
            <p:spPr bwMode="auto">
              <a:xfrm>
                <a:off x="2285" y="2330"/>
                <a:ext cx="0" cy="116"/>
              </a:xfrm>
              <a:custGeom>
                <a:avLst/>
                <a:gdLst>
                  <a:gd name="T0" fmla="*/ 116 h 116"/>
                  <a:gd name="T1" fmla="*/ 110 h 116"/>
                  <a:gd name="T2" fmla="*/ 103 h 116"/>
                  <a:gd name="T3" fmla="*/ 85 h 116"/>
                  <a:gd name="T4" fmla="*/ 67 h 116"/>
                  <a:gd name="T5" fmla="*/ 31 h 116"/>
                  <a:gd name="T6" fmla="*/ 12 h 116"/>
                  <a:gd name="T7" fmla="*/ 0 h 1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16">
                    <a:moveTo>
                      <a:pt x="0" y="116"/>
                    </a:moveTo>
                    <a:lnTo>
                      <a:pt x="0" y="110"/>
                    </a:lnTo>
                    <a:lnTo>
                      <a:pt x="0" y="103"/>
                    </a:lnTo>
                    <a:lnTo>
                      <a:pt x="0" y="85"/>
                    </a:lnTo>
                    <a:lnTo>
                      <a:pt x="0" y="67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8" name="Freeform 302"/>
              <p:cNvSpPr>
                <a:spLocks/>
              </p:cNvSpPr>
              <p:nvPr/>
            </p:nvSpPr>
            <p:spPr bwMode="auto">
              <a:xfrm>
                <a:off x="2285" y="2294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2 h 36"/>
                  <a:gd name="T4" fmla="*/ 6 w 6"/>
                  <a:gd name="T5" fmla="*/ 0 h 36"/>
                  <a:gd name="T6" fmla="*/ 6 w 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9" name="Freeform 303"/>
              <p:cNvSpPr>
                <a:spLocks/>
              </p:cNvSpPr>
              <p:nvPr/>
            </p:nvSpPr>
            <p:spPr bwMode="auto">
              <a:xfrm>
                <a:off x="2291" y="2294"/>
                <a:ext cx="0" cy="42"/>
              </a:xfrm>
              <a:custGeom>
                <a:avLst/>
                <a:gdLst>
                  <a:gd name="T0" fmla="*/ 0 h 42"/>
                  <a:gd name="T1" fmla="*/ 6 h 42"/>
                  <a:gd name="T2" fmla="*/ 12 h 42"/>
                  <a:gd name="T3" fmla="*/ 42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4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0" name="Freeform 304"/>
              <p:cNvSpPr>
                <a:spLocks/>
              </p:cNvSpPr>
              <p:nvPr/>
            </p:nvSpPr>
            <p:spPr bwMode="auto">
              <a:xfrm>
                <a:off x="2291" y="2336"/>
                <a:ext cx="6" cy="164"/>
              </a:xfrm>
              <a:custGeom>
                <a:avLst/>
                <a:gdLst>
                  <a:gd name="T0" fmla="*/ 0 w 6"/>
                  <a:gd name="T1" fmla="*/ 0 h 164"/>
                  <a:gd name="T2" fmla="*/ 0 w 6"/>
                  <a:gd name="T3" fmla="*/ 18 h 164"/>
                  <a:gd name="T4" fmla="*/ 0 w 6"/>
                  <a:gd name="T5" fmla="*/ 37 h 164"/>
                  <a:gd name="T6" fmla="*/ 0 w 6"/>
                  <a:gd name="T7" fmla="*/ 79 h 164"/>
                  <a:gd name="T8" fmla="*/ 6 w 6"/>
                  <a:gd name="T9" fmla="*/ 128 h 164"/>
                  <a:gd name="T10" fmla="*/ 6 w 6"/>
                  <a:gd name="T11" fmla="*/ 146 h 164"/>
                  <a:gd name="T12" fmla="*/ 6 w 6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64">
                    <a:moveTo>
                      <a:pt x="0" y="0"/>
                    </a:moveTo>
                    <a:lnTo>
                      <a:pt x="0" y="18"/>
                    </a:lnTo>
                    <a:lnTo>
                      <a:pt x="0" y="37"/>
                    </a:lnTo>
                    <a:lnTo>
                      <a:pt x="0" y="79"/>
                    </a:lnTo>
                    <a:lnTo>
                      <a:pt x="6" y="128"/>
                    </a:lnTo>
                    <a:lnTo>
                      <a:pt x="6" y="146"/>
                    </a:lnTo>
                    <a:lnTo>
                      <a:pt x="6" y="16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1" name="Freeform 305"/>
              <p:cNvSpPr>
                <a:spLocks/>
              </p:cNvSpPr>
              <p:nvPr/>
            </p:nvSpPr>
            <p:spPr bwMode="auto">
              <a:xfrm>
                <a:off x="2297" y="2500"/>
                <a:ext cx="0" cy="55"/>
              </a:xfrm>
              <a:custGeom>
                <a:avLst/>
                <a:gdLst>
                  <a:gd name="T0" fmla="*/ 0 h 55"/>
                  <a:gd name="T1" fmla="*/ 25 h 55"/>
                  <a:gd name="T2" fmla="*/ 43 h 55"/>
                  <a:gd name="T3" fmla="*/ 55 h 55"/>
                  <a:gd name="T4" fmla="*/ 55 h 55"/>
                  <a:gd name="T5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25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2" name="Freeform 306"/>
              <p:cNvSpPr>
                <a:spLocks/>
              </p:cNvSpPr>
              <p:nvPr/>
            </p:nvSpPr>
            <p:spPr bwMode="auto">
              <a:xfrm>
                <a:off x="2297" y="2391"/>
                <a:ext cx="6" cy="164"/>
              </a:xfrm>
              <a:custGeom>
                <a:avLst/>
                <a:gdLst>
                  <a:gd name="T0" fmla="*/ 0 w 6"/>
                  <a:gd name="T1" fmla="*/ 164 h 164"/>
                  <a:gd name="T2" fmla="*/ 0 w 6"/>
                  <a:gd name="T3" fmla="*/ 152 h 164"/>
                  <a:gd name="T4" fmla="*/ 0 w 6"/>
                  <a:gd name="T5" fmla="*/ 134 h 164"/>
                  <a:gd name="T6" fmla="*/ 0 w 6"/>
                  <a:gd name="T7" fmla="*/ 115 h 164"/>
                  <a:gd name="T8" fmla="*/ 0 w 6"/>
                  <a:gd name="T9" fmla="*/ 85 h 164"/>
                  <a:gd name="T10" fmla="*/ 6 w 6"/>
                  <a:gd name="T11" fmla="*/ 36 h 164"/>
                  <a:gd name="T12" fmla="*/ 6 w 6"/>
                  <a:gd name="T13" fmla="*/ 18 h 164"/>
                  <a:gd name="T14" fmla="*/ 6 w 6"/>
                  <a:gd name="T1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64">
                    <a:moveTo>
                      <a:pt x="0" y="164"/>
                    </a:moveTo>
                    <a:lnTo>
                      <a:pt x="0" y="152"/>
                    </a:lnTo>
                    <a:lnTo>
                      <a:pt x="0" y="134"/>
                    </a:lnTo>
                    <a:lnTo>
                      <a:pt x="0" y="115"/>
                    </a:lnTo>
                    <a:lnTo>
                      <a:pt x="0" y="85"/>
                    </a:lnTo>
                    <a:lnTo>
                      <a:pt x="6" y="36"/>
                    </a:ln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3" name="Freeform 307"/>
              <p:cNvSpPr>
                <a:spLocks/>
              </p:cNvSpPr>
              <p:nvPr/>
            </p:nvSpPr>
            <p:spPr bwMode="auto">
              <a:xfrm>
                <a:off x="2303" y="2354"/>
                <a:ext cx="0" cy="37"/>
              </a:xfrm>
              <a:custGeom>
                <a:avLst/>
                <a:gdLst>
                  <a:gd name="T0" fmla="*/ 37 h 37"/>
                  <a:gd name="T1" fmla="*/ 19 h 37"/>
                  <a:gd name="T2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4" name="Freeform 308"/>
              <p:cNvSpPr>
                <a:spLocks/>
              </p:cNvSpPr>
              <p:nvPr/>
            </p:nvSpPr>
            <p:spPr bwMode="auto">
              <a:xfrm>
                <a:off x="2303" y="2281"/>
                <a:ext cx="7" cy="73"/>
              </a:xfrm>
              <a:custGeom>
                <a:avLst/>
                <a:gdLst>
                  <a:gd name="T0" fmla="*/ 0 w 7"/>
                  <a:gd name="T1" fmla="*/ 73 h 73"/>
                  <a:gd name="T2" fmla="*/ 0 w 7"/>
                  <a:gd name="T3" fmla="*/ 43 h 73"/>
                  <a:gd name="T4" fmla="*/ 7 w 7"/>
                  <a:gd name="T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3">
                    <a:moveTo>
                      <a:pt x="0" y="73"/>
                    </a:moveTo>
                    <a:lnTo>
                      <a:pt x="0" y="43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5" name="Freeform 309"/>
              <p:cNvSpPr>
                <a:spLocks/>
              </p:cNvSpPr>
              <p:nvPr/>
            </p:nvSpPr>
            <p:spPr bwMode="auto">
              <a:xfrm>
                <a:off x="2310" y="2190"/>
                <a:ext cx="0" cy="91"/>
              </a:xfrm>
              <a:custGeom>
                <a:avLst/>
                <a:gdLst>
                  <a:gd name="T0" fmla="*/ 91 h 91"/>
                  <a:gd name="T1" fmla="*/ 67 h 91"/>
                  <a:gd name="T2" fmla="*/ 31 h 91"/>
                  <a:gd name="T3" fmla="*/ 18 h 91"/>
                  <a:gd name="T4" fmla="*/ 6 h 91"/>
                  <a:gd name="T5" fmla="*/ 0 h 91"/>
                  <a:gd name="T6" fmla="*/ 0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1">
                    <a:moveTo>
                      <a:pt x="0" y="91"/>
                    </a:moveTo>
                    <a:lnTo>
                      <a:pt x="0" y="67"/>
                    </a:lnTo>
                    <a:lnTo>
                      <a:pt x="0" y="31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6" name="Freeform 310"/>
              <p:cNvSpPr>
                <a:spLocks/>
              </p:cNvSpPr>
              <p:nvPr/>
            </p:nvSpPr>
            <p:spPr bwMode="auto">
              <a:xfrm>
                <a:off x="2310" y="2190"/>
                <a:ext cx="0" cy="152"/>
              </a:xfrm>
              <a:custGeom>
                <a:avLst/>
                <a:gdLst>
                  <a:gd name="T0" fmla="*/ 0 h 152"/>
                  <a:gd name="T1" fmla="*/ 6 h 152"/>
                  <a:gd name="T2" fmla="*/ 25 h 152"/>
                  <a:gd name="T3" fmla="*/ 49 h 152"/>
                  <a:gd name="T4" fmla="*/ 73 h 152"/>
                  <a:gd name="T5" fmla="*/ 104 h 152"/>
                  <a:gd name="T6" fmla="*/ 128 h 152"/>
                  <a:gd name="T7" fmla="*/ 140 h 152"/>
                  <a:gd name="T8" fmla="*/ 152 h 1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52">
                    <a:moveTo>
                      <a:pt x="0" y="0"/>
                    </a:moveTo>
                    <a:lnTo>
                      <a:pt x="0" y="6"/>
                    </a:lnTo>
                    <a:lnTo>
                      <a:pt x="0" y="25"/>
                    </a:lnTo>
                    <a:lnTo>
                      <a:pt x="0" y="49"/>
                    </a:lnTo>
                    <a:lnTo>
                      <a:pt x="0" y="73"/>
                    </a:lnTo>
                    <a:lnTo>
                      <a:pt x="0" y="104"/>
                    </a:lnTo>
                    <a:lnTo>
                      <a:pt x="0" y="128"/>
                    </a:lnTo>
                    <a:lnTo>
                      <a:pt x="0" y="140"/>
                    </a:lnTo>
                    <a:lnTo>
                      <a:pt x="0" y="15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7" name="Freeform 311"/>
              <p:cNvSpPr>
                <a:spLocks/>
              </p:cNvSpPr>
              <p:nvPr/>
            </p:nvSpPr>
            <p:spPr bwMode="auto">
              <a:xfrm>
                <a:off x="2310" y="2257"/>
                <a:ext cx="6" cy="85"/>
              </a:xfrm>
              <a:custGeom>
                <a:avLst/>
                <a:gdLst>
                  <a:gd name="T0" fmla="*/ 0 w 6"/>
                  <a:gd name="T1" fmla="*/ 85 h 85"/>
                  <a:gd name="T2" fmla="*/ 0 w 6"/>
                  <a:gd name="T3" fmla="*/ 85 h 85"/>
                  <a:gd name="T4" fmla="*/ 0 w 6"/>
                  <a:gd name="T5" fmla="*/ 79 h 85"/>
                  <a:gd name="T6" fmla="*/ 0 w 6"/>
                  <a:gd name="T7" fmla="*/ 61 h 85"/>
                  <a:gd name="T8" fmla="*/ 0 w 6"/>
                  <a:gd name="T9" fmla="*/ 49 h 85"/>
                  <a:gd name="T10" fmla="*/ 6 w 6"/>
                  <a:gd name="T11" fmla="*/ 12 h 85"/>
                  <a:gd name="T12" fmla="*/ 6 w 6"/>
                  <a:gd name="T13" fmla="*/ 6 h 85"/>
                  <a:gd name="T14" fmla="*/ 6 w 6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5">
                    <a:moveTo>
                      <a:pt x="0" y="85"/>
                    </a:moveTo>
                    <a:lnTo>
                      <a:pt x="0" y="85"/>
                    </a:lnTo>
                    <a:lnTo>
                      <a:pt x="0" y="79"/>
                    </a:lnTo>
                    <a:lnTo>
                      <a:pt x="0" y="61"/>
                    </a:lnTo>
                    <a:lnTo>
                      <a:pt x="0" y="49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8" name="Freeform 312"/>
              <p:cNvSpPr>
                <a:spLocks/>
              </p:cNvSpPr>
              <p:nvPr/>
            </p:nvSpPr>
            <p:spPr bwMode="auto">
              <a:xfrm>
                <a:off x="2316" y="2257"/>
                <a:ext cx="0" cy="85"/>
              </a:xfrm>
              <a:custGeom>
                <a:avLst/>
                <a:gdLst>
                  <a:gd name="T0" fmla="*/ 0 h 85"/>
                  <a:gd name="T1" fmla="*/ 6 h 85"/>
                  <a:gd name="T2" fmla="*/ 18 h 85"/>
                  <a:gd name="T3" fmla="*/ 49 h 85"/>
                  <a:gd name="T4" fmla="*/ 67 h 85"/>
                  <a:gd name="T5" fmla="*/ 79 h 85"/>
                  <a:gd name="T6" fmla="*/ 85 h 85"/>
                  <a:gd name="T7" fmla="*/ 85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85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9"/>
                    </a:lnTo>
                    <a:lnTo>
                      <a:pt x="0" y="67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9" name="Freeform 313"/>
              <p:cNvSpPr>
                <a:spLocks/>
              </p:cNvSpPr>
              <p:nvPr/>
            </p:nvSpPr>
            <p:spPr bwMode="auto">
              <a:xfrm>
                <a:off x="2316" y="2142"/>
                <a:ext cx="6" cy="200"/>
              </a:xfrm>
              <a:custGeom>
                <a:avLst/>
                <a:gdLst>
                  <a:gd name="T0" fmla="*/ 0 w 6"/>
                  <a:gd name="T1" fmla="*/ 200 h 200"/>
                  <a:gd name="T2" fmla="*/ 0 w 6"/>
                  <a:gd name="T3" fmla="*/ 188 h 200"/>
                  <a:gd name="T4" fmla="*/ 0 w 6"/>
                  <a:gd name="T5" fmla="*/ 164 h 200"/>
                  <a:gd name="T6" fmla="*/ 0 w 6"/>
                  <a:gd name="T7" fmla="*/ 133 h 200"/>
                  <a:gd name="T8" fmla="*/ 0 w 6"/>
                  <a:gd name="T9" fmla="*/ 97 h 200"/>
                  <a:gd name="T10" fmla="*/ 6 w 6"/>
                  <a:gd name="T11" fmla="*/ 60 h 200"/>
                  <a:gd name="T12" fmla="*/ 6 w 6"/>
                  <a:gd name="T13" fmla="*/ 30 h 200"/>
                  <a:gd name="T14" fmla="*/ 6 w 6"/>
                  <a:gd name="T15" fmla="*/ 12 h 200"/>
                  <a:gd name="T16" fmla="*/ 6 w 6"/>
                  <a:gd name="T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0">
                    <a:moveTo>
                      <a:pt x="0" y="200"/>
                    </a:moveTo>
                    <a:lnTo>
                      <a:pt x="0" y="188"/>
                    </a:lnTo>
                    <a:lnTo>
                      <a:pt x="0" y="164"/>
                    </a:lnTo>
                    <a:lnTo>
                      <a:pt x="0" y="133"/>
                    </a:lnTo>
                    <a:lnTo>
                      <a:pt x="0" y="97"/>
                    </a:lnTo>
                    <a:lnTo>
                      <a:pt x="6" y="60"/>
                    </a:lnTo>
                    <a:lnTo>
                      <a:pt x="6" y="30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0" name="Freeform 314"/>
              <p:cNvSpPr>
                <a:spLocks/>
              </p:cNvSpPr>
              <p:nvPr/>
            </p:nvSpPr>
            <p:spPr bwMode="auto">
              <a:xfrm>
                <a:off x="2322" y="2142"/>
                <a:ext cx="0" cy="152"/>
              </a:xfrm>
              <a:custGeom>
                <a:avLst/>
                <a:gdLst>
                  <a:gd name="T0" fmla="*/ 0 h 152"/>
                  <a:gd name="T1" fmla="*/ 6 h 152"/>
                  <a:gd name="T2" fmla="*/ 18 h 152"/>
                  <a:gd name="T3" fmla="*/ 36 h 152"/>
                  <a:gd name="T4" fmla="*/ 60 h 152"/>
                  <a:gd name="T5" fmla="*/ 115 h 152"/>
                  <a:gd name="T6" fmla="*/ 139 h 152"/>
                  <a:gd name="T7" fmla="*/ 152 h 1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52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115"/>
                    </a:lnTo>
                    <a:lnTo>
                      <a:pt x="0" y="139"/>
                    </a:lnTo>
                    <a:lnTo>
                      <a:pt x="0" y="15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1" name="Freeform 315"/>
              <p:cNvSpPr>
                <a:spLocks/>
              </p:cNvSpPr>
              <p:nvPr/>
            </p:nvSpPr>
            <p:spPr bwMode="auto">
              <a:xfrm>
                <a:off x="2322" y="2294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12 h 18"/>
                  <a:gd name="T4" fmla="*/ 7 w 7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12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2" name="Freeform 316"/>
              <p:cNvSpPr>
                <a:spLocks/>
              </p:cNvSpPr>
              <p:nvPr/>
            </p:nvSpPr>
            <p:spPr bwMode="auto">
              <a:xfrm>
                <a:off x="2329" y="2300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3" name="Freeform 317"/>
              <p:cNvSpPr>
                <a:spLocks/>
              </p:cNvSpPr>
              <p:nvPr/>
            </p:nvSpPr>
            <p:spPr bwMode="auto">
              <a:xfrm>
                <a:off x="2329" y="2251"/>
                <a:ext cx="0" cy="49"/>
              </a:xfrm>
              <a:custGeom>
                <a:avLst/>
                <a:gdLst>
                  <a:gd name="T0" fmla="*/ 49 h 49"/>
                  <a:gd name="T1" fmla="*/ 37 h 49"/>
                  <a:gd name="T2" fmla="*/ 18 h 49"/>
                  <a:gd name="T3" fmla="*/ 6 h 49"/>
                  <a:gd name="T4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37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4" name="Freeform 318"/>
              <p:cNvSpPr>
                <a:spLocks/>
              </p:cNvSpPr>
              <p:nvPr/>
            </p:nvSpPr>
            <p:spPr bwMode="auto">
              <a:xfrm>
                <a:off x="2329" y="2251"/>
                <a:ext cx="6" cy="49"/>
              </a:xfrm>
              <a:custGeom>
                <a:avLst/>
                <a:gdLst>
                  <a:gd name="T0" fmla="*/ 0 w 6"/>
                  <a:gd name="T1" fmla="*/ 0 h 49"/>
                  <a:gd name="T2" fmla="*/ 0 w 6"/>
                  <a:gd name="T3" fmla="*/ 6 h 49"/>
                  <a:gd name="T4" fmla="*/ 0 w 6"/>
                  <a:gd name="T5" fmla="*/ 12 h 49"/>
                  <a:gd name="T6" fmla="*/ 6 w 6"/>
                  <a:gd name="T7" fmla="*/ 30 h 49"/>
                  <a:gd name="T8" fmla="*/ 6 w 6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6" y="4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5" name="Freeform 319"/>
              <p:cNvSpPr>
                <a:spLocks/>
              </p:cNvSpPr>
              <p:nvPr/>
            </p:nvSpPr>
            <p:spPr bwMode="auto">
              <a:xfrm>
                <a:off x="2335" y="2300"/>
                <a:ext cx="0" cy="97"/>
              </a:xfrm>
              <a:custGeom>
                <a:avLst/>
                <a:gdLst>
                  <a:gd name="T0" fmla="*/ 0 h 97"/>
                  <a:gd name="T1" fmla="*/ 24 h 97"/>
                  <a:gd name="T2" fmla="*/ 54 h 97"/>
                  <a:gd name="T3" fmla="*/ 79 h 97"/>
                  <a:gd name="T4" fmla="*/ 91 h 97"/>
                  <a:gd name="T5" fmla="*/ 97 h 9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97">
                    <a:moveTo>
                      <a:pt x="0" y="0"/>
                    </a:moveTo>
                    <a:lnTo>
                      <a:pt x="0" y="24"/>
                    </a:lnTo>
                    <a:lnTo>
                      <a:pt x="0" y="54"/>
                    </a:lnTo>
                    <a:lnTo>
                      <a:pt x="0" y="79"/>
                    </a:lnTo>
                    <a:lnTo>
                      <a:pt x="0" y="91"/>
                    </a:lnTo>
                    <a:lnTo>
                      <a:pt x="0" y="9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6" name="Freeform 320"/>
              <p:cNvSpPr>
                <a:spLocks/>
              </p:cNvSpPr>
              <p:nvPr/>
            </p:nvSpPr>
            <p:spPr bwMode="auto">
              <a:xfrm>
                <a:off x="2335" y="2361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36 h 36"/>
                  <a:gd name="T4" fmla="*/ 0 w 6"/>
                  <a:gd name="T5" fmla="*/ 36 h 36"/>
                  <a:gd name="T6" fmla="*/ 0 w 6"/>
                  <a:gd name="T7" fmla="*/ 18 h 36"/>
                  <a:gd name="T8" fmla="*/ 6 w 6"/>
                  <a:gd name="T9" fmla="*/ 6 h 36"/>
                  <a:gd name="T10" fmla="*/ 6 w 6"/>
                  <a:gd name="T11" fmla="*/ 0 h 36"/>
                  <a:gd name="T12" fmla="*/ 6 w 6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7" name="Freeform 321"/>
              <p:cNvSpPr>
                <a:spLocks/>
              </p:cNvSpPr>
              <p:nvPr/>
            </p:nvSpPr>
            <p:spPr bwMode="auto">
              <a:xfrm>
                <a:off x="2341" y="2361"/>
                <a:ext cx="0" cy="91"/>
              </a:xfrm>
              <a:custGeom>
                <a:avLst/>
                <a:gdLst>
                  <a:gd name="T0" fmla="*/ 0 h 91"/>
                  <a:gd name="T1" fmla="*/ 6 h 91"/>
                  <a:gd name="T2" fmla="*/ 18 h 91"/>
                  <a:gd name="T3" fmla="*/ 54 h 91"/>
                  <a:gd name="T4" fmla="*/ 72 h 91"/>
                  <a:gd name="T5" fmla="*/ 85 h 91"/>
                  <a:gd name="T6" fmla="*/ 91 h 91"/>
                  <a:gd name="T7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8" name="Freeform 322"/>
              <p:cNvSpPr>
                <a:spLocks/>
              </p:cNvSpPr>
              <p:nvPr/>
            </p:nvSpPr>
            <p:spPr bwMode="auto">
              <a:xfrm>
                <a:off x="2341" y="2281"/>
                <a:ext cx="6" cy="171"/>
              </a:xfrm>
              <a:custGeom>
                <a:avLst/>
                <a:gdLst>
                  <a:gd name="T0" fmla="*/ 0 w 6"/>
                  <a:gd name="T1" fmla="*/ 171 h 171"/>
                  <a:gd name="T2" fmla="*/ 0 w 6"/>
                  <a:gd name="T3" fmla="*/ 159 h 171"/>
                  <a:gd name="T4" fmla="*/ 0 w 6"/>
                  <a:gd name="T5" fmla="*/ 140 h 171"/>
                  <a:gd name="T6" fmla="*/ 0 w 6"/>
                  <a:gd name="T7" fmla="*/ 116 h 171"/>
                  <a:gd name="T8" fmla="*/ 0 w 6"/>
                  <a:gd name="T9" fmla="*/ 92 h 171"/>
                  <a:gd name="T10" fmla="*/ 6 w 6"/>
                  <a:gd name="T11" fmla="*/ 37 h 171"/>
                  <a:gd name="T12" fmla="*/ 6 w 6"/>
                  <a:gd name="T13" fmla="*/ 13 h 171"/>
                  <a:gd name="T14" fmla="*/ 6 w 6"/>
                  <a:gd name="T1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71">
                    <a:moveTo>
                      <a:pt x="0" y="171"/>
                    </a:moveTo>
                    <a:lnTo>
                      <a:pt x="0" y="159"/>
                    </a:lnTo>
                    <a:lnTo>
                      <a:pt x="0" y="140"/>
                    </a:lnTo>
                    <a:lnTo>
                      <a:pt x="0" y="116"/>
                    </a:lnTo>
                    <a:lnTo>
                      <a:pt x="0" y="92"/>
                    </a:lnTo>
                    <a:lnTo>
                      <a:pt x="6" y="37"/>
                    </a:lnTo>
                    <a:lnTo>
                      <a:pt x="6" y="13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9" name="Freeform 323"/>
              <p:cNvSpPr>
                <a:spLocks/>
              </p:cNvSpPr>
              <p:nvPr/>
            </p:nvSpPr>
            <p:spPr bwMode="auto">
              <a:xfrm>
                <a:off x="2347" y="227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0" name="Freeform 324"/>
              <p:cNvSpPr>
                <a:spLocks/>
              </p:cNvSpPr>
              <p:nvPr/>
            </p:nvSpPr>
            <p:spPr bwMode="auto">
              <a:xfrm>
                <a:off x="2347" y="2275"/>
                <a:ext cx="7" cy="13"/>
              </a:xfrm>
              <a:custGeom>
                <a:avLst/>
                <a:gdLst>
                  <a:gd name="T0" fmla="*/ 0 w 7"/>
                  <a:gd name="T1" fmla="*/ 0 h 13"/>
                  <a:gd name="T2" fmla="*/ 0 w 7"/>
                  <a:gd name="T3" fmla="*/ 0 h 13"/>
                  <a:gd name="T4" fmla="*/ 0 w 7"/>
                  <a:gd name="T5" fmla="*/ 6 h 13"/>
                  <a:gd name="T6" fmla="*/ 7 w 7"/>
                  <a:gd name="T7" fmla="*/ 13 h 13"/>
                  <a:gd name="T8" fmla="*/ 7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3"/>
                    </a:lnTo>
                    <a:lnTo>
                      <a:pt x="7" y="1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1" name="Freeform 325"/>
              <p:cNvSpPr>
                <a:spLocks/>
              </p:cNvSpPr>
              <p:nvPr/>
            </p:nvSpPr>
            <p:spPr bwMode="auto">
              <a:xfrm>
                <a:off x="2354" y="2263"/>
                <a:ext cx="0" cy="25"/>
              </a:xfrm>
              <a:custGeom>
                <a:avLst/>
                <a:gdLst>
                  <a:gd name="T0" fmla="*/ 25 h 25"/>
                  <a:gd name="T1" fmla="*/ 18 h 25"/>
                  <a:gd name="T2" fmla="*/ 6 h 25"/>
                  <a:gd name="T3" fmla="*/ 0 h 25"/>
                  <a:gd name="T4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2" name="Freeform 326"/>
              <p:cNvSpPr>
                <a:spLocks/>
              </p:cNvSpPr>
              <p:nvPr/>
            </p:nvSpPr>
            <p:spPr bwMode="auto">
              <a:xfrm>
                <a:off x="2354" y="2263"/>
                <a:ext cx="0" cy="91"/>
              </a:xfrm>
              <a:custGeom>
                <a:avLst/>
                <a:gdLst>
                  <a:gd name="T0" fmla="*/ 0 h 91"/>
                  <a:gd name="T1" fmla="*/ 6 h 91"/>
                  <a:gd name="T2" fmla="*/ 18 h 91"/>
                  <a:gd name="T3" fmla="*/ 49 h 91"/>
                  <a:gd name="T4" fmla="*/ 79 h 91"/>
                  <a:gd name="T5" fmla="*/ 85 h 91"/>
                  <a:gd name="T6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9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3" name="Freeform 327"/>
              <p:cNvSpPr>
                <a:spLocks/>
              </p:cNvSpPr>
              <p:nvPr/>
            </p:nvSpPr>
            <p:spPr bwMode="auto">
              <a:xfrm>
                <a:off x="2354" y="2294"/>
                <a:ext cx="6" cy="60"/>
              </a:xfrm>
              <a:custGeom>
                <a:avLst/>
                <a:gdLst>
                  <a:gd name="T0" fmla="*/ 0 w 6"/>
                  <a:gd name="T1" fmla="*/ 60 h 60"/>
                  <a:gd name="T2" fmla="*/ 0 w 6"/>
                  <a:gd name="T3" fmla="*/ 54 h 60"/>
                  <a:gd name="T4" fmla="*/ 0 w 6"/>
                  <a:gd name="T5" fmla="*/ 42 h 60"/>
                  <a:gd name="T6" fmla="*/ 6 w 6"/>
                  <a:gd name="T7" fmla="*/ 24 h 60"/>
                  <a:gd name="T8" fmla="*/ 6 w 6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0" y="54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4" name="Freeform 328"/>
              <p:cNvSpPr>
                <a:spLocks/>
              </p:cNvSpPr>
              <p:nvPr/>
            </p:nvSpPr>
            <p:spPr bwMode="auto">
              <a:xfrm>
                <a:off x="2360" y="2148"/>
                <a:ext cx="0" cy="146"/>
              </a:xfrm>
              <a:custGeom>
                <a:avLst/>
                <a:gdLst>
                  <a:gd name="T0" fmla="*/ 146 h 146"/>
                  <a:gd name="T1" fmla="*/ 127 h 146"/>
                  <a:gd name="T2" fmla="*/ 103 h 146"/>
                  <a:gd name="T3" fmla="*/ 54 h 146"/>
                  <a:gd name="T4" fmla="*/ 30 h 146"/>
                  <a:gd name="T5" fmla="*/ 12 h 146"/>
                  <a:gd name="T6" fmla="*/ 0 h 146"/>
                  <a:gd name="T7" fmla="*/ 0 h 14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46">
                    <a:moveTo>
                      <a:pt x="0" y="146"/>
                    </a:moveTo>
                    <a:lnTo>
                      <a:pt x="0" y="127"/>
                    </a:lnTo>
                    <a:lnTo>
                      <a:pt x="0" y="103"/>
                    </a:lnTo>
                    <a:lnTo>
                      <a:pt x="0" y="5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5" name="Freeform 329"/>
              <p:cNvSpPr>
                <a:spLocks/>
              </p:cNvSpPr>
              <p:nvPr/>
            </p:nvSpPr>
            <p:spPr bwMode="auto">
              <a:xfrm>
                <a:off x="2360" y="2148"/>
                <a:ext cx="6" cy="255"/>
              </a:xfrm>
              <a:custGeom>
                <a:avLst/>
                <a:gdLst>
                  <a:gd name="T0" fmla="*/ 0 w 6"/>
                  <a:gd name="T1" fmla="*/ 0 h 255"/>
                  <a:gd name="T2" fmla="*/ 0 w 6"/>
                  <a:gd name="T3" fmla="*/ 12 h 255"/>
                  <a:gd name="T4" fmla="*/ 0 w 6"/>
                  <a:gd name="T5" fmla="*/ 42 h 255"/>
                  <a:gd name="T6" fmla="*/ 0 w 6"/>
                  <a:gd name="T7" fmla="*/ 73 h 255"/>
                  <a:gd name="T8" fmla="*/ 0 w 6"/>
                  <a:gd name="T9" fmla="*/ 115 h 255"/>
                  <a:gd name="T10" fmla="*/ 6 w 6"/>
                  <a:gd name="T11" fmla="*/ 158 h 255"/>
                  <a:gd name="T12" fmla="*/ 6 w 6"/>
                  <a:gd name="T13" fmla="*/ 194 h 255"/>
                  <a:gd name="T14" fmla="*/ 6 w 6"/>
                  <a:gd name="T15" fmla="*/ 231 h 255"/>
                  <a:gd name="T16" fmla="*/ 6 w 6"/>
                  <a:gd name="T17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55">
                    <a:moveTo>
                      <a:pt x="0" y="0"/>
                    </a:moveTo>
                    <a:lnTo>
                      <a:pt x="0" y="12"/>
                    </a:lnTo>
                    <a:lnTo>
                      <a:pt x="0" y="42"/>
                    </a:lnTo>
                    <a:lnTo>
                      <a:pt x="0" y="73"/>
                    </a:lnTo>
                    <a:lnTo>
                      <a:pt x="0" y="115"/>
                    </a:lnTo>
                    <a:lnTo>
                      <a:pt x="6" y="158"/>
                    </a:lnTo>
                    <a:lnTo>
                      <a:pt x="6" y="194"/>
                    </a:lnTo>
                    <a:lnTo>
                      <a:pt x="6" y="231"/>
                    </a:lnTo>
                    <a:lnTo>
                      <a:pt x="6" y="2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6" name="Freeform 330"/>
              <p:cNvSpPr>
                <a:spLocks/>
              </p:cNvSpPr>
              <p:nvPr/>
            </p:nvSpPr>
            <p:spPr bwMode="auto">
              <a:xfrm>
                <a:off x="2366" y="2403"/>
                <a:ext cx="0" cy="61"/>
              </a:xfrm>
              <a:custGeom>
                <a:avLst/>
                <a:gdLst>
                  <a:gd name="T0" fmla="*/ 0 h 61"/>
                  <a:gd name="T1" fmla="*/ 24 h 61"/>
                  <a:gd name="T2" fmla="*/ 43 h 61"/>
                  <a:gd name="T3" fmla="*/ 61 h 61"/>
                  <a:gd name="T4" fmla="*/ 61 h 61"/>
                  <a:gd name="T5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lnTo>
                      <a:pt x="0" y="24"/>
                    </a:lnTo>
                    <a:lnTo>
                      <a:pt x="0" y="4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7" name="Freeform 331"/>
              <p:cNvSpPr>
                <a:spLocks/>
              </p:cNvSpPr>
              <p:nvPr/>
            </p:nvSpPr>
            <p:spPr bwMode="auto">
              <a:xfrm>
                <a:off x="2366" y="2306"/>
                <a:ext cx="7" cy="158"/>
              </a:xfrm>
              <a:custGeom>
                <a:avLst/>
                <a:gdLst>
                  <a:gd name="T0" fmla="*/ 0 w 7"/>
                  <a:gd name="T1" fmla="*/ 158 h 158"/>
                  <a:gd name="T2" fmla="*/ 0 w 7"/>
                  <a:gd name="T3" fmla="*/ 146 h 158"/>
                  <a:gd name="T4" fmla="*/ 0 w 7"/>
                  <a:gd name="T5" fmla="*/ 127 h 158"/>
                  <a:gd name="T6" fmla="*/ 0 w 7"/>
                  <a:gd name="T7" fmla="*/ 109 h 158"/>
                  <a:gd name="T8" fmla="*/ 0 w 7"/>
                  <a:gd name="T9" fmla="*/ 85 h 158"/>
                  <a:gd name="T10" fmla="*/ 7 w 7"/>
                  <a:gd name="T11" fmla="*/ 30 h 158"/>
                  <a:gd name="T12" fmla="*/ 7 w 7"/>
                  <a:gd name="T13" fmla="*/ 12 h 158"/>
                  <a:gd name="T14" fmla="*/ 7 w 7"/>
                  <a:gd name="T1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8">
                    <a:moveTo>
                      <a:pt x="0" y="158"/>
                    </a:moveTo>
                    <a:lnTo>
                      <a:pt x="0" y="146"/>
                    </a:lnTo>
                    <a:lnTo>
                      <a:pt x="0" y="127"/>
                    </a:lnTo>
                    <a:lnTo>
                      <a:pt x="0" y="109"/>
                    </a:lnTo>
                    <a:lnTo>
                      <a:pt x="0" y="85"/>
                    </a:lnTo>
                    <a:lnTo>
                      <a:pt x="7" y="30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8" name="Freeform 332"/>
              <p:cNvSpPr>
                <a:spLocks/>
              </p:cNvSpPr>
              <p:nvPr/>
            </p:nvSpPr>
            <p:spPr bwMode="auto">
              <a:xfrm>
                <a:off x="2373" y="2306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9" name="Freeform 333"/>
              <p:cNvSpPr>
                <a:spLocks/>
              </p:cNvSpPr>
              <p:nvPr/>
            </p:nvSpPr>
            <p:spPr bwMode="auto">
              <a:xfrm>
                <a:off x="2373" y="2312"/>
                <a:ext cx="6" cy="115"/>
              </a:xfrm>
              <a:custGeom>
                <a:avLst/>
                <a:gdLst>
                  <a:gd name="T0" fmla="*/ 0 w 6"/>
                  <a:gd name="T1" fmla="*/ 0 h 115"/>
                  <a:gd name="T2" fmla="*/ 0 w 6"/>
                  <a:gd name="T3" fmla="*/ 12 h 115"/>
                  <a:gd name="T4" fmla="*/ 0 w 6"/>
                  <a:gd name="T5" fmla="*/ 30 h 115"/>
                  <a:gd name="T6" fmla="*/ 0 w 6"/>
                  <a:gd name="T7" fmla="*/ 73 h 115"/>
                  <a:gd name="T8" fmla="*/ 6 w 6"/>
                  <a:gd name="T9" fmla="*/ 91 h 115"/>
                  <a:gd name="T10" fmla="*/ 6 w 6"/>
                  <a:gd name="T11" fmla="*/ 109 h 115"/>
                  <a:gd name="T12" fmla="*/ 6 w 6"/>
                  <a:gd name="T13" fmla="*/ 115 h 115"/>
                  <a:gd name="T14" fmla="*/ 6 w 6"/>
                  <a:gd name="T15" fmla="*/ 10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5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73"/>
                    </a:lnTo>
                    <a:lnTo>
                      <a:pt x="6" y="91"/>
                    </a:lnTo>
                    <a:lnTo>
                      <a:pt x="6" y="109"/>
                    </a:lnTo>
                    <a:lnTo>
                      <a:pt x="6" y="115"/>
                    </a:lnTo>
                    <a:lnTo>
                      <a:pt x="6" y="10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0" name="Freeform 334"/>
              <p:cNvSpPr>
                <a:spLocks/>
              </p:cNvSpPr>
              <p:nvPr/>
            </p:nvSpPr>
            <p:spPr bwMode="auto">
              <a:xfrm>
                <a:off x="2379" y="2129"/>
                <a:ext cx="0" cy="292"/>
              </a:xfrm>
              <a:custGeom>
                <a:avLst/>
                <a:gdLst>
                  <a:gd name="T0" fmla="*/ 292 h 292"/>
                  <a:gd name="T1" fmla="*/ 286 h 292"/>
                  <a:gd name="T2" fmla="*/ 274 h 292"/>
                  <a:gd name="T3" fmla="*/ 238 h 292"/>
                  <a:gd name="T4" fmla="*/ 195 h 292"/>
                  <a:gd name="T5" fmla="*/ 146 h 292"/>
                  <a:gd name="T6" fmla="*/ 98 h 292"/>
                  <a:gd name="T7" fmla="*/ 49 h 292"/>
                  <a:gd name="T8" fmla="*/ 19 h 292"/>
                  <a:gd name="T9" fmla="*/ 6 h 292"/>
                  <a:gd name="T10" fmla="*/ 0 h 29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292">
                    <a:moveTo>
                      <a:pt x="0" y="292"/>
                    </a:moveTo>
                    <a:lnTo>
                      <a:pt x="0" y="286"/>
                    </a:lnTo>
                    <a:lnTo>
                      <a:pt x="0" y="274"/>
                    </a:lnTo>
                    <a:lnTo>
                      <a:pt x="0" y="238"/>
                    </a:lnTo>
                    <a:lnTo>
                      <a:pt x="0" y="195"/>
                    </a:lnTo>
                    <a:lnTo>
                      <a:pt x="0" y="146"/>
                    </a:lnTo>
                    <a:lnTo>
                      <a:pt x="0" y="98"/>
                    </a:lnTo>
                    <a:lnTo>
                      <a:pt x="0" y="49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1" name="Freeform 335"/>
              <p:cNvSpPr>
                <a:spLocks/>
              </p:cNvSpPr>
              <p:nvPr/>
            </p:nvSpPr>
            <p:spPr bwMode="auto">
              <a:xfrm>
                <a:off x="2379" y="2129"/>
                <a:ext cx="0" cy="146"/>
              </a:xfrm>
              <a:custGeom>
                <a:avLst/>
                <a:gdLst>
                  <a:gd name="T0" fmla="*/ 0 h 146"/>
                  <a:gd name="T1" fmla="*/ 0 h 146"/>
                  <a:gd name="T2" fmla="*/ 6 h 146"/>
                  <a:gd name="T3" fmla="*/ 25 h 146"/>
                  <a:gd name="T4" fmla="*/ 49 h 146"/>
                  <a:gd name="T5" fmla="*/ 104 h 146"/>
                  <a:gd name="T6" fmla="*/ 128 h 146"/>
                  <a:gd name="T7" fmla="*/ 146 h 14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4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5"/>
                    </a:lnTo>
                    <a:lnTo>
                      <a:pt x="0" y="49"/>
                    </a:lnTo>
                    <a:lnTo>
                      <a:pt x="0" y="104"/>
                    </a:lnTo>
                    <a:lnTo>
                      <a:pt x="0" y="128"/>
                    </a:lnTo>
                    <a:lnTo>
                      <a:pt x="0" y="14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2" name="Freeform 336"/>
              <p:cNvSpPr>
                <a:spLocks/>
              </p:cNvSpPr>
              <p:nvPr/>
            </p:nvSpPr>
            <p:spPr bwMode="auto">
              <a:xfrm>
                <a:off x="2379" y="2275"/>
                <a:ext cx="6" cy="67"/>
              </a:xfrm>
              <a:custGeom>
                <a:avLst/>
                <a:gdLst>
                  <a:gd name="T0" fmla="*/ 0 w 6"/>
                  <a:gd name="T1" fmla="*/ 0 h 67"/>
                  <a:gd name="T2" fmla="*/ 0 w 6"/>
                  <a:gd name="T3" fmla="*/ 19 h 67"/>
                  <a:gd name="T4" fmla="*/ 0 w 6"/>
                  <a:gd name="T5" fmla="*/ 37 h 67"/>
                  <a:gd name="T6" fmla="*/ 6 w 6"/>
                  <a:gd name="T7" fmla="*/ 49 h 67"/>
                  <a:gd name="T8" fmla="*/ 6 w 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6" y="49"/>
                    </a:lnTo>
                    <a:lnTo>
                      <a:pt x="6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3" name="Freeform 337"/>
              <p:cNvSpPr>
                <a:spLocks/>
              </p:cNvSpPr>
              <p:nvPr/>
            </p:nvSpPr>
            <p:spPr bwMode="auto">
              <a:xfrm>
                <a:off x="2385" y="2342"/>
                <a:ext cx="0" cy="128"/>
              </a:xfrm>
              <a:custGeom>
                <a:avLst/>
                <a:gdLst>
                  <a:gd name="T0" fmla="*/ 0 h 128"/>
                  <a:gd name="T1" fmla="*/ 31 h 128"/>
                  <a:gd name="T2" fmla="*/ 73 h 128"/>
                  <a:gd name="T3" fmla="*/ 104 h 128"/>
                  <a:gd name="T4" fmla="*/ 122 h 128"/>
                  <a:gd name="T5" fmla="*/ 128 h 1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28">
                    <a:moveTo>
                      <a:pt x="0" y="0"/>
                    </a:moveTo>
                    <a:lnTo>
                      <a:pt x="0" y="31"/>
                    </a:lnTo>
                    <a:lnTo>
                      <a:pt x="0" y="73"/>
                    </a:lnTo>
                    <a:lnTo>
                      <a:pt x="0" y="104"/>
                    </a:lnTo>
                    <a:lnTo>
                      <a:pt x="0" y="122"/>
                    </a:lnTo>
                    <a:lnTo>
                      <a:pt x="0" y="12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4" name="Freeform 338"/>
              <p:cNvSpPr>
                <a:spLocks/>
              </p:cNvSpPr>
              <p:nvPr/>
            </p:nvSpPr>
            <p:spPr bwMode="auto">
              <a:xfrm>
                <a:off x="2385" y="2440"/>
                <a:ext cx="6" cy="36"/>
              </a:xfrm>
              <a:custGeom>
                <a:avLst/>
                <a:gdLst>
                  <a:gd name="T0" fmla="*/ 0 w 6"/>
                  <a:gd name="T1" fmla="*/ 30 h 36"/>
                  <a:gd name="T2" fmla="*/ 0 w 6"/>
                  <a:gd name="T3" fmla="*/ 36 h 36"/>
                  <a:gd name="T4" fmla="*/ 0 w 6"/>
                  <a:gd name="T5" fmla="*/ 30 h 36"/>
                  <a:gd name="T6" fmla="*/ 0 w 6"/>
                  <a:gd name="T7" fmla="*/ 24 h 36"/>
                  <a:gd name="T8" fmla="*/ 6 w 6"/>
                  <a:gd name="T9" fmla="*/ 6 h 36"/>
                  <a:gd name="T10" fmla="*/ 6 w 6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0" y="30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5" name="Line 339"/>
              <p:cNvSpPr>
                <a:spLocks noChangeShapeType="1"/>
              </p:cNvSpPr>
              <p:nvPr/>
            </p:nvSpPr>
            <p:spPr bwMode="auto">
              <a:xfrm>
                <a:off x="2391" y="244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6" name="Freeform 340"/>
              <p:cNvSpPr>
                <a:spLocks/>
              </p:cNvSpPr>
              <p:nvPr/>
            </p:nvSpPr>
            <p:spPr bwMode="auto">
              <a:xfrm>
                <a:off x="2391" y="2348"/>
                <a:ext cx="7" cy="92"/>
              </a:xfrm>
              <a:custGeom>
                <a:avLst/>
                <a:gdLst>
                  <a:gd name="T0" fmla="*/ 0 w 7"/>
                  <a:gd name="T1" fmla="*/ 92 h 92"/>
                  <a:gd name="T2" fmla="*/ 0 w 7"/>
                  <a:gd name="T3" fmla="*/ 73 h 92"/>
                  <a:gd name="T4" fmla="*/ 0 w 7"/>
                  <a:gd name="T5" fmla="*/ 55 h 92"/>
                  <a:gd name="T6" fmla="*/ 7 w 7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2">
                    <a:moveTo>
                      <a:pt x="0" y="92"/>
                    </a:moveTo>
                    <a:lnTo>
                      <a:pt x="0" y="73"/>
                    </a:lnTo>
                    <a:lnTo>
                      <a:pt x="0" y="55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7" name="Freeform 341"/>
              <p:cNvSpPr>
                <a:spLocks/>
              </p:cNvSpPr>
              <p:nvPr/>
            </p:nvSpPr>
            <p:spPr bwMode="auto">
              <a:xfrm>
                <a:off x="2398" y="2227"/>
                <a:ext cx="0" cy="121"/>
              </a:xfrm>
              <a:custGeom>
                <a:avLst/>
                <a:gdLst>
                  <a:gd name="T0" fmla="*/ 121 h 121"/>
                  <a:gd name="T1" fmla="*/ 91 h 121"/>
                  <a:gd name="T2" fmla="*/ 61 h 121"/>
                  <a:gd name="T3" fmla="*/ 24 h 121"/>
                  <a:gd name="T4" fmla="*/ 0 h 1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1">
                    <a:moveTo>
                      <a:pt x="0" y="121"/>
                    </a:moveTo>
                    <a:lnTo>
                      <a:pt x="0" y="91"/>
                    </a:lnTo>
                    <a:lnTo>
                      <a:pt x="0" y="61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8" name="Freeform 342"/>
              <p:cNvSpPr>
                <a:spLocks/>
              </p:cNvSpPr>
              <p:nvPr/>
            </p:nvSpPr>
            <p:spPr bwMode="auto">
              <a:xfrm>
                <a:off x="2398" y="2172"/>
                <a:ext cx="0" cy="55"/>
              </a:xfrm>
              <a:custGeom>
                <a:avLst/>
                <a:gdLst>
                  <a:gd name="T0" fmla="*/ 55 h 55"/>
                  <a:gd name="T1" fmla="*/ 18 h 55"/>
                  <a:gd name="T2" fmla="*/ 6 h 55"/>
                  <a:gd name="T3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9" name="Freeform 343"/>
              <p:cNvSpPr>
                <a:spLocks/>
              </p:cNvSpPr>
              <p:nvPr/>
            </p:nvSpPr>
            <p:spPr bwMode="auto">
              <a:xfrm>
                <a:off x="2398" y="2172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0 w 6"/>
                  <a:gd name="T5" fmla="*/ 6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0" name="Freeform 344"/>
              <p:cNvSpPr>
                <a:spLocks/>
              </p:cNvSpPr>
              <p:nvPr/>
            </p:nvSpPr>
            <p:spPr bwMode="auto">
              <a:xfrm>
                <a:off x="2404" y="2202"/>
                <a:ext cx="0" cy="67"/>
              </a:xfrm>
              <a:custGeom>
                <a:avLst/>
                <a:gdLst>
                  <a:gd name="T0" fmla="*/ 0 h 67"/>
                  <a:gd name="T1" fmla="*/ 19 h 67"/>
                  <a:gd name="T2" fmla="*/ 37 h 67"/>
                  <a:gd name="T3" fmla="*/ 55 h 67"/>
                  <a:gd name="T4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0" y="55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1" name="Freeform 345"/>
              <p:cNvSpPr>
                <a:spLocks/>
              </p:cNvSpPr>
              <p:nvPr/>
            </p:nvSpPr>
            <p:spPr bwMode="auto">
              <a:xfrm>
                <a:off x="2404" y="2251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0 w 6"/>
                  <a:gd name="T5" fmla="*/ 6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2" name="Freeform 346"/>
              <p:cNvSpPr>
                <a:spLocks/>
              </p:cNvSpPr>
              <p:nvPr/>
            </p:nvSpPr>
            <p:spPr bwMode="auto">
              <a:xfrm>
                <a:off x="2410" y="2251"/>
                <a:ext cx="0" cy="73"/>
              </a:xfrm>
              <a:custGeom>
                <a:avLst/>
                <a:gdLst>
                  <a:gd name="T0" fmla="*/ 0 h 73"/>
                  <a:gd name="T1" fmla="*/ 12 h 73"/>
                  <a:gd name="T2" fmla="*/ 30 h 73"/>
                  <a:gd name="T3" fmla="*/ 55 h 73"/>
                  <a:gd name="T4" fmla="*/ 73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3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0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3" name="Freeform 347"/>
              <p:cNvSpPr>
                <a:spLocks/>
              </p:cNvSpPr>
              <p:nvPr/>
            </p:nvSpPr>
            <p:spPr bwMode="auto">
              <a:xfrm>
                <a:off x="2410" y="2324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24 h 37"/>
                  <a:gd name="T4" fmla="*/ 6 w 6"/>
                  <a:gd name="T5" fmla="*/ 37 h 37"/>
                  <a:gd name="T6" fmla="*/ 6 w 6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24"/>
                    </a:lnTo>
                    <a:lnTo>
                      <a:pt x="6" y="37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4" name="Freeform 348"/>
              <p:cNvSpPr>
                <a:spLocks/>
              </p:cNvSpPr>
              <p:nvPr/>
            </p:nvSpPr>
            <p:spPr bwMode="auto">
              <a:xfrm>
                <a:off x="2416" y="2288"/>
                <a:ext cx="0" cy="73"/>
              </a:xfrm>
              <a:custGeom>
                <a:avLst/>
                <a:gdLst>
                  <a:gd name="T0" fmla="*/ 73 h 73"/>
                  <a:gd name="T1" fmla="*/ 66 h 73"/>
                  <a:gd name="T2" fmla="*/ 60 h 73"/>
                  <a:gd name="T3" fmla="*/ 36 h 73"/>
                  <a:gd name="T4" fmla="*/ 12 h 73"/>
                  <a:gd name="T5" fmla="*/ 0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3">
                    <a:moveTo>
                      <a:pt x="0" y="73"/>
                    </a:moveTo>
                    <a:lnTo>
                      <a:pt x="0" y="66"/>
                    </a:lnTo>
                    <a:lnTo>
                      <a:pt x="0" y="60"/>
                    </a:lnTo>
                    <a:lnTo>
                      <a:pt x="0" y="36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5" name="Freeform 349"/>
              <p:cNvSpPr>
                <a:spLocks/>
              </p:cNvSpPr>
              <p:nvPr/>
            </p:nvSpPr>
            <p:spPr bwMode="auto">
              <a:xfrm>
                <a:off x="2416" y="2288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6 h 18"/>
                  <a:gd name="T6" fmla="*/ 7 w 7"/>
                  <a:gd name="T7" fmla="*/ 12 h 18"/>
                  <a:gd name="T8" fmla="*/ 7 w 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6" name="Freeform 350"/>
              <p:cNvSpPr>
                <a:spLocks/>
              </p:cNvSpPr>
              <p:nvPr/>
            </p:nvSpPr>
            <p:spPr bwMode="auto">
              <a:xfrm>
                <a:off x="2423" y="2306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7" name="Freeform 351"/>
              <p:cNvSpPr>
                <a:spLocks/>
              </p:cNvSpPr>
              <p:nvPr/>
            </p:nvSpPr>
            <p:spPr bwMode="auto">
              <a:xfrm>
                <a:off x="2423" y="2288"/>
                <a:ext cx="0" cy="36"/>
              </a:xfrm>
              <a:custGeom>
                <a:avLst/>
                <a:gdLst>
                  <a:gd name="T0" fmla="*/ 36 h 36"/>
                  <a:gd name="T1" fmla="*/ 30 h 36"/>
                  <a:gd name="T2" fmla="*/ 18 h 36"/>
                  <a:gd name="T3" fmla="*/ 6 h 36"/>
                  <a:gd name="T4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8" name="Freeform 352"/>
              <p:cNvSpPr>
                <a:spLocks/>
              </p:cNvSpPr>
              <p:nvPr/>
            </p:nvSpPr>
            <p:spPr bwMode="auto">
              <a:xfrm>
                <a:off x="2423" y="2288"/>
                <a:ext cx="6" cy="60"/>
              </a:xfrm>
              <a:custGeom>
                <a:avLst/>
                <a:gdLst>
                  <a:gd name="T0" fmla="*/ 0 w 6"/>
                  <a:gd name="T1" fmla="*/ 0 h 60"/>
                  <a:gd name="T2" fmla="*/ 0 w 6"/>
                  <a:gd name="T3" fmla="*/ 12 h 60"/>
                  <a:gd name="T4" fmla="*/ 0 w 6"/>
                  <a:gd name="T5" fmla="*/ 30 h 60"/>
                  <a:gd name="T6" fmla="*/ 6 w 6"/>
                  <a:gd name="T7" fmla="*/ 48 h 60"/>
                  <a:gd name="T8" fmla="*/ 6 w 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6" y="48"/>
                    </a:lnTo>
                    <a:lnTo>
                      <a:pt x="6" y="6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9" name="Freeform 353"/>
              <p:cNvSpPr>
                <a:spLocks/>
              </p:cNvSpPr>
              <p:nvPr/>
            </p:nvSpPr>
            <p:spPr bwMode="auto">
              <a:xfrm>
                <a:off x="2429" y="233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  <a:gd name="T4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0" name="Freeform 354"/>
              <p:cNvSpPr>
                <a:spLocks/>
              </p:cNvSpPr>
              <p:nvPr/>
            </p:nvSpPr>
            <p:spPr bwMode="auto">
              <a:xfrm>
                <a:off x="2429" y="2336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6 h 37"/>
                  <a:gd name="T4" fmla="*/ 0 w 6"/>
                  <a:gd name="T5" fmla="*/ 25 h 37"/>
                  <a:gd name="T6" fmla="*/ 6 w 6"/>
                  <a:gd name="T7" fmla="*/ 37 h 37"/>
                  <a:gd name="T8" fmla="*/ 6 w 6"/>
                  <a:gd name="T9" fmla="*/ 37 h 37"/>
                  <a:gd name="T10" fmla="*/ 6 w 6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25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1" name="Freeform 355"/>
              <p:cNvSpPr>
                <a:spLocks/>
              </p:cNvSpPr>
              <p:nvPr/>
            </p:nvSpPr>
            <p:spPr bwMode="auto">
              <a:xfrm>
                <a:off x="2435" y="2275"/>
                <a:ext cx="0" cy="98"/>
              </a:xfrm>
              <a:custGeom>
                <a:avLst/>
                <a:gdLst>
                  <a:gd name="T0" fmla="*/ 98 h 98"/>
                  <a:gd name="T1" fmla="*/ 92 h 98"/>
                  <a:gd name="T2" fmla="*/ 79 h 98"/>
                  <a:gd name="T3" fmla="*/ 55 h 98"/>
                  <a:gd name="T4" fmla="*/ 25 h 98"/>
                  <a:gd name="T5" fmla="*/ 0 h 9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98">
                    <a:moveTo>
                      <a:pt x="0" y="98"/>
                    </a:moveTo>
                    <a:lnTo>
                      <a:pt x="0" y="92"/>
                    </a:lnTo>
                    <a:lnTo>
                      <a:pt x="0" y="79"/>
                    </a:lnTo>
                    <a:lnTo>
                      <a:pt x="0" y="55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2" name="Freeform 356"/>
              <p:cNvSpPr>
                <a:spLocks/>
              </p:cNvSpPr>
              <p:nvPr/>
            </p:nvSpPr>
            <p:spPr bwMode="auto">
              <a:xfrm>
                <a:off x="2435" y="2251"/>
                <a:ext cx="7" cy="24"/>
              </a:xfrm>
              <a:custGeom>
                <a:avLst/>
                <a:gdLst>
                  <a:gd name="T0" fmla="*/ 0 w 7"/>
                  <a:gd name="T1" fmla="*/ 24 h 24"/>
                  <a:gd name="T2" fmla="*/ 0 w 7"/>
                  <a:gd name="T3" fmla="*/ 6 h 24"/>
                  <a:gd name="T4" fmla="*/ 7 w 7"/>
                  <a:gd name="T5" fmla="*/ 0 h 24"/>
                  <a:gd name="T6" fmla="*/ 7 w 7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4">
                    <a:moveTo>
                      <a:pt x="0" y="24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3" name="Freeform 357"/>
              <p:cNvSpPr>
                <a:spLocks/>
              </p:cNvSpPr>
              <p:nvPr/>
            </p:nvSpPr>
            <p:spPr bwMode="auto">
              <a:xfrm>
                <a:off x="2442" y="2251"/>
                <a:ext cx="0" cy="85"/>
              </a:xfrm>
              <a:custGeom>
                <a:avLst/>
                <a:gdLst>
                  <a:gd name="T0" fmla="*/ 0 h 85"/>
                  <a:gd name="T1" fmla="*/ 12 h 85"/>
                  <a:gd name="T2" fmla="*/ 37 h 85"/>
                  <a:gd name="T3" fmla="*/ 67 h 85"/>
                  <a:gd name="T4" fmla="*/ 85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85">
                    <a:moveTo>
                      <a:pt x="0" y="0"/>
                    </a:moveTo>
                    <a:lnTo>
                      <a:pt x="0" y="12"/>
                    </a:lnTo>
                    <a:lnTo>
                      <a:pt x="0" y="37"/>
                    </a:lnTo>
                    <a:lnTo>
                      <a:pt x="0" y="67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4" name="Freeform 358"/>
              <p:cNvSpPr>
                <a:spLocks/>
              </p:cNvSpPr>
              <p:nvPr/>
            </p:nvSpPr>
            <p:spPr bwMode="auto">
              <a:xfrm>
                <a:off x="2442" y="2336"/>
                <a:ext cx="0" cy="49"/>
              </a:xfrm>
              <a:custGeom>
                <a:avLst/>
                <a:gdLst>
                  <a:gd name="T0" fmla="*/ 0 h 49"/>
                  <a:gd name="T1" fmla="*/ 18 h 49"/>
                  <a:gd name="T2" fmla="*/ 37 h 49"/>
                  <a:gd name="T3" fmla="*/ 49 h 49"/>
                  <a:gd name="T4" fmla="*/ 49 h 49"/>
                  <a:gd name="T5" fmla="*/ 43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18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5" name="Freeform 359"/>
              <p:cNvSpPr>
                <a:spLocks/>
              </p:cNvSpPr>
              <p:nvPr/>
            </p:nvSpPr>
            <p:spPr bwMode="auto">
              <a:xfrm>
                <a:off x="2442" y="2160"/>
                <a:ext cx="6" cy="219"/>
              </a:xfrm>
              <a:custGeom>
                <a:avLst/>
                <a:gdLst>
                  <a:gd name="T0" fmla="*/ 0 w 6"/>
                  <a:gd name="T1" fmla="*/ 219 h 219"/>
                  <a:gd name="T2" fmla="*/ 0 w 6"/>
                  <a:gd name="T3" fmla="*/ 201 h 219"/>
                  <a:gd name="T4" fmla="*/ 0 w 6"/>
                  <a:gd name="T5" fmla="*/ 176 h 219"/>
                  <a:gd name="T6" fmla="*/ 0 w 6"/>
                  <a:gd name="T7" fmla="*/ 146 h 219"/>
                  <a:gd name="T8" fmla="*/ 0 w 6"/>
                  <a:gd name="T9" fmla="*/ 109 h 219"/>
                  <a:gd name="T10" fmla="*/ 6 w 6"/>
                  <a:gd name="T11" fmla="*/ 79 h 219"/>
                  <a:gd name="T12" fmla="*/ 6 w 6"/>
                  <a:gd name="T13" fmla="*/ 48 h 219"/>
                  <a:gd name="T14" fmla="*/ 6 w 6"/>
                  <a:gd name="T15" fmla="*/ 18 h 219"/>
                  <a:gd name="T16" fmla="*/ 6 w 6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19">
                    <a:moveTo>
                      <a:pt x="0" y="219"/>
                    </a:moveTo>
                    <a:lnTo>
                      <a:pt x="0" y="201"/>
                    </a:lnTo>
                    <a:lnTo>
                      <a:pt x="0" y="176"/>
                    </a:lnTo>
                    <a:lnTo>
                      <a:pt x="0" y="146"/>
                    </a:lnTo>
                    <a:lnTo>
                      <a:pt x="0" y="109"/>
                    </a:lnTo>
                    <a:lnTo>
                      <a:pt x="6" y="79"/>
                    </a:lnTo>
                    <a:lnTo>
                      <a:pt x="6" y="48"/>
                    </a:ln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6" name="Freeform 360"/>
              <p:cNvSpPr>
                <a:spLocks/>
              </p:cNvSpPr>
              <p:nvPr/>
            </p:nvSpPr>
            <p:spPr bwMode="auto">
              <a:xfrm>
                <a:off x="2448" y="215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7" name="Freeform 361"/>
              <p:cNvSpPr>
                <a:spLocks/>
              </p:cNvSpPr>
              <p:nvPr/>
            </p:nvSpPr>
            <p:spPr bwMode="auto">
              <a:xfrm>
                <a:off x="2448" y="2154"/>
                <a:ext cx="6" cy="134"/>
              </a:xfrm>
              <a:custGeom>
                <a:avLst/>
                <a:gdLst>
                  <a:gd name="T0" fmla="*/ 0 w 6"/>
                  <a:gd name="T1" fmla="*/ 0 h 134"/>
                  <a:gd name="T2" fmla="*/ 0 w 6"/>
                  <a:gd name="T3" fmla="*/ 24 h 134"/>
                  <a:gd name="T4" fmla="*/ 0 w 6"/>
                  <a:gd name="T5" fmla="*/ 61 h 134"/>
                  <a:gd name="T6" fmla="*/ 6 w 6"/>
                  <a:gd name="T7" fmla="*/ 97 h 134"/>
                  <a:gd name="T8" fmla="*/ 6 w 6"/>
                  <a:gd name="T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4">
                    <a:moveTo>
                      <a:pt x="0" y="0"/>
                    </a:moveTo>
                    <a:lnTo>
                      <a:pt x="0" y="24"/>
                    </a:lnTo>
                    <a:lnTo>
                      <a:pt x="0" y="61"/>
                    </a:lnTo>
                    <a:lnTo>
                      <a:pt x="6" y="97"/>
                    </a:lnTo>
                    <a:lnTo>
                      <a:pt x="6" y="13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8" name="Freeform 362"/>
              <p:cNvSpPr>
                <a:spLocks/>
              </p:cNvSpPr>
              <p:nvPr/>
            </p:nvSpPr>
            <p:spPr bwMode="auto">
              <a:xfrm>
                <a:off x="2454" y="2288"/>
                <a:ext cx="0" cy="133"/>
              </a:xfrm>
              <a:custGeom>
                <a:avLst/>
                <a:gdLst>
                  <a:gd name="T0" fmla="*/ 0 h 133"/>
                  <a:gd name="T1" fmla="*/ 36 h 133"/>
                  <a:gd name="T2" fmla="*/ 79 h 133"/>
                  <a:gd name="T3" fmla="*/ 115 h 133"/>
                  <a:gd name="T4" fmla="*/ 127 h 133"/>
                  <a:gd name="T5" fmla="*/ 133 h 13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33">
                    <a:moveTo>
                      <a:pt x="0" y="0"/>
                    </a:moveTo>
                    <a:lnTo>
                      <a:pt x="0" y="36"/>
                    </a:lnTo>
                    <a:lnTo>
                      <a:pt x="0" y="79"/>
                    </a:lnTo>
                    <a:lnTo>
                      <a:pt x="0" y="115"/>
                    </a:lnTo>
                    <a:lnTo>
                      <a:pt x="0" y="127"/>
                    </a:lnTo>
                    <a:lnTo>
                      <a:pt x="0" y="13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9" name="Freeform 363"/>
              <p:cNvSpPr>
                <a:spLocks/>
              </p:cNvSpPr>
              <p:nvPr/>
            </p:nvSpPr>
            <p:spPr bwMode="auto">
              <a:xfrm>
                <a:off x="2454" y="2330"/>
                <a:ext cx="6" cy="91"/>
              </a:xfrm>
              <a:custGeom>
                <a:avLst/>
                <a:gdLst>
                  <a:gd name="T0" fmla="*/ 0 w 6"/>
                  <a:gd name="T1" fmla="*/ 91 h 91"/>
                  <a:gd name="T2" fmla="*/ 0 w 6"/>
                  <a:gd name="T3" fmla="*/ 91 h 91"/>
                  <a:gd name="T4" fmla="*/ 0 w 6"/>
                  <a:gd name="T5" fmla="*/ 79 h 91"/>
                  <a:gd name="T6" fmla="*/ 0 w 6"/>
                  <a:gd name="T7" fmla="*/ 67 h 91"/>
                  <a:gd name="T8" fmla="*/ 0 w 6"/>
                  <a:gd name="T9" fmla="*/ 49 h 91"/>
                  <a:gd name="T10" fmla="*/ 6 w 6"/>
                  <a:gd name="T11" fmla="*/ 18 h 91"/>
                  <a:gd name="T12" fmla="*/ 6 w 6"/>
                  <a:gd name="T13" fmla="*/ 6 h 91"/>
                  <a:gd name="T14" fmla="*/ 6 w 6"/>
                  <a:gd name="T1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1">
                    <a:moveTo>
                      <a:pt x="0" y="91"/>
                    </a:moveTo>
                    <a:lnTo>
                      <a:pt x="0" y="91"/>
                    </a:lnTo>
                    <a:lnTo>
                      <a:pt x="0" y="79"/>
                    </a:lnTo>
                    <a:lnTo>
                      <a:pt x="0" y="67"/>
                    </a:lnTo>
                    <a:lnTo>
                      <a:pt x="0" y="49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0" name="Freeform 364"/>
              <p:cNvSpPr>
                <a:spLocks/>
              </p:cNvSpPr>
              <p:nvPr/>
            </p:nvSpPr>
            <p:spPr bwMode="auto">
              <a:xfrm>
                <a:off x="2460" y="2330"/>
                <a:ext cx="0" cy="43"/>
              </a:xfrm>
              <a:custGeom>
                <a:avLst/>
                <a:gdLst>
                  <a:gd name="T0" fmla="*/ 0 h 43"/>
                  <a:gd name="T1" fmla="*/ 0 h 43"/>
                  <a:gd name="T2" fmla="*/ 6 h 43"/>
                  <a:gd name="T3" fmla="*/ 18 h 43"/>
                  <a:gd name="T4" fmla="*/ 37 h 43"/>
                  <a:gd name="T5" fmla="*/ 43 h 43"/>
                  <a:gd name="T6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1" name="Freeform 365"/>
              <p:cNvSpPr>
                <a:spLocks/>
              </p:cNvSpPr>
              <p:nvPr/>
            </p:nvSpPr>
            <p:spPr bwMode="auto">
              <a:xfrm>
                <a:off x="2460" y="2318"/>
                <a:ext cx="7" cy="55"/>
              </a:xfrm>
              <a:custGeom>
                <a:avLst/>
                <a:gdLst>
                  <a:gd name="T0" fmla="*/ 0 w 7"/>
                  <a:gd name="T1" fmla="*/ 55 h 55"/>
                  <a:gd name="T2" fmla="*/ 0 w 7"/>
                  <a:gd name="T3" fmla="*/ 49 h 55"/>
                  <a:gd name="T4" fmla="*/ 0 w 7"/>
                  <a:gd name="T5" fmla="*/ 36 h 55"/>
                  <a:gd name="T6" fmla="*/ 7 w 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5">
                    <a:moveTo>
                      <a:pt x="0" y="55"/>
                    </a:moveTo>
                    <a:lnTo>
                      <a:pt x="0" y="49"/>
                    </a:lnTo>
                    <a:lnTo>
                      <a:pt x="0" y="3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2" name="Freeform 366"/>
              <p:cNvSpPr>
                <a:spLocks/>
              </p:cNvSpPr>
              <p:nvPr/>
            </p:nvSpPr>
            <p:spPr bwMode="auto">
              <a:xfrm>
                <a:off x="2467" y="2245"/>
                <a:ext cx="0" cy="73"/>
              </a:xfrm>
              <a:custGeom>
                <a:avLst/>
                <a:gdLst>
                  <a:gd name="T0" fmla="*/ 73 h 73"/>
                  <a:gd name="T1" fmla="*/ 49 h 73"/>
                  <a:gd name="T2" fmla="*/ 24 h 73"/>
                  <a:gd name="T3" fmla="*/ 6 h 73"/>
                  <a:gd name="T4" fmla="*/ 0 h 73"/>
                  <a:gd name="T5" fmla="*/ 0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3">
                    <a:moveTo>
                      <a:pt x="0" y="73"/>
                    </a:moveTo>
                    <a:lnTo>
                      <a:pt x="0" y="49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3" name="Freeform 367"/>
              <p:cNvSpPr>
                <a:spLocks/>
              </p:cNvSpPr>
              <p:nvPr/>
            </p:nvSpPr>
            <p:spPr bwMode="auto">
              <a:xfrm>
                <a:off x="2467" y="2245"/>
                <a:ext cx="0" cy="116"/>
              </a:xfrm>
              <a:custGeom>
                <a:avLst/>
                <a:gdLst>
                  <a:gd name="T0" fmla="*/ 0 h 116"/>
                  <a:gd name="T1" fmla="*/ 6 h 116"/>
                  <a:gd name="T2" fmla="*/ 18 h 116"/>
                  <a:gd name="T3" fmla="*/ 49 h 116"/>
                  <a:gd name="T4" fmla="*/ 85 h 116"/>
                  <a:gd name="T5" fmla="*/ 116 h 1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1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9"/>
                    </a:lnTo>
                    <a:lnTo>
                      <a:pt x="0" y="85"/>
                    </a:lnTo>
                    <a:lnTo>
                      <a:pt x="0" y="11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4" name="Freeform 368"/>
              <p:cNvSpPr>
                <a:spLocks/>
              </p:cNvSpPr>
              <p:nvPr/>
            </p:nvSpPr>
            <p:spPr bwMode="auto">
              <a:xfrm>
                <a:off x="2467" y="2361"/>
                <a:ext cx="6" cy="97"/>
              </a:xfrm>
              <a:custGeom>
                <a:avLst/>
                <a:gdLst>
                  <a:gd name="T0" fmla="*/ 0 w 6"/>
                  <a:gd name="T1" fmla="*/ 0 h 97"/>
                  <a:gd name="T2" fmla="*/ 0 w 6"/>
                  <a:gd name="T3" fmla="*/ 30 h 97"/>
                  <a:gd name="T4" fmla="*/ 0 w 6"/>
                  <a:gd name="T5" fmla="*/ 60 h 97"/>
                  <a:gd name="T6" fmla="*/ 6 w 6"/>
                  <a:gd name="T7" fmla="*/ 85 h 97"/>
                  <a:gd name="T8" fmla="*/ 6 w 6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0" y="30"/>
                    </a:lnTo>
                    <a:lnTo>
                      <a:pt x="0" y="60"/>
                    </a:lnTo>
                    <a:lnTo>
                      <a:pt x="6" y="85"/>
                    </a:lnTo>
                    <a:lnTo>
                      <a:pt x="6" y="9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5" name="Freeform 369"/>
              <p:cNvSpPr>
                <a:spLocks/>
              </p:cNvSpPr>
              <p:nvPr/>
            </p:nvSpPr>
            <p:spPr bwMode="auto">
              <a:xfrm>
                <a:off x="2473" y="2415"/>
                <a:ext cx="0" cy="43"/>
              </a:xfrm>
              <a:custGeom>
                <a:avLst/>
                <a:gdLst>
                  <a:gd name="T0" fmla="*/ 43 h 43"/>
                  <a:gd name="T1" fmla="*/ 43 h 43"/>
                  <a:gd name="T2" fmla="*/ 43 h 43"/>
                  <a:gd name="T3" fmla="*/ 31 h 43"/>
                  <a:gd name="T4" fmla="*/ 12 h 43"/>
                  <a:gd name="T5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6" name="Freeform 370"/>
              <p:cNvSpPr>
                <a:spLocks/>
              </p:cNvSpPr>
              <p:nvPr/>
            </p:nvSpPr>
            <p:spPr bwMode="auto">
              <a:xfrm>
                <a:off x="2473" y="2397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7" name="Freeform 371"/>
              <p:cNvSpPr>
                <a:spLocks/>
              </p:cNvSpPr>
              <p:nvPr/>
            </p:nvSpPr>
            <p:spPr bwMode="auto">
              <a:xfrm>
                <a:off x="2479" y="2245"/>
                <a:ext cx="0" cy="152"/>
              </a:xfrm>
              <a:custGeom>
                <a:avLst/>
                <a:gdLst>
                  <a:gd name="T0" fmla="*/ 152 h 152"/>
                  <a:gd name="T1" fmla="*/ 140 h 152"/>
                  <a:gd name="T2" fmla="*/ 116 h 152"/>
                  <a:gd name="T3" fmla="*/ 67 h 152"/>
                  <a:gd name="T4" fmla="*/ 43 h 152"/>
                  <a:gd name="T5" fmla="*/ 18 h 152"/>
                  <a:gd name="T6" fmla="*/ 6 h 152"/>
                  <a:gd name="T7" fmla="*/ 0 h 1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52">
                    <a:moveTo>
                      <a:pt x="0" y="152"/>
                    </a:moveTo>
                    <a:lnTo>
                      <a:pt x="0" y="140"/>
                    </a:lnTo>
                    <a:lnTo>
                      <a:pt x="0" y="116"/>
                    </a:lnTo>
                    <a:lnTo>
                      <a:pt x="0" y="67"/>
                    </a:lnTo>
                    <a:lnTo>
                      <a:pt x="0" y="43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8" name="Freeform 372"/>
              <p:cNvSpPr>
                <a:spLocks/>
              </p:cNvSpPr>
              <p:nvPr/>
            </p:nvSpPr>
            <p:spPr bwMode="auto">
              <a:xfrm>
                <a:off x="2479" y="2245"/>
                <a:ext cx="6" cy="146"/>
              </a:xfrm>
              <a:custGeom>
                <a:avLst/>
                <a:gdLst>
                  <a:gd name="T0" fmla="*/ 0 w 6"/>
                  <a:gd name="T1" fmla="*/ 0 h 146"/>
                  <a:gd name="T2" fmla="*/ 0 w 6"/>
                  <a:gd name="T3" fmla="*/ 6 h 146"/>
                  <a:gd name="T4" fmla="*/ 0 w 6"/>
                  <a:gd name="T5" fmla="*/ 18 h 146"/>
                  <a:gd name="T6" fmla="*/ 0 w 6"/>
                  <a:gd name="T7" fmla="*/ 43 h 146"/>
                  <a:gd name="T8" fmla="*/ 0 w 6"/>
                  <a:gd name="T9" fmla="*/ 67 h 146"/>
                  <a:gd name="T10" fmla="*/ 6 w 6"/>
                  <a:gd name="T11" fmla="*/ 91 h 146"/>
                  <a:gd name="T12" fmla="*/ 6 w 6"/>
                  <a:gd name="T13" fmla="*/ 116 h 146"/>
                  <a:gd name="T14" fmla="*/ 6 w 6"/>
                  <a:gd name="T15" fmla="*/ 134 h 146"/>
                  <a:gd name="T16" fmla="*/ 6 w 6"/>
                  <a:gd name="T1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4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3"/>
                    </a:lnTo>
                    <a:lnTo>
                      <a:pt x="0" y="67"/>
                    </a:lnTo>
                    <a:lnTo>
                      <a:pt x="6" y="91"/>
                    </a:lnTo>
                    <a:lnTo>
                      <a:pt x="6" y="116"/>
                    </a:lnTo>
                    <a:lnTo>
                      <a:pt x="6" y="134"/>
                    </a:lnTo>
                    <a:lnTo>
                      <a:pt x="6" y="14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9" name="Freeform 373"/>
              <p:cNvSpPr>
                <a:spLocks/>
              </p:cNvSpPr>
              <p:nvPr/>
            </p:nvSpPr>
            <p:spPr bwMode="auto">
              <a:xfrm>
                <a:off x="2485" y="2342"/>
                <a:ext cx="0" cy="49"/>
              </a:xfrm>
              <a:custGeom>
                <a:avLst/>
                <a:gdLst>
                  <a:gd name="T0" fmla="*/ 49 h 49"/>
                  <a:gd name="T1" fmla="*/ 49 h 49"/>
                  <a:gd name="T2" fmla="*/ 49 h 49"/>
                  <a:gd name="T3" fmla="*/ 31 h 49"/>
                  <a:gd name="T4" fmla="*/ 6 h 49"/>
                  <a:gd name="T5" fmla="*/ 0 h 49"/>
                  <a:gd name="T6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49"/>
                    </a:lnTo>
                    <a:lnTo>
                      <a:pt x="0" y="49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0" name="Freeform 374"/>
              <p:cNvSpPr>
                <a:spLocks/>
              </p:cNvSpPr>
              <p:nvPr/>
            </p:nvSpPr>
            <p:spPr bwMode="auto">
              <a:xfrm>
                <a:off x="2485" y="2342"/>
                <a:ext cx="7" cy="91"/>
              </a:xfrm>
              <a:custGeom>
                <a:avLst/>
                <a:gdLst>
                  <a:gd name="T0" fmla="*/ 0 w 7"/>
                  <a:gd name="T1" fmla="*/ 0 h 91"/>
                  <a:gd name="T2" fmla="*/ 0 w 7"/>
                  <a:gd name="T3" fmla="*/ 6 h 91"/>
                  <a:gd name="T4" fmla="*/ 0 w 7"/>
                  <a:gd name="T5" fmla="*/ 19 h 91"/>
                  <a:gd name="T6" fmla="*/ 0 w 7"/>
                  <a:gd name="T7" fmla="*/ 49 h 91"/>
                  <a:gd name="T8" fmla="*/ 7 w 7"/>
                  <a:gd name="T9" fmla="*/ 79 h 91"/>
                  <a:gd name="T10" fmla="*/ 7 w 7"/>
                  <a:gd name="T11" fmla="*/ 85 h 91"/>
                  <a:gd name="T12" fmla="*/ 7 w 7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1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49"/>
                    </a:lnTo>
                    <a:lnTo>
                      <a:pt x="7" y="79"/>
                    </a:lnTo>
                    <a:lnTo>
                      <a:pt x="7" y="85"/>
                    </a:lnTo>
                    <a:lnTo>
                      <a:pt x="7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1" name="Freeform 375"/>
              <p:cNvSpPr>
                <a:spLocks/>
              </p:cNvSpPr>
              <p:nvPr/>
            </p:nvSpPr>
            <p:spPr bwMode="auto">
              <a:xfrm>
                <a:off x="2492" y="2342"/>
                <a:ext cx="0" cy="91"/>
              </a:xfrm>
              <a:custGeom>
                <a:avLst/>
                <a:gdLst>
                  <a:gd name="T0" fmla="*/ 91 h 91"/>
                  <a:gd name="T1" fmla="*/ 85 h 91"/>
                  <a:gd name="T2" fmla="*/ 79 h 91"/>
                  <a:gd name="T3" fmla="*/ 49 h 91"/>
                  <a:gd name="T4" fmla="*/ 19 h 91"/>
                  <a:gd name="T5" fmla="*/ 6 h 91"/>
                  <a:gd name="T6" fmla="*/ 0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1">
                    <a:moveTo>
                      <a:pt x="0" y="91"/>
                    </a:moveTo>
                    <a:lnTo>
                      <a:pt x="0" y="85"/>
                    </a:lnTo>
                    <a:lnTo>
                      <a:pt x="0" y="79"/>
                    </a:lnTo>
                    <a:lnTo>
                      <a:pt x="0" y="49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2" name="Freeform 376"/>
              <p:cNvSpPr>
                <a:spLocks/>
              </p:cNvSpPr>
              <p:nvPr/>
            </p:nvSpPr>
            <p:spPr bwMode="auto">
              <a:xfrm>
                <a:off x="2492" y="2342"/>
                <a:ext cx="0" cy="31"/>
              </a:xfrm>
              <a:custGeom>
                <a:avLst/>
                <a:gdLst>
                  <a:gd name="T0" fmla="*/ 0 h 31"/>
                  <a:gd name="T1" fmla="*/ 0 h 31"/>
                  <a:gd name="T2" fmla="*/ 0 h 31"/>
                  <a:gd name="T3" fmla="*/ 12 h 31"/>
                  <a:gd name="T4" fmla="*/ 25 h 31"/>
                  <a:gd name="T5" fmla="*/ 31 h 31"/>
                  <a:gd name="T6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3" name="Freeform 377"/>
              <p:cNvSpPr>
                <a:spLocks/>
              </p:cNvSpPr>
              <p:nvPr/>
            </p:nvSpPr>
            <p:spPr bwMode="auto">
              <a:xfrm>
                <a:off x="2492" y="2312"/>
                <a:ext cx="6" cy="61"/>
              </a:xfrm>
              <a:custGeom>
                <a:avLst/>
                <a:gdLst>
                  <a:gd name="T0" fmla="*/ 0 w 6"/>
                  <a:gd name="T1" fmla="*/ 61 h 61"/>
                  <a:gd name="T2" fmla="*/ 0 w 6"/>
                  <a:gd name="T3" fmla="*/ 55 h 61"/>
                  <a:gd name="T4" fmla="*/ 0 w 6"/>
                  <a:gd name="T5" fmla="*/ 42 h 61"/>
                  <a:gd name="T6" fmla="*/ 6 w 6"/>
                  <a:gd name="T7" fmla="*/ 24 h 61"/>
                  <a:gd name="T8" fmla="*/ 6 w 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1">
                    <a:moveTo>
                      <a:pt x="0" y="61"/>
                    </a:moveTo>
                    <a:lnTo>
                      <a:pt x="0" y="55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4" name="Freeform 378"/>
              <p:cNvSpPr>
                <a:spLocks/>
              </p:cNvSpPr>
              <p:nvPr/>
            </p:nvSpPr>
            <p:spPr bwMode="auto">
              <a:xfrm>
                <a:off x="2498" y="2184"/>
                <a:ext cx="0" cy="128"/>
              </a:xfrm>
              <a:custGeom>
                <a:avLst/>
                <a:gdLst>
                  <a:gd name="T0" fmla="*/ 128 h 128"/>
                  <a:gd name="T1" fmla="*/ 116 h 128"/>
                  <a:gd name="T2" fmla="*/ 91 h 128"/>
                  <a:gd name="T3" fmla="*/ 49 h 128"/>
                  <a:gd name="T4" fmla="*/ 24 h 128"/>
                  <a:gd name="T5" fmla="*/ 12 h 128"/>
                  <a:gd name="T6" fmla="*/ 0 h 128"/>
                  <a:gd name="T7" fmla="*/ 0 h 1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28">
                    <a:moveTo>
                      <a:pt x="0" y="128"/>
                    </a:moveTo>
                    <a:lnTo>
                      <a:pt x="0" y="116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5" name="Freeform 379"/>
              <p:cNvSpPr>
                <a:spLocks/>
              </p:cNvSpPr>
              <p:nvPr/>
            </p:nvSpPr>
            <p:spPr bwMode="auto">
              <a:xfrm>
                <a:off x="2498" y="2184"/>
                <a:ext cx="6" cy="201"/>
              </a:xfrm>
              <a:custGeom>
                <a:avLst/>
                <a:gdLst>
                  <a:gd name="T0" fmla="*/ 0 w 6"/>
                  <a:gd name="T1" fmla="*/ 0 h 201"/>
                  <a:gd name="T2" fmla="*/ 0 w 6"/>
                  <a:gd name="T3" fmla="*/ 12 h 201"/>
                  <a:gd name="T4" fmla="*/ 0 w 6"/>
                  <a:gd name="T5" fmla="*/ 37 h 201"/>
                  <a:gd name="T6" fmla="*/ 0 w 6"/>
                  <a:gd name="T7" fmla="*/ 61 h 201"/>
                  <a:gd name="T8" fmla="*/ 0 w 6"/>
                  <a:gd name="T9" fmla="*/ 97 h 201"/>
                  <a:gd name="T10" fmla="*/ 6 w 6"/>
                  <a:gd name="T11" fmla="*/ 134 h 201"/>
                  <a:gd name="T12" fmla="*/ 6 w 6"/>
                  <a:gd name="T13" fmla="*/ 164 h 201"/>
                  <a:gd name="T14" fmla="*/ 6 w 6"/>
                  <a:gd name="T15" fmla="*/ 189 h 201"/>
                  <a:gd name="T16" fmla="*/ 6 w 6"/>
                  <a:gd name="T1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1">
                    <a:moveTo>
                      <a:pt x="0" y="0"/>
                    </a:moveTo>
                    <a:lnTo>
                      <a:pt x="0" y="12"/>
                    </a:lnTo>
                    <a:lnTo>
                      <a:pt x="0" y="37"/>
                    </a:lnTo>
                    <a:lnTo>
                      <a:pt x="0" y="61"/>
                    </a:lnTo>
                    <a:lnTo>
                      <a:pt x="0" y="97"/>
                    </a:lnTo>
                    <a:lnTo>
                      <a:pt x="6" y="134"/>
                    </a:lnTo>
                    <a:lnTo>
                      <a:pt x="6" y="164"/>
                    </a:lnTo>
                    <a:lnTo>
                      <a:pt x="6" y="189"/>
                    </a:lnTo>
                    <a:lnTo>
                      <a:pt x="6" y="20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6" name="Freeform 380"/>
              <p:cNvSpPr>
                <a:spLocks/>
              </p:cNvSpPr>
              <p:nvPr/>
            </p:nvSpPr>
            <p:spPr bwMode="auto">
              <a:xfrm>
                <a:off x="2504" y="2312"/>
                <a:ext cx="0" cy="79"/>
              </a:xfrm>
              <a:custGeom>
                <a:avLst/>
                <a:gdLst>
                  <a:gd name="T0" fmla="*/ 73 h 79"/>
                  <a:gd name="T1" fmla="*/ 79 h 79"/>
                  <a:gd name="T2" fmla="*/ 73 h 79"/>
                  <a:gd name="T3" fmla="*/ 61 h 79"/>
                  <a:gd name="T4" fmla="*/ 49 h 79"/>
                  <a:gd name="T5" fmla="*/ 18 h 79"/>
                  <a:gd name="T6" fmla="*/ 6 h 79"/>
                  <a:gd name="T7" fmla="*/ 0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79">
                    <a:moveTo>
                      <a:pt x="0" y="73"/>
                    </a:moveTo>
                    <a:lnTo>
                      <a:pt x="0" y="79"/>
                    </a:lnTo>
                    <a:lnTo>
                      <a:pt x="0" y="73"/>
                    </a:lnTo>
                    <a:lnTo>
                      <a:pt x="0" y="61"/>
                    </a:lnTo>
                    <a:lnTo>
                      <a:pt x="0" y="49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7" name="Freeform 381"/>
              <p:cNvSpPr>
                <a:spLocks/>
              </p:cNvSpPr>
              <p:nvPr/>
            </p:nvSpPr>
            <p:spPr bwMode="auto">
              <a:xfrm>
                <a:off x="2504" y="2312"/>
                <a:ext cx="7" cy="30"/>
              </a:xfrm>
              <a:custGeom>
                <a:avLst/>
                <a:gdLst>
                  <a:gd name="T0" fmla="*/ 0 w 7"/>
                  <a:gd name="T1" fmla="*/ 0 h 30"/>
                  <a:gd name="T2" fmla="*/ 0 w 7"/>
                  <a:gd name="T3" fmla="*/ 0 h 30"/>
                  <a:gd name="T4" fmla="*/ 0 w 7"/>
                  <a:gd name="T5" fmla="*/ 6 h 30"/>
                  <a:gd name="T6" fmla="*/ 7 w 7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3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8" name="Freeform 382"/>
              <p:cNvSpPr>
                <a:spLocks/>
              </p:cNvSpPr>
              <p:nvPr/>
            </p:nvSpPr>
            <p:spPr bwMode="auto">
              <a:xfrm>
                <a:off x="2511" y="2342"/>
                <a:ext cx="0" cy="79"/>
              </a:xfrm>
              <a:custGeom>
                <a:avLst/>
                <a:gdLst>
                  <a:gd name="T0" fmla="*/ 0 h 79"/>
                  <a:gd name="T1" fmla="*/ 19 h 79"/>
                  <a:gd name="T2" fmla="*/ 43 h 79"/>
                  <a:gd name="T3" fmla="*/ 67 h 79"/>
                  <a:gd name="T4" fmla="*/ 73 h 79"/>
                  <a:gd name="T5" fmla="*/ 79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9">
                    <a:moveTo>
                      <a:pt x="0" y="0"/>
                    </a:moveTo>
                    <a:lnTo>
                      <a:pt x="0" y="19"/>
                    </a:lnTo>
                    <a:lnTo>
                      <a:pt x="0" y="43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0" y="7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9" name="Freeform 383"/>
              <p:cNvSpPr>
                <a:spLocks/>
              </p:cNvSpPr>
              <p:nvPr/>
            </p:nvSpPr>
            <p:spPr bwMode="auto">
              <a:xfrm>
                <a:off x="2511" y="2367"/>
                <a:ext cx="0" cy="54"/>
              </a:xfrm>
              <a:custGeom>
                <a:avLst/>
                <a:gdLst>
                  <a:gd name="T0" fmla="*/ 54 h 54"/>
                  <a:gd name="T1" fmla="*/ 54 h 54"/>
                  <a:gd name="T2" fmla="*/ 48 h 54"/>
                  <a:gd name="T3" fmla="*/ 30 h 54"/>
                  <a:gd name="T4" fmla="*/ 12 h 54"/>
                  <a:gd name="T5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54"/>
                    </a:lnTo>
                    <a:lnTo>
                      <a:pt x="0" y="48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0" name="Freeform 384"/>
              <p:cNvSpPr>
                <a:spLocks/>
              </p:cNvSpPr>
              <p:nvPr/>
            </p:nvSpPr>
            <p:spPr bwMode="auto">
              <a:xfrm>
                <a:off x="2511" y="2367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1" name="Freeform 385"/>
              <p:cNvSpPr>
                <a:spLocks/>
              </p:cNvSpPr>
              <p:nvPr/>
            </p:nvSpPr>
            <p:spPr bwMode="auto">
              <a:xfrm>
                <a:off x="2517" y="2379"/>
                <a:ext cx="0" cy="85"/>
              </a:xfrm>
              <a:custGeom>
                <a:avLst/>
                <a:gdLst>
                  <a:gd name="T0" fmla="*/ 0 h 85"/>
                  <a:gd name="T1" fmla="*/ 6 h 85"/>
                  <a:gd name="T2" fmla="*/ 24 h 85"/>
                  <a:gd name="T3" fmla="*/ 54 h 85"/>
                  <a:gd name="T4" fmla="*/ 73 h 85"/>
                  <a:gd name="T5" fmla="*/ 85 h 85"/>
                  <a:gd name="T6" fmla="*/ 85 h 85"/>
                  <a:gd name="T7" fmla="*/ 85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85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54"/>
                    </a:lnTo>
                    <a:lnTo>
                      <a:pt x="0" y="7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2" name="Freeform 386"/>
              <p:cNvSpPr>
                <a:spLocks/>
              </p:cNvSpPr>
              <p:nvPr/>
            </p:nvSpPr>
            <p:spPr bwMode="auto">
              <a:xfrm>
                <a:off x="2517" y="2257"/>
                <a:ext cx="6" cy="207"/>
              </a:xfrm>
              <a:custGeom>
                <a:avLst/>
                <a:gdLst>
                  <a:gd name="T0" fmla="*/ 0 w 6"/>
                  <a:gd name="T1" fmla="*/ 207 h 207"/>
                  <a:gd name="T2" fmla="*/ 0 w 6"/>
                  <a:gd name="T3" fmla="*/ 195 h 207"/>
                  <a:gd name="T4" fmla="*/ 0 w 6"/>
                  <a:gd name="T5" fmla="*/ 170 h 207"/>
                  <a:gd name="T6" fmla="*/ 0 w 6"/>
                  <a:gd name="T7" fmla="*/ 140 h 207"/>
                  <a:gd name="T8" fmla="*/ 0 w 6"/>
                  <a:gd name="T9" fmla="*/ 110 h 207"/>
                  <a:gd name="T10" fmla="*/ 6 w 6"/>
                  <a:gd name="T11" fmla="*/ 73 h 207"/>
                  <a:gd name="T12" fmla="*/ 6 w 6"/>
                  <a:gd name="T13" fmla="*/ 43 h 207"/>
                  <a:gd name="T14" fmla="*/ 6 w 6"/>
                  <a:gd name="T15" fmla="*/ 18 h 207"/>
                  <a:gd name="T16" fmla="*/ 6 w 6"/>
                  <a:gd name="T1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7">
                    <a:moveTo>
                      <a:pt x="0" y="207"/>
                    </a:moveTo>
                    <a:lnTo>
                      <a:pt x="0" y="195"/>
                    </a:lnTo>
                    <a:lnTo>
                      <a:pt x="0" y="170"/>
                    </a:lnTo>
                    <a:lnTo>
                      <a:pt x="0" y="140"/>
                    </a:lnTo>
                    <a:lnTo>
                      <a:pt x="0" y="110"/>
                    </a:lnTo>
                    <a:lnTo>
                      <a:pt x="6" y="73"/>
                    </a:lnTo>
                    <a:lnTo>
                      <a:pt x="6" y="43"/>
                    </a:ln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3" name="Freeform 387"/>
              <p:cNvSpPr>
                <a:spLocks/>
              </p:cNvSpPr>
              <p:nvPr/>
            </p:nvSpPr>
            <p:spPr bwMode="auto">
              <a:xfrm>
                <a:off x="2523" y="2257"/>
                <a:ext cx="0" cy="24"/>
              </a:xfrm>
              <a:custGeom>
                <a:avLst/>
                <a:gdLst>
                  <a:gd name="T0" fmla="*/ 0 h 24"/>
                  <a:gd name="T1" fmla="*/ 0 h 24"/>
                  <a:gd name="T2" fmla="*/ 6 h 24"/>
                  <a:gd name="T3" fmla="*/ 18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4" name="Freeform 388"/>
              <p:cNvSpPr>
                <a:spLocks/>
              </p:cNvSpPr>
              <p:nvPr/>
            </p:nvSpPr>
            <p:spPr bwMode="auto">
              <a:xfrm>
                <a:off x="2523" y="225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8 h 24"/>
                  <a:gd name="T4" fmla="*/ 6 w 6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5" name="Freeform 389"/>
              <p:cNvSpPr>
                <a:spLocks/>
              </p:cNvSpPr>
              <p:nvPr/>
            </p:nvSpPr>
            <p:spPr bwMode="auto">
              <a:xfrm>
                <a:off x="2529" y="2148"/>
                <a:ext cx="0" cy="109"/>
              </a:xfrm>
              <a:custGeom>
                <a:avLst/>
                <a:gdLst>
                  <a:gd name="T0" fmla="*/ 109 h 109"/>
                  <a:gd name="T1" fmla="*/ 97 h 109"/>
                  <a:gd name="T2" fmla="*/ 79 h 109"/>
                  <a:gd name="T3" fmla="*/ 42 h 109"/>
                  <a:gd name="T4" fmla="*/ 24 h 109"/>
                  <a:gd name="T5" fmla="*/ 6 h 109"/>
                  <a:gd name="T6" fmla="*/ 0 h 109"/>
                  <a:gd name="T7" fmla="*/ 0 h 10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9">
                    <a:moveTo>
                      <a:pt x="0" y="109"/>
                    </a:moveTo>
                    <a:lnTo>
                      <a:pt x="0" y="97"/>
                    </a:lnTo>
                    <a:lnTo>
                      <a:pt x="0" y="79"/>
                    </a:lnTo>
                    <a:lnTo>
                      <a:pt x="0" y="42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6" name="Freeform 390"/>
              <p:cNvSpPr>
                <a:spLocks/>
              </p:cNvSpPr>
              <p:nvPr/>
            </p:nvSpPr>
            <p:spPr bwMode="auto">
              <a:xfrm>
                <a:off x="2529" y="2148"/>
                <a:ext cx="7" cy="194"/>
              </a:xfrm>
              <a:custGeom>
                <a:avLst/>
                <a:gdLst>
                  <a:gd name="T0" fmla="*/ 0 w 7"/>
                  <a:gd name="T1" fmla="*/ 0 h 194"/>
                  <a:gd name="T2" fmla="*/ 0 w 7"/>
                  <a:gd name="T3" fmla="*/ 12 h 194"/>
                  <a:gd name="T4" fmla="*/ 0 w 7"/>
                  <a:gd name="T5" fmla="*/ 36 h 194"/>
                  <a:gd name="T6" fmla="*/ 0 w 7"/>
                  <a:gd name="T7" fmla="*/ 60 h 194"/>
                  <a:gd name="T8" fmla="*/ 0 w 7"/>
                  <a:gd name="T9" fmla="*/ 97 h 194"/>
                  <a:gd name="T10" fmla="*/ 7 w 7"/>
                  <a:gd name="T11" fmla="*/ 127 h 194"/>
                  <a:gd name="T12" fmla="*/ 7 w 7"/>
                  <a:gd name="T13" fmla="*/ 158 h 194"/>
                  <a:gd name="T14" fmla="*/ 7 w 7"/>
                  <a:gd name="T15" fmla="*/ 182 h 194"/>
                  <a:gd name="T16" fmla="*/ 7 w 7"/>
                  <a:gd name="T1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94">
                    <a:moveTo>
                      <a:pt x="0" y="0"/>
                    </a:moveTo>
                    <a:lnTo>
                      <a:pt x="0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97"/>
                    </a:lnTo>
                    <a:lnTo>
                      <a:pt x="7" y="127"/>
                    </a:lnTo>
                    <a:lnTo>
                      <a:pt x="7" y="158"/>
                    </a:lnTo>
                    <a:lnTo>
                      <a:pt x="7" y="182"/>
                    </a:lnTo>
                    <a:lnTo>
                      <a:pt x="7" y="19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7" name="Freeform 391"/>
              <p:cNvSpPr>
                <a:spLocks/>
              </p:cNvSpPr>
              <p:nvPr/>
            </p:nvSpPr>
            <p:spPr bwMode="auto">
              <a:xfrm>
                <a:off x="2536" y="2263"/>
                <a:ext cx="0" cy="79"/>
              </a:xfrm>
              <a:custGeom>
                <a:avLst/>
                <a:gdLst>
                  <a:gd name="T0" fmla="*/ 79 h 79"/>
                  <a:gd name="T1" fmla="*/ 79 h 79"/>
                  <a:gd name="T2" fmla="*/ 73 h 79"/>
                  <a:gd name="T3" fmla="*/ 67 h 79"/>
                  <a:gd name="T4" fmla="*/ 49 h 79"/>
                  <a:gd name="T5" fmla="*/ 18 h 79"/>
                  <a:gd name="T6" fmla="*/ 6 h 79"/>
                  <a:gd name="T7" fmla="*/ 0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79">
                    <a:moveTo>
                      <a:pt x="0" y="79"/>
                    </a:moveTo>
                    <a:lnTo>
                      <a:pt x="0" y="79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0" y="49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8" name="Freeform 392"/>
              <p:cNvSpPr>
                <a:spLocks/>
              </p:cNvSpPr>
              <p:nvPr/>
            </p:nvSpPr>
            <p:spPr bwMode="auto">
              <a:xfrm>
                <a:off x="2536" y="2263"/>
                <a:ext cx="0" cy="25"/>
              </a:xfrm>
              <a:custGeom>
                <a:avLst/>
                <a:gdLst>
                  <a:gd name="T0" fmla="*/ 0 h 25"/>
                  <a:gd name="T1" fmla="*/ 6 h 25"/>
                  <a:gd name="T2" fmla="*/ 12 h 25"/>
                  <a:gd name="T3" fmla="*/ 25 h 25"/>
                  <a:gd name="T4" fmla="*/ 25 h 25"/>
                  <a:gd name="T5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9" name="Freeform 393"/>
              <p:cNvSpPr>
                <a:spLocks/>
              </p:cNvSpPr>
              <p:nvPr/>
            </p:nvSpPr>
            <p:spPr bwMode="auto">
              <a:xfrm>
                <a:off x="2536" y="2117"/>
                <a:ext cx="6" cy="171"/>
              </a:xfrm>
              <a:custGeom>
                <a:avLst/>
                <a:gdLst>
                  <a:gd name="T0" fmla="*/ 0 w 6"/>
                  <a:gd name="T1" fmla="*/ 171 h 171"/>
                  <a:gd name="T2" fmla="*/ 0 w 6"/>
                  <a:gd name="T3" fmla="*/ 158 h 171"/>
                  <a:gd name="T4" fmla="*/ 0 w 6"/>
                  <a:gd name="T5" fmla="*/ 134 h 171"/>
                  <a:gd name="T6" fmla="*/ 0 w 6"/>
                  <a:gd name="T7" fmla="*/ 104 h 171"/>
                  <a:gd name="T8" fmla="*/ 0 w 6"/>
                  <a:gd name="T9" fmla="*/ 73 h 171"/>
                  <a:gd name="T10" fmla="*/ 6 w 6"/>
                  <a:gd name="T11" fmla="*/ 49 h 171"/>
                  <a:gd name="T12" fmla="*/ 6 w 6"/>
                  <a:gd name="T13" fmla="*/ 25 h 171"/>
                  <a:gd name="T14" fmla="*/ 6 w 6"/>
                  <a:gd name="T15" fmla="*/ 6 h 171"/>
                  <a:gd name="T16" fmla="*/ 6 w 6"/>
                  <a:gd name="T1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71">
                    <a:moveTo>
                      <a:pt x="0" y="171"/>
                    </a:moveTo>
                    <a:lnTo>
                      <a:pt x="0" y="158"/>
                    </a:lnTo>
                    <a:lnTo>
                      <a:pt x="0" y="134"/>
                    </a:lnTo>
                    <a:lnTo>
                      <a:pt x="0" y="104"/>
                    </a:lnTo>
                    <a:lnTo>
                      <a:pt x="0" y="73"/>
                    </a:lnTo>
                    <a:lnTo>
                      <a:pt x="6" y="49"/>
                    </a:lnTo>
                    <a:lnTo>
                      <a:pt x="6" y="25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0" name="Freeform 394"/>
              <p:cNvSpPr>
                <a:spLocks/>
              </p:cNvSpPr>
              <p:nvPr/>
            </p:nvSpPr>
            <p:spPr bwMode="auto">
              <a:xfrm>
                <a:off x="2542" y="2117"/>
                <a:ext cx="0" cy="195"/>
              </a:xfrm>
              <a:custGeom>
                <a:avLst/>
                <a:gdLst>
                  <a:gd name="T0" fmla="*/ 0 h 195"/>
                  <a:gd name="T1" fmla="*/ 6 h 195"/>
                  <a:gd name="T2" fmla="*/ 25 h 195"/>
                  <a:gd name="T3" fmla="*/ 49 h 195"/>
                  <a:gd name="T4" fmla="*/ 79 h 195"/>
                  <a:gd name="T5" fmla="*/ 146 h 195"/>
                  <a:gd name="T6" fmla="*/ 171 h 195"/>
                  <a:gd name="T7" fmla="*/ 195 h 19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95">
                    <a:moveTo>
                      <a:pt x="0" y="0"/>
                    </a:moveTo>
                    <a:lnTo>
                      <a:pt x="0" y="6"/>
                    </a:lnTo>
                    <a:lnTo>
                      <a:pt x="0" y="25"/>
                    </a:lnTo>
                    <a:lnTo>
                      <a:pt x="0" y="49"/>
                    </a:lnTo>
                    <a:lnTo>
                      <a:pt x="0" y="79"/>
                    </a:lnTo>
                    <a:lnTo>
                      <a:pt x="0" y="146"/>
                    </a:lnTo>
                    <a:lnTo>
                      <a:pt x="0" y="171"/>
                    </a:lnTo>
                    <a:lnTo>
                      <a:pt x="0" y="19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1" name="Freeform 395"/>
              <p:cNvSpPr>
                <a:spLocks/>
              </p:cNvSpPr>
              <p:nvPr/>
            </p:nvSpPr>
            <p:spPr bwMode="auto">
              <a:xfrm>
                <a:off x="2542" y="2312"/>
                <a:ext cx="6" cy="115"/>
              </a:xfrm>
              <a:custGeom>
                <a:avLst/>
                <a:gdLst>
                  <a:gd name="T0" fmla="*/ 0 w 6"/>
                  <a:gd name="T1" fmla="*/ 0 h 115"/>
                  <a:gd name="T2" fmla="*/ 0 w 6"/>
                  <a:gd name="T3" fmla="*/ 36 h 115"/>
                  <a:gd name="T4" fmla="*/ 0 w 6"/>
                  <a:gd name="T5" fmla="*/ 73 h 115"/>
                  <a:gd name="T6" fmla="*/ 6 w 6"/>
                  <a:gd name="T7" fmla="*/ 97 h 115"/>
                  <a:gd name="T8" fmla="*/ 6 w 6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5">
                    <a:moveTo>
                      <a:pt x="0" y="0"/>
                    </a:moveTo>
                    <a:lnTo>
                      <a:pt x="0" y="36"/>
                    </a:lnTo>
                    <a:lnTo>
                      <a:pt x="0" y="73"/>
                    </a:lnTo>
                    <a:lnTo>
                      <a:pt x="6" y="97"/>
                    </a:lnTo>
                    <a:lnTo>
                      <a:pt x="6" y="11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2" name="Freeform 396"/>
              <p:cNvSpPr>
                <a:spLocks/>
              </p:cNvSpPr>
              <p:nvPr/>
            </p:nvSpPr>
            <p:spPr bwMode="auto">
              <a:xfrm>
                <a:off x="2548" y="2391"/>
                <a:ext cx="0" cy="36"/>
              </a:xfrm>
              <a:custGeom>
                <a:avLst/>
                <a:gdLst>
                  <a:gd name="T0" fmla="*/ 36 h 36"/>
                  <a:gd name="T1" fmla="*/ 36 h 36"/>
                  <a:gd name="T2" fmla="*/ 36 h 36"/>
                  <a:gd name="T3" fmla="*/ 24 h 36"/>
                  <a:gd name="T4" fmla="*/ 6 h 36"/>
                  <a:gd name="T5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3" name="Freeform 397"/>
              <p:cNvSpPr>
                <a:spLocks/>
              </p:cNvSpPr>
              <p:nvPr/>
            </p:nvSpPr>
            <p:spPr bwMode="auto">
              <a:xfrm>
                <a:off x="2548" y="2391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6 h 18"/>
                  <a:gd name="T4" fmla="*/ 0 w 7"/>
                  <a:gd name="T5" fmla="*/ 12 h 18"/>
                  <a:gd name="T6" fmla="*/ 7 w 7"/>
                  <a:gd name="T7" fmla="*/ 18 h 18"/>
                  <a:gd name="T8" fmla="*/ 7 w 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18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4" name="Freeform 398"/>
              <p:cNvSpPr>
                <a:spLocks/>
              </p:cNvSpPr>
              <p:nvPr/>
            </p:nvSpPr>
            <p:spPr bwMode="auto">
              <a:xfrm>
                <a:off x="2555" y="2330"/>
                <a:ext cx="0" cy="79"/>
              </a:xfrm>
              <a:custGeom>
                <a:avLst/>
                <a:gdLst>
                  <a:gd name="T0" fmla="*/ 79 h 79"/>
                  <a:gd name="T1" fmla="*/ 67 h 79"/>
                  <a:gd name="T2" fmla="*/ 49 h 79"/>
                  <a:gd name="T3" fmla="*/ 31 h 79"/>
                  <a:gd name="T4" fmla="*/ 0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9">
                    <a:moveTo>
                      <a:pt x="0" y="79"/>
                    </a:moveTo>
                    <a:lnTo>
                      <a:pt x="0" y="67"/>
                    </a:lnTo>
                    <a:lnTo>
                      <a:pt x="0" y="49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5" name="Freeform 399"/>
              <p:cNvSpPr>
                <a:spLocks/>
              </p:cNvSpPr>
              <p:nvPr/>
            </p:nvSpPr>
            <p:spPr bwMode="auto">
              <a:xfrm>
                <a:off x="2555" y="2160"/>
                <a:ext cx="0" cy="170"/>
              </a:xfrm>
              <a:custGeom>
                <a:avLst/>
                <a:gdLst>
                  <a:gd name="T0" fmla="*/ 170 h 170"/>
                  <a:gd name="T1" fmla="*/ 152 h 170"/>
                  <a:gd name="T2" fmla="*/ 128 h 170"/>
                  <a:gd name="T3" fmla="*/ 73 h 170"/>
                  <a:gd name="T4" fmla="*/ 48 h 170"/>
                  <a:gd name="T5" fmla="*/ 24 h 170"/>
                  <a:gd name="T6" fmla="*/ 6 h 170"/>
                  <a:gd name="T7" fmla="*/ 0 h 1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70">
                    <a:moveTo>
                      <a:pt x="0" y="170"/>
                    </a:moveTo>
                    <a:lnTo>
                      <a:pt x="0" y="152"/>
                    </a:lnTo>
                    <a:lnTo>
                      <a:pt x="0" y="128"/>
                    </a:lnTo>
                    <a:lnTo>
                      <a:pt x="0" y="73"/>
                    </a:lnTo>
                    <a:lnTo>
                      <a:pt x="0" y="48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6" name="Freeform 400"/>
              <p:cNvSpPr>
                <a:spLocks/>
              </p:cNvSpPr>
              <p:nvPr/>
            </p:nvSpPr>
            <p:spPr bwMode="auto">
              <a:xfrm>
                <a:off x="2555" y="2160"/>
                <a:ext cx="6" cy="97"/>
              </a:xfrm>
              <a:custGeom>
                <a:avLst/>
                <a:gdLst>
                  <a:gd name="T0" fmla="*/ 0 w 6"/>
                  <a:gd name="T1" fmla="*/ 0 h 97"/>
                  <a:gd name="T2" fmla="*/ 0 w 6"/>
                  <a:gd name="T3" fmla="*/ 0 h 97"/>
                  <a:gd name="T4" fmla="*/ 0 w 6"/>
                  <a:gd name="T5" fmla="*/ 6 h 97"/>
                  <a:gd name="T6" fmla="*/ 0 w 6"/>
                  <a:gd name="T7" fmla="*/ 18 h 97"/>
                  <a:gd name="T8" fmla="*/ 0 w 6"/>
                  <a:gd name="T9" fmla="*/ 30 h 97"/>
                  <a:gd name="T10" fmla="*/ 6 w 6"/>
                  <a:gd name="T11" fmla="*/ 67 h 97"/>
                  <a:gd name="T12" fmla="*/ 6 w 6"/>
                  <a:gd name="T1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6" y="67"/>
                    </a:lnTo>
                    <a:lnTo>
                      <a:pt x="6" y="9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7" name="Freeform 401"/>
              <p:cNvSpPr>
                <a:spLocks/>
              </p:cNvSpPr>
              <p:nvPr/>
            </p:nvSpPr>
            <p:spPr bwMode="auto">
              <a:xfrm>
                <a:off x="2561" y="2257"/>
                <a:ext cx="0" cy="85"/>
              </a:xfrm>
              <a:custGeom>
                <a:avLst/>
                <a:gdLst>
                  <a:gd name="T0" fmla="*/ 0 h 85"/>
                  <a:gd name="T1" fmla="*/ 49 h 85"/>
                  <a:gd name="T2" fmla="*/ 85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5">
                    <a:moveTo>
                      <a:pt x="0" y="0"/>
                    </a:moveTo>
                    <a:lnTo>
                      <a:pt x="0" y="49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8" name="Freeform 402"/>
              <p:cNvSpPr>
                <a:spLocks/>
              </p:cNvSpPr>
              <p:nvPr/>
            </p:nvSpPr>
            <p:spPr bwMode="auto">
              <a:xfrm>
                <a:off x="2561" y="2342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25 h 43"/>
                  <a:gd name="T4" fmla="*/ 6 w 6"/>
                  <a:gd name="T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0" y="25"/>
                    </a:lnTo>
                    <a:lnTo>
                      <a:pt x="6" y="4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9" name="Freeform 403"/>
              <p:cNvSpPr>
                <a:spLocks/>
              </p:cNvSpPr>
              <p:nvPr/>
            </p:nvSpPr>
            <p:spPr bwMode="auto">
              <a:xfrm>
                <a:off x="2567" y="2385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0" name="Freeform 404"/>
              <p:cNvSpPr>
                <a:spLocks/>
              </p:cNvSpPr>
              <p:nvPr/>
            </p:nvSpPr>
            <p:spPr bwMode="auto">
              <a:xfrm>
                <a:off x="2567" y="238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1" name="Freeform 405"/>
              <p:cNvSpPr>
                <a:spLocks/>
              </p:cNvSpPr>
              <p:nvPr/>
            </p:nvSpPr>
            <p:spPr bwMode="auto">
              <a:xfrm>
                <a:off x="2573" y="2385"/>
                <a:ext cx="0" cy="85"/>
              </a:xfrm>
              <a:custGeom>
                <a:avLst/>
                <a:gdLst>
                  <a:gd name="T0" fmla="*/ 0 h 85"/>
                  <a:gd name="T1" fmla="*/ 6 h 85"/>
                  <a:gd name="T2" fmla="*/ 18 h 85"/>
                  <a:gd name="T3" fmla="*/ 42 h 85"/>
                  <a:gd name="T4" fmla="*/ 73 h 85"/>
                  <a:gd name="T5" fmla="*/ 79 h 85"/>
                  <a:gd name="T6" fmla="*/ 85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85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2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2" name="Freeform 406"/>
              <p:cNvSpPr>
                <a:spLocks/>
              </p:cNvSpPr>
              <p:nvPr/>
            </p:nvSpPr>
            <p:spPr bwMode="auto">
              <a:xfrm>
                <a:off x="2573" y="2433"/>
                <a:ext cx="7" cy="37"/>
              </a:xfrm>
              <a:custGeom>
                <a:avLst/>
                <a:gdLst>
                  <a:gd name="T0" fmla="*/ 0 w 7"/>
                  <a:gd name="T1" fmla="*/ 37 h 37"/>
                  <a:gd name="T2" fmla="*/ 0 w 7"/>
                  <a:gd name="T3" fmla="*/ 37 h 37"/>
                  <a:gd name="T4" fmla="*/ 0 w 7"/>
                  <a:gd name="T5" fmla="*/ 25 h 37"/>
                  <a:gd name="T6" fmla="*/ 7 w 7"/>
                  <a:gd name="T7" fmla="*/ 7 h 37"/>
                  <a:gd name="T8" fmla="*/ 7 w 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2" name="Group 407"/>
            <p:cNvGrpSpPr>
              <a:grpSpLocks/>
            </p:cNvGrpSpPr>
            <p:nvPr/>
          </p:nvGrpSpPr>
          <p:grpSpPr bwMode="auto">
            <a:xfrm>
              <a:off x="4095750" y="2946400"/>
              <a:ext cx="866775" cy="1100137"/>
              <a:chOff x="2580" y="1856"/>
              <a:chExt cx="546" cy="693"/>
            </a:xfrm>
          </p:grpSpPr>
          <p:sp>
            <p:nvSpPr>
              <p:cNvPr id="2183" name="Freeform 408"/>
              <p:cNvSpPr>
                <a:spLocks/>
              </p:cNvSpPr>
              <p:nvPr/>
            </p:nvSpPr>
            <p:spPr bwMode="auto">
              <a:xfrm>
                <a:off x="2580" y="2433"/>
                <a:ext cx="0" cy="13"/>
              </a:xfrm>
              <a:custGeom>
                <a:avLst/>
                <a:gdLst>
                  <a:gd name="T0" fmla="*/ 0 h 13"/>
                  <a:gd name="T1" fmla="*/ 7 h 13"/>
                  <a:gd name="T2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4" name="Freeform 409"/>
              <p:cNvSpPr>
                <a:spLocks/>
              </p:cNvSpPr>
              <p:nvPr/>
            </p:nvSpPr>
            <p:spPr bwMode="auto">
              <a:xfrm>
                <a:off x="2580" y="2446"/>
                <a:ext cx="0" cy="73"/>
              </a:xfrm>
              <a:custGeom>
                <a:avLst/>
                <a:gdLst>
                  <a:gd name="T0" fmla="*/ 0 h 73"/>
                  <a:gd name="T1" fmla="*/ 6 h 73"/>
                  <a:gd name="T2" fmla="*/ 18 h 73"/>
                  <a:gd name="T3" fmla="*/ 48 h 73"/>
                  <a:gd name="T4" fmla="*/ 60 h 73"/>
                  <a:gd name="T5" fmla="*/ 67 h 73"/>
                  <a:gd name="T6" fmla="*/ 73 h 73"/>
                  <a:gd name="T7" fmla="*/ 73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73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0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5" name="Freeform 410"/>
              <p:cNvSpPr>
                <a:spLocks/>
              </p:cNvSpPr>
              <p:nvPr/>
            </p:nvSpPr>
            <p:spPr bwMode="auto">
              <a:xfrm>
                <a:off x="2580" y="2361"/>
                <a:ext cx="6" cy="158"/>
              </a:xfrm>
              <a:custGeom>
                <a:avLst/>
                <a:gdLst>
                  <a:gd name="T0" fmla="*/ 0 w 6"/>
                  <a:gd name="T1" fmla="*/ 158 h 158"/>
                  <a:gd name="T2" fmla="*/ 0 w 6"/>
                  <a:gd name="T3" fmla="*/ 145 h 158"/>
                  <a:gd name="T4" fmla="*/ 0 w 6"/>
                  <a:gd name="T5" fmla="*/ 127 h 158"/>
                  <a:gd name="T6" fmla="*/ 0 w 6"/>
                  <a:gd name="T7" fmla="*/ 103 h 158"/>
                  <a:gd name="T8" fmla="*/ 0 w 6"/>
                  <a:gd name="T9" fmla="*/ 79 h 158"/>
                  <a:gd name="T10" fmla="*/ 6 w 6"/>
                  <a:gd name="T11" fmla="*/ 54 h 158"/>
                  <a:gd name="T12" fmla="*/ 6 w 6"/>
                  <a:gd name="T13" fmla="*/ 30 h 158"/>
                  <a:gd name="T14" fmla="*/ 6 w 6"/>
                  <a:gd name="T15" fmla="*/ 12 h 158"/>
                  <a:gd name="T16" fmla="*/ 6 w 6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58">
                    <a:moveTo>
                      <a:pt x="0" y="158"/>
                    </a:moveTo>
                    <a:lnTo>
                      <a:pt x="0" y="145"/>
                    </a:lnTo>
                    <a:lnTo>
                      <a:pt x="0" y="127"/>
                    </a:lnTo>
                    <a:lnTo>
                      <a:pt x="0" y="103"/>
                    </a:lnTo>
                    <a:lnTo>
                      <a:pt x="0" y="79"/>
                    </a:lnTo>
                    <a:lnTo>
                      <a:pt x="6" y="54"/>
                    </a:lnTo>
                    <a:lnTo>
                      <a:pt x="6" y="30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6" name="Freeform 411"/>
              <p:cNvSpPr>
                <a:spLocks/>
              </p:cNvSpPr>
              <p:nvPr/>
            </p:nvSpPr>
            <p:spPr bwMode="auto">
              <a:xfrm>
                <a:off x="2586" y="2361"/>
                <a:ext cx="0" cy="79"/>
              </a:xfrm>
              <a:custGeom>
                <a:avLst/>
                <a:gdLst>
                  <a:gd name="T0" fmla="*/ 0 h 79"/>
                  <a:gd name="T1" fmla="*/ 0 h 79"/>
                  <a:gd name="T2" fmla="*/ 6 h 79"/>
                  <a:gd name="T3" fmla="*/ 18 h 79"/>
                  <a:gd name="T4" fmla="*/ 36 h 79"/>
                  <a:gd name="T5" fmla="*/ 66 h 79"/>
                  <a:gd name="T6" fmla="*/ 72 h 79"/>
                  <a:gd name="T7" fmla="*/ 79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7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0" y="7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7" name="Freeform 412"/>
              <p:cNvSpPr>
                <a:spLocks/>
              </p:cNvSpPr>
              <p:nvPr/>
            </p:nvSpPr>
            <p:spPr bwMode="auto">
              <a:xfrm>
                <a:off x="2586" y="2354"/>
                <a:ext cx="6" cy="86"/>
              </a:xfrm>
              <a:custGeom>
                <a:avLst/>
                <a:gdLst>
                  <a:gd name="T0" fmla="*/ 0 w 6"/>
                  <a:gd name="T1" fmla="*/ 86 h 86"/>
                  <a:gd name="T2" fmla="*/ 0 w 6"/>
                  <a:gd name="T3" fmla="*/ 86 h 86"/>
                  <a:gd name="T4" fmla="*/ 0 w 6"/>
                  <a:gd name="T5" fmla="*/ 73 h 86"/>
                  <a:gd name="T6" fmla="*/ 0 w 6"/>
                  <a:gd name="T7" fmla="*/ 55 h 86"/>
                  <a:gd name="T8" fmla="*/ 6 w 6"/>
                  <a:gd name="T9" fmla="*/ 25 h 86"/>
                  <a:gd name="T10" fmla="*/ 6 w 6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6">
                    <a:moveTo>
                      <a:pt x="0" y="86"/>
                    </a:moveTo>
                    <a:lnTo>
                      <a:pt x="0" y="86"/>
                    </a:lnTo>
                    <a:lnTo>
                      <a:pt x="0" y="73"/>
                    </a:lnTo>
                    <a:lnTo>
                      <a:pt x="0" y="55"/>
                    </a:lnTo>
                    <a:lnTo>
                      <a:pt x="6" y="25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8" name="Freeform 413"/>
              <p:cNvSpPr>
                <a:spLocks/>
              </p:cNvSpPr>
              <p:nvPr/>
            </p:nvSpPr>
            <p:spPr bwMode="auto">
              <a:xfrm>
                <a:off x="2592" y="2275"/>
                <a:ext cx="0" cy="79"/>
              </a:xfrm>
              <a:custGeom>
                <a:avLst/>
                <a:gdLst>
                  <a:gd name="T0" fmla="*/ 79 h 79"/>
                  <a:gd name="T1" fmla="*/ 55 h 79"/>
                  <a:gd name="T2" fmla="*/ 31 h 79"/>
                  <a:gd name="T3" fmla="*/ 6 h 79"/>
                  <a:gd name="T4" fmla="*/ 0 h 79"/>
                  <a:gd name="T5" fmla="*/ 0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9">
                    <a:moveTo>
                      <a:pt x="0" y="79"/>
                    </a:moveTo>
                    <a:lnTo>
                      <a:pt x="0" y="55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9" name="Freeform 414"/>
              <p:cNvSpPr>
                <a:spLocks/>
              </p:cNvSpPr>
              <p:nvPr/>
            </p:nvSpPr>
            <p:spPr bwMode="auto">
              <a:xfrm>
                <a:off x="2592" y="2275"/>
                <a:ext cx="6" cy="73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0 h 73"/>
                  <a:gd name="T4" fmla="*/ 0 w 6"/>
                  <a:gd name="T5" fmla="*/ 6 h 73"/>
                  <a:gd name="T6" fmla="*/ 0 w 6"/>
                  <a:gd name="T7" fmla="*/ 31 h 73"/>
                  <a:gd name="T8" fmla="*/ 6 w 6"/>
                  <a:gd name="T9" fmla="*/ 55 h 73"/>
                  <a:gd name="T10" fmla="*/ 6 w 6"/>
                  <a:gd name="T1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1"/>
                    </a:lnTo>
                    <a:lnTo>
                      <a:pt x="6" y="55"/>
                    </a:lnTo>
                    <a:lnTo>
                      <a:pt x="6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0" name="Freeform 415"/>
              <p:cNvSpPr>
                <a:spLocks/>
              </p:cNvSpPr>
              <p:nvPr/>
            </p:nvSpPr>
            <p:spPr bwMode="auto">
              <a:xfrm>
                <a:off x="2598" y="2348"/>
                <a:ext cx="0" cy="19"/>
              </a:xfrm>
              <a:custGeom>
                <a:avLst/>
                <a:gdLst>
                  <a:gd name="T0" fmla="*/ 0 h 19"/>
                  <a:gd name="T1" fmla="*/ 13 h 19"/>
                  <a:gd name="T2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1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1" name="Freeform 416"/>
              <p:cNvSpPr>
                <a:spLocks/>
              </p:cNvSpPr>
              <p:nvPr/>
            </p:nvSpPr>
            <p:spPr bwMode="auto">
              <a:xfrm>
                <a:off x="2598" y="2367"/>
                <a:ext cx="7" cy="42"/>
              </a:xfrm>
              <a:custGeom>
                <a:avLst/>
                <a:gdLst>
                  <a:gd name="T0" fmla="*/ 0 w 7"/>
                  <a:gd name="T1" fmla="*/ 0 h 42"/>
                  <a:gd name="T2" fmla="*/ 0 w 7"/>
                  <a:gd name="T3" fmla="*/ 12 h 42"/>
                  <a:gd name="T4" fmla="*/ 0 w 7"/>
                  <a:gd name="T5" fmla="*/ 24 h 42"/>
                  <a:gd name="T6" fmla="*/ 7 w 7"/>
                  <a:gd name="T7" fmla="*/ 36 h 42"/>
                  <a:gd name="T8" fmla="*/ 7 w 7"/>
                  <a:gd name="T9" fmla="*/ 42 h 42"/>
                  <a:gd name="T10" fmla="*/ 7 w 7"/>
                  <a:gd name="T1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2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7" y="36"/>
                    </a:lnTo>
                    <a:lnTo>
                      <a:pt x="7" y="42"/>
                    </a:lnTo>
                    <a:lnTo>
                      <a:pt x="7" y="3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2" name="Freeform 417"/>
              <p:cNvSpPr>
                <a:spLocks/>
              </p:cNvSpPr>
              <p:nvPr/>
            </p:nvSpPr>
            <p:spPr bwMode="auto">
              <a:xfrm>
                <a:off x="2605" y="2166"/>
                <a:ext cx="0" cy="237"/>
              </a:xfrm>
              <a:custGeom>
                <a:avLst/>
                <a:gdLst>
                  <a:gd name="T0" fmla="*/ 237 h 237"/>
                  <a:gd name="T1" fmla="*/ 219 h 237"/>
                  <a:gd name="T2" fmla="*/ 188 h 237"/>
                  <a:gd name="T3" fmla="*/ 152 h 237"/>
                  <a:gd name="T4" fmla="*/ 115 h 237"/>
                  <a:gd name="T5" fmla="*/ 79 h 237"/>
                  <a:gd name="T6" fmla="*/ 42 h 237"/>
                  <a:gd name="T7" fmla="*/ 18 h 237"/>
                  <a:gd name="T8" fmla="*/ 0 h 2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37">
                    <a:moveTo>
                      <a:pt x="0" y="237"/>
                    </a:moveTo>
                    <a:lnTo>
                      <a:pt x="0" y="219"/>
                    </a:lnTo>
                    <a:lnTo>
                      <a:pt x="0" y="188"/>
                    </a:lnTo>
                    <a:lnTo>
                      <a:pt x="0" y="152"/>
                    </a:lnTo>
                    <a:lnTo>
                      <a:pt x="0" y="115"/>
                    </a:lnTo>
                    <a:lnTo>
                      <a:pt x="0" y="79"/>
                    </a:lnTo>
                    <a:lnTo>
                      <a:pt x="0" y="42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3" name="Freeform 418"/>
              <p:cNvSpPr>
                <a:spLocks/>
              </p:cNvSpPr>
              <p:nvPr/>
            </p:nvSpPr>
            <p:spPr bwMode="auto">
              <a:xfrm>
                <a:off x="2605" y="2160"/>
                <a:ext cx="0" cy="79"/>
              </a:xfrm>
              <a:custGeom>
                <a:avLst/>
                <a:gdLst>
                  <a:gd name="T0" fmla="*/ 6 h 79"/>
                  <a:gd name="T1" fmla="*/ 0 h 79"/>
                  <a:gd name="T2" fmla="*/ 0 h 79"/>
                  <a:gd name="T3" fmla="*/ 12 h 79"/>
                  <a:gd name="T4" fmla="*/ 18 h 79"/>
                  <a:gd name="T5" fmla="*/ 48 h 79"/>
                  <a:gd name="T6" fmla="*/ 79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79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0" y="7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4" name="Freeform 419"/>
              <p:cNvSpPr>
                <a:spLocks/>
              </p:cNvSpPr>
              <p:nvPr/>
            </p:nvSpPr>
            <p:spPr bwMode="auto">
              <a:xfrm>
                <a:off x="2605" y="2239"/>
                <a:ext cx="6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30 h 109"/>
                  <a:gd name="T4" fmla="*/ 0 w 6"/>
                  <a:gd name="T5" fmla="*/ 61 h 109"/>
                  <a:gd name="T6" fmla="*/ 6 w 6"/>
                  <a:gd name="T7" fmla="*/ 91 h 109"/>
                  <a:gd name="T8" fmla="*/ 6 w 6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9">
                    <a:moveTo>
                      <a:pt x="0" y="0"/>
                    </a:moveTo>
                    <a:lnTo>
                      <a:pt x="0" y="30"/>
                    </a:lnTo>
                    <a:lnTo>
                      <a:pt x="0" y="61"/>
                    </a:lnTo>
                    <a:lnTo>
                      <a:pt x="6" y="91"/>
                    </a:lnTo>
                    <a:lnTo>
                      <a:pt x="6" y="10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5" name="Freeform 420"/>
              <p:cNvSpPr>
                <a:spLocks/>
              </p:cNvSpPr>
              <p:nvPr/>
            </p:nvSpPr>
            <p:spPr bwMode="auto">
              <a:xfrm>
                <a:off x="2611" y="234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6" name="Freeform 421"/>
              <p:cNvSpPr>
                <a:spLocks/>
              </p:cNvSpPr>
              <p:nvPr/>
            </p:nvSpPr>
            <p:spPr bwMode="auto">
              <a:xfrm>
                <a:off x="2611" y="2342"/>
                <a:ext cx="6" cy="91"/>
              </a:xfrm>
              <a:custGeom>
                <a:avLst/>
                <a:gdLst>
                  <a:gd name="T0" fmla="*/ 0 w 6"/>
                  <a:gd name="T1" fmla="*/ 0 h 91"/>
                  <a:gd name="T2" fmla="*/ 0 w 6"/>
                  <a:gd name="T3" fmla="*/ 6 h 91"/>
                  <a:gd name="T4" fmla="*/ 0 w 6"/>
                  <a:gd name="T5" fmla="*/ 19 h 91"/>
                  <a:gd name="T6" fmla="*/ 0 w 6"/>
                  <a:gd name="T7" fmla="*/ 49 h 91"/>
                  <a:gd name="T8" fmla="*/ 6 w 6"/>
                  <a:gd name="T9" fmla="*/ 79 h 91"/>
                  <a:gd name="T10" fmla="*/ 6 w 6"/>
                  <a:gd name="T11" fmla="*/ 85 h 91"/>
                  <a:gd name="T12" fmla="*/ 6 w 6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1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49"/>
                    </a:lnTo>
                    <a:lnTo>
                      <a:pt x="6" y="79"/>
                    </a:lnTo>
                    <a:lnTo>
                      <a:pt x="6" y="85"/>
                    </a:lnTo>
                    <a:lnTo>
                      <a:pt x="6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7" name="Freeform 422"/>
              <p:cNvSpPr>
                <a:spLocks/>
              </p:cNvSpPr>
              <p:nvPr/>
            </p:nvSpPr>
            <p:spPr bwMode="auto">
              <a:xfrm>
                <a:off x="2617" y="2342"/>
                <a:ext cx="0" cy="91"/>
              </a:xfrm>
              <a:custGeom>
                <a:avLst/>
                <a:gdLst>
                  <a:gd name="T0" fmla="*/ 91 h 91"/>
                  <a:gd name="T1" fmla="*/ 85 h 91"/>
                  <a:gd name="T2" fmla="*/ 79 h 91"/>
                  <a:gd name="T3" fmla="*/ 43 h 91"/>
                  <a:gd name="T4" fmla="*/ 12 h 91"/>
                  <a:gd name="T5" fmla="*/ 6 h 91"/>
                  <a:gd name="T6" fmla="*/ 0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1">
                    <a:moveTo>
                      <a:pt x="0" y="91"/>
                    </a:moveTo>
                    <a:lnTo>
                      <a:pt x="0" y="85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8" name="Freeform 423"/>
              <p:cNvSpPr>
                <a:spLocks/>
              </p:cNvSpPr>
              <p:nvPr/>
            </p:nvSpPr>
            <p:spPr bwMode="auto">
              <a:xfrm>
                <a:off x="2617" y="2342"/>
                <a:ext cx="7" cy="104"/>
              </a:xfrm>
              <a:custGeom>
                <a:avLst/>
                <a:gdLst>
                  <a:gd name="T0" fmla="*/ 0 w 7"/>
                  <a:gd name="T1" fmla="*/ 0 h 104"/>
                  <a:gd name="T2" fmla="*/ 0 w 7"/>
                  <a:gd name="T3" fmla="*/ 6 h 104"/>
                  <a:gd name="T4" fmla="*/ 0 w 7"/>
                  <a:gd name="T5" fmla="*/ 19 h 104"/>
                  <a:gd name="T6" fmla="*/ 0 w 7"/>
                  <a:gd name="T7" fmla="*/ 49 h 104"/>
                  <a:gd name="T8" fmla="*/ 7 w 7"/>
                  <a:gd name="T9" fmla="*/ 85 h 104"/>
                  <a:gd name="T10" fmla="*/ 7 w 7"/>
                  <a:gd name="T11" fmla="*/ 98 h 104"/>
                  <a:gd name="T12" fmla="*/ 7 w 7"/>
                  <a:gd name="T1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4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49"/>
                    </a:lnTo>
                    <a:lnTo>
                      <a:pt x="7" y="85"/>
                    </a:lnTo>
                    <a:lnTo>
                      <a:pt x="7" y="98"/>
                    </a:lnTo>
                    <a:lnTo>
                      <a:pt x="7" y="10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9" name="Freeform 424"/>
              <p:cNvSpPr>
                <a:spLocks/>
              </p:cNvSpPr>
              <p:nvPr/>
            </p:nvSpPr>
            <p:spPr bwMode="auto">
              <a:xfrm>
                <a:off x="2624" y="2415"/>
                <a:ext cx="0" cy="31"/>
              </a:xfrm>
              <a:custGeom>
                <a:avLst/>
                <a:gdLst>
                  <a:gd name="T0" fmla="*/ 31 h 31"/>
                  <a:gd name="T1" fmla="*/ 31 h 31"/>
                  <a:gd name="T2" fmla="*/ 25 h 31"/>
                  <a:gd name="T3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0" name="Freeform 425"/>
              <p:cNvSpPr>
                <a:spLocks/>
              </p:cNvSpPr>
              <p:nvPr/>
            </p:nvSpPr>
            <p:spPr bwMode="auto">
              <a:xfrm>
                <a:off x="2624" y="2239"/>
                <a:ext cx="0" cy="176"/>
              </a:xfrm>
              <a:custGeom>
                <a:avLst/>
                <a:gdLst>
                  <a:gd name="T0" fmla="*/ 176 h 176"/>
                  <a:gd name="T1" fmla="*/ 158 h 176"/>
                  <a:gd name="T2" fmla="*/ 134 h 176"/>
                  <a:gd name="T3" fmla="*/ 73 h 176"/>
                  <a:gd name="T4" fmla="*/ 42 h 176"/>
                  <a:gd name="T5" fmla="*/ 24 h 176"/>
                  <a:gd name="T6" fmla="*/ 6 h 176"/>
                  <a:gd name="T7" fmla="*/ 0 h 1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76">
                    <a:moveTo>
                      <a:pt x="0" y="176"/>
                    </a:moveTo>
                    <a:lnTo>
                      <a:pt x="0" y="158"/>
                    </a:lnTo>
                    <a:lnTo>
                      <a:pt x="0" y="134"/>
                    </a:lnTo>
                    <a:lnTo>
                      <a:pt x="0" y="73"/>
                    </a:lnTo>
                    <a:lnTo>
                      <a:pt x="0" y="42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1" name="Freeform 426"/>
              <p:cNvSpPr>
                <a:spLocks/>
              </p:cNvSpPr>
              <p:nvPr/>
            </p:nvSpPr>
            <p:spPr bwMode="auto">
              <a:xfrm>
                <a:off x="2624" y="2239"/>
                <a:ext cx="6" cy="194"/>
              </a:xfrm>
              <a:custGeom>
                <a:avLst/>
                <a:gdLst>
                  <a:gd name="T0" fmla="*/ 0 w 6"/>
                  <a:gd name="T1" fmla="*/ 0 h 194"/>
                  <a:gd name="T2" fmla="*/ 0 w 6"/>
                  <a:gd name="T3" fmla="*/ 6 h 194"/>
                  <a:gd name="T4" fmla="*/ 0 w 6"/>
                  <a:gd name="T5" fmla="*/ 24 h 194"/>
                  <a:gd name="T6" fmla="*/ 0 w 6"/>
                  <a:gd name="T7" fmla="*/ 55 h 194"/>
                  <a:gd name="T8" fmla="*/ 0 w 6"/>
                  <a:gd name="T9" fmla="*/ 85 h 194"/>
                  <a:gd name="T10" fmla="*/ 6 w 6"/>
                  <a:gd name="T11" fmla="*/ 146 h 194"/>
                  <a:gd name="T12" fmla="*/ 6 w 6"/>
                  <a:gd name="T13" fmla="*/ 176 h 194"/>
                  <a:gd name="T14" fmla="*/ 6 w 6"/>
                  <a:gd name="T1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94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55"/>
                    </a:lnTo>
                    <a:lnTo>
                      <a:pt x="0" y="85"/>
                    </a:lnTo>
                    <a:lnTo>
                      <a:pt x="6" y="146"/>
                    </a:lnTo>
                    <a:lnTo>
                      <a:pt x="6" y="176"/>
                    </a:lnTo>
                    <a:lnTo>
                      <a:pt x="6" y="19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2" name="Freeform 427"/>
              <p:cNvSpPr>
                <a:spLocks/>
              </p:cNvSpPr>
              <p:nvPr/>
            </p:nvSpPr>
            <p:spPr bwMode="auto">
              <a:xfrm>
                <a:off x="2630" y="2433"/>
                <a:ext cx="0" cy="49"/>
              </a:xfrm>
              <a:custGeom>
                <a:avLst/>
                <a:gdLst>
                  <a:gd name="T0" fmla="*/ 0 h 49"/>
                  <a:gd name="T1" fmla="*/ 31 h 49"/>
                  <a:gd name="T2" fmla="*/ 43 h 49"/>
                  <a:gd name="T3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31"/>
                    </a:lnTo>
                    <a:lnTo>
                      <a:pt x="0" y="43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3" name="Freeform 428"/>
              <p:cNvSpPr>
                <a:spLocks/>
              </p:cNvSpPr>
              <p:nvPr/>
            </p:nvSpPr>
            <p:spPr bwMode="auto">
              <a:xfrm>
                <a:off x="2630" y="2433"/>
                <a:ext cx="6" cy="49"/>
              </a:xfrm>
              <a:custGeom>
                <a:avLst/>
                <a:gdLst>
                  <a:gd name="T0" fmla="*/ 0 w 6"/>
                  <a:gd name="T1" fmla="*/ 49 h 49"/>
                  <a:gd name="T2" fmla="*/ 0 w 6"/>
                  <a:gd name="T3" fmla="*/ 43 h 49"/>
                  <a:gd name="T4" fmla="*/ 0 w 6"/>
                  <a:gd name="T5" fmla="*/ 25 h 49"/>
                  <a:gd name="T6" fmla="*/ 6 w 6"/>
                  <a:gd name="T7" fmla="*/ 13 h 49"/>
                  <a:gd name="T8" fmla="*/ 6 w 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0" y="49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4" name="Freeform 429"/>
              <p:cNvSpPr>
                <a:spLocks/>
              </p:cNvSpPr>
              <p:nvPr/>
            </p:nvSpPr>
            <p:spPr bwMode="auto">
              <a:xfrm>
                <a:off x="2636" y="2433"/>
                <a:ext cx="0" cy="25"/>
              </a:xfrm>
              <a:custGeom>
                <a:avLst/>
                <a:gdLst>
                  <a:gd name="T0" fmla="*/ 0 h 25"/>
                  <a:gd name="T1" fmla="*/ 7 h 25"/>
                  <a:gd name="T2" fmla="*/ 13 h 25"/>
                  <a:gd name="T3" fmla="*/ 25 h 25"/>
                  <a:gd name="T4" fmla="*/ 25 h 25"/>
                  <a:gd name="T5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5" name="Freeform 430"/>
              <p:cNvSpPr>
                <a:spLocks/>
              </p:cNvSpPr>
              <p:nvPr/>
            </p:nvSpPr>
            <p:spPr bwMode="auto">
              <a:xfrm>
                <a:off x="2636" y="2367"/>
                <a:ext cx="6" cy="91"/>
              </a:xfrm>
              <a:custGeom>
                <a:avLst/>
                <a:gdLst>
                  <a:gd name="T0" fmla="*/ 0 w 6"/>
                  <a:gd name="T1" fmla="*/ 91 h 91"/>
                  <a:gd name="T2" fmla="*/ 0 w 6"/>
                  <a:gd name="T3" fmla="*/ 79 h 91"/>
                  <a:gd name="T4" fmla="*/ 0 w 6"/>
                  <a:gd name="T5" fmla="*/ 54 h 91"/>
                  <a:gd name="T6" fmla="*/ 6 w 6"/>
                  <a:gd name="T7" fmla="*/ 24 h 91"/>
                  <a:gd name="T8" fmla="*/ 6 w 6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1">
                    <a:moveTo>
                      <a:pt x="0" y="91"/>
                    </a:moveTo>
                    <a:lnTo>
                      <a:pt x="0" y="79"/>
                    </a:lnTo>
                    <a:lnTo>
                      <a:pt x="0" y="54"/>
                    </a:lnTo>
                    <a:lnTo>
                      <a:pt x="6" y="24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6" name="Freeform 431"/>
              <p:cNvSpPr>
                <a:spLocks/>
              </p:cNvSpPr>
              <p:nvPr/>
            </p:nvSpPr>
            <p:spPr bwMode="auto">
              <a:xfrm>
                <a:off x="2642" y="2281"/>
                <a:ext cx="0" cy="86"/>
              </a:xfrm>
              <a:custGeom>
                <a:avLst/>
                <a:gdLst>
                  <a:gd name="T0" fmla="*/ 86 h 86"/>
                  <a:gd name="T1" fmla="*/ 67 h 86"/>
                  <a:gd name="T2" fmla="*/ 49 h 86"/>
                  <a:gd name="T3" fmla="*/ 25 h 86"/>
                  <a:gd name="T4" fmla="*/ 0 h 8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86">
                    <a:moveTo>
                      <a:pt x="0" y="86"/>
                    </a:moveTo>
                    <a:lnTo>
                      <a:pt x="0" y="67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7" name="Freeform 432"/>
              <p:cNvSpPr>
                <a:spLocks/>
              </p:cNvSpPr>
              <p:nvPr/>
            </p:nvSpPr>
            <p:spPr bwMode="auto">
              <a:xfrm>
                <a:off x="2642" y="2099"/>
                <a:ext cx="7" cy="182"/>
              </a:xfrm>
              <a:custGeom>
                <a:avLst/>
                <a:gdLst>
                  <a:gd name="T0" fmla="*/ 0 w 7"/>
                  <a:gd name="T1" fmla="*/ 182 h 182"/>
                  <a:gd name="T2" fmla="*/ 0 w 7"/>
                  <a:gd name="T3" fmla="*/ 164 h 182"/>
                  <a:gd name="T4" fmla="*/ 0 w 7"/>
                  <a:gd name="T5" fmla="*/ 134 h 182"/>
                  <a:gd name="T6" fmla="*/ 0 w 7"/>
                  <a:gd name="T7" fmla="*/ 73 h 182"/>
                  <a:gd name="T8" fmla="*/ 7 w 7"/>
                  <a:gd name="T9" fmla="*/ 43 h 182"/>
                  <a:gd name="T10" fmla="*/ 7 w 7"/>
                  <a:gd name="T11" fmla="*/ 18 h 182"/>
                  <a:gd name="T12" fmla="*/ 7 w 7"/>
                  <a:gd name="T13" fmla="*/ 0 h 182"/>
                  <a:gd name="T14" fmla="*/ 7 w 7"/>
                  <a:gd name="T1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82">
                    <a:moveTo>
                      <a:pt x="0" y="182"/>
                    </a:moveTo>
                    <a:lnTo>
                      <a:pt x="0" y="164"/>
                    </a:lnTo>
                    <a:lnTo>
                      <a:pt x="0" y="134"/>
                    </a:lnTo>
                    <a:lnTo>
                      <a:pt x="0" y="73"/>
                    </a:lnTo>
                    <a:lnTo>
                      <a:pt x="7" y="43"/>
                    </a:lnTo>
                    <a:lnTo>
                      <a:pt x="7" y="18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8" name="Freeform 433"/>
              <p:cNvSpPr>
                <a:spLocks/>
              </p:cNvSpPr>
              <p:nvPr/>
            </p:nvSpPr>
            <p:spPr bwMode="auto">
              <a:xfrm>
                <a:off x="2649" y="2099"/>
                <a:ext cx="0" cy="249"/>
              </a:xfrm>
              <a:custGeom>
                <a:avLst/>
                <a:gdLst>
                  <a:gd name="T0" fmla="*/ 0 h 249"/>
                  <a:gd name="T1" fmla="*/ 6 h 249"/>
                  <a:gd name="T2" fmla="*/ 12 h 249"/>
                  <a:gd name="T3" fmla="*/ 43 h 249"/>
                  <a:gd name="T4" fmla="*/ 79 h 249"/>
                  <a:gd name="T5" fmla="*/ 122 h 249"/>
                  <a:gd name="T6" fmla="*/ 164 h 249"/>
                  <a:gd name="T7" fmla="*/ 201 h 249"/>
                  <a:gd name="T8" fmla="*/ 231 h 249"/>
                  <a:gd name="T9" fmla="*/ 249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49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43"/>
                    </a:lnTo>
                    <a:lnTo>
                      <a:pt x="0" y="79"/>
                    </a:lnTo>
                    <a:lnTo>
                      <a:pt x="0" y="122"/>
                    </a:lnTo>
                    <a:lnTo>
                      <a:pt x="0" y="164"/>
                    </a:lnTo>
                    <a:lnTo>
                      <a:pt x="0" y="201"/>
                    </a:lnTo>
                    <a:lnTo>
                      <a:pt x="0" y="231"/>
                    </a:lnTo>
                    <a:lnTo>
                      <a:pt x="0" y="24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9" name="Freeform 434"/>
              <p:cNvSpPr>
                <a:spLocks/>
              </p:cNvSpPr>
              <p:nvPr/>
            </p:nvSpPr>
            <p:spPr bwMode="auto">
              <a:xfrm>
                <a:off x="2649" y="2245"/>
                <a:ext cx="0" cy="109"/>
              </a:xfrm>
              <a:custGeom>
                <a:avLst/>
                <a:gdLst>
                  <a:gd name="T0" fmla="*/ 103 h 109"/>
                  <a:gd name="T1" fmla="*/ 109 h 109"/>
                  <a:gd name="T2" fmla="*/ 97 h 109"/>
                  <a:gd name="T3" fmla="*/ 85 h 109"/>
                  <a:gd name="T4" fmla="*/ 67 h 109"/>
                  <a:gd name="T5" fmla="*/ 24 h 109"/>
                  <a:gd name="T6" fmla="*/ 12 h 109"/>
                  <a:gd name="T7" fmla="*/ 0 h 10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9">
                    <a:moveTo>
                      <a:pt x="0" y="103"/>
                    </a:moveTo>
                    <a:lnTo>
                      <a:pt x="0" y="109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0" y="67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0" name="Freeform 435"/>
              <p:cNvSpPr>
                <a:spLocks/>
              </p:cNvSpPr>
              <p:nvPr/>
            </p:nvSpPr>
            <p:spPr bwMode="auto">
              <a:xfrm>
                <a:off x="2649" y="224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1" name="Freeform 436"/>
              <p:cNvSpPr>
                <a:spLocks/>
              </p:cNvSpPr>
              <p:nvPr/>
            </p:nvSpPr>
            <p:spPr bwMode="auto">
              <a:xfrm>
                <a:off x="2655" y="2251"/>
                <a:ext cx="0" cy="170"/>
              </a:xfrm>
              <a:custGeom>
                <a:avLst/>
                <a:gdLst>
                  <a:gd name="T0" fmla="*/ 0 h 170"/>
                  <a:gd name="T1" fmla="*/ 12 h 170"/>
                  <a:gd name="T2" fmla="*/ 37 h 170"/>
                  <a:gd name="T3" fmla="*/ 85 h 170"/>
                  <a:gd name="T4" fmla="*/ 134 h 170"/>
                  <a:gd name="T5" fmla="*/ 158 h 170"/>
                  <a:gd name="T6" fmla="*/ 170 h 1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70">
                    <a:moveTo>
                      <a:pt x="0" y="0"/>
                    </a:moveTo>
                    <a:lnTo>
                      <a:pt x="0" y="12"/>
                    </a:lnTo>
                    <a:lnTo>
                      <a:pt x="0" y="37"/>
                    </a:lnTo>
                    <a:lnTo>
                      <a:pt x="0" y="85"/>
                    </a:lnTo>
                    <a:lnTo>
                      <a:pt x="0" y="134"/>
                    </a:lnTo>
                    <a:lnTo>
                      <a:pt x="0" y="158"/>
                    </a:lnTo>
                    <a:lnTo>
                      <a:pt x="0" y="17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2" name="Freeform 437"/>
              <p:cNvSpPr>
                <a:spLocks/>
              </p:cNvSpPr>
              <p:nvPr/>
            </p:nvSpPr>
            <p:spPr bwMode="auto">
              <a:xfrm>
                <a:off x="2655" y="242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3" name="Freeform 438"/>
              <p:cNvSpPr>
                <a:spLocks/>
              </p:cNvSpPr>
              <p:nvPr/>
            </p:nvSpPr>
            <p:spPr bwMode="auto">
              <a:xfrm>
                <a:off x="2661" y="2421"/>
                <a:ext cx="0" cy="67"/>
              </a:xfrm>
              <a:custGeom>
                <a:avLst/>
                <a:gdLst>
                  <a:gd name="T0" fmla="*/ 0 h 67"/>
                  <a:gd name="T1" fmla="*/ 12 h 67"/>
                  <a:gd name="T2" fmla="*/ 37 h 67"/>
                  <a:gd name="T3" fmla="*/ 55 h 67"/>
                  <a:gd name="T4" fmla="*/ 67 h 67"/>
                  <a:gd name="T5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12"/>
                    </a:lnTo>
                    <a:lnTo>
                      <a:pt x="0" y="37"/>
                    </a:lnTo>
                    <a:lnTo>
                      <a:pt x="0" y="55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4" name="Freeform 439"/>
              <p:cNvSpPr>
                <a:spLocks/>
              </p:cNvSpPr>
              <p:nvPr/>
            </p:nvSpPr>
            <p:spPr bwMode="auto">
              <a:xfrm>
                <a:off x="2661" y="2433"/>
                <a:ext cx="7" cy="55"/>
              </a:xfrm>
              <a:custGeom>
                <a:avLst/>
                <a:gdLst>
                  <a:gd name="T0" fmla="*/ 0 w 7"/>
                  <a:gd name="T1" fmla="*/ 55 h 55"/>
                  <a:gd name="T2" fmla="*/ 0 w 7"/>
                  <a:gd name="T3" fmla="*/ 49 h 55"/>
                  <a:gd name="T4" fmla="*/ 0 w 7"/>
                  <a:gd name="T5" fmla="*/ 37 h 55"/>
                  <a:gd name="T6" fmla="*/ 7 w 7"/>
                  <a:gd name="T7" fmla="*/ 19 h 55"/>
                  <a:gd name="T8" fmla="*/ 7 w 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5">
                    <a:moveTo>
                      <a:pt x="0" y="55"/>
                    </a:moveTo>
                    <a:lnTo>
                      <a:pt x="0" y="49"/>
                    </a:lnTo>
                    <a:lnTo>
                      <a:pt x="0" y="37"/>
                    </a:lnTo>
                    <a:lnTo>
                      <a:pt x="7" y="19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5" name="Freeform 440"/>
              <p:cNvSpPr>
                <a:spLocks/>
              </p:cNvSpPr>
              <p:nvPr/>
            </p:nvSpPr>
            <p:spPr bwMode="auto">
              <a:xfrm>
                <a:off x="2668" y="2361"/>
                <a:ext cx="0" cy="72"/>
              </a:xfrm>
              <a:custGeom>
                <a:avLst/>
                <a:gdLst>
                  <a:gd name="T0" fmla="*/ 72 h 72"/>
                  <a:gd name="T1" fmla="*/ 54 h 72"/>
                  <a:gd name="T2" fmla="*/ 36 h 72"/>
                  <a:gd name="T3" fmla="*/ 18 h 72"/>
                  <a:gd name="T4" fmla="*/ 0 h 7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2">
                    <a:moveTo>
                      <a:pt x="0" y="72"/>
                    </a:moveTo>
                    <a:lnTo>
                      <a:pt x="0" y="54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6" name="Freeform 441"/>
              <p:cNvSpPr>
                <a:spLocks/>
              </p:cNvSpPr>
              <p:nvPr/>
            </p:nvSpPr>
            <p:spPr bwMode="auto">
              <a:xfrm>
                <a:off x="2668" y="2330"/>
                <a:ext cx="0" cy="31"/>
              </a:xfrm>
              <a:custGeom>
                <a:avLst/>
                <a:gdLst>
                  <a:gd name="T0" fmla="*/ 31 h 31"/>
                  <a:gd name="T1" fmla="*/ 18 h 31"/>
                  <a:gd name="T2" fmla="*/ 6 h 31"/>
                  <a:gd name="T3" fmla="*/ 0 h 31"/>
                  <a:gd name="T4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7" name="Freeform 442"/>
              <p:cNvSpPr>
                <a:spLocks/>
              </p:cNvSpPr>
              <p:nvPr/>
            </p:nvSpPr>
            <p:spPr bwMode="auto">
              <a:xfrm>
                <a:off x="2668" y="2330"/>
                <a:ext cx="6" cy="97"/>
              </a:xfrm>
              <a:custGeom>
                <a:avLst/>
                <a:gdLst>
                  <a:gd name="T0" fmla="*/ 0 w 6"/>
                  <a:gd name="T1" fmla="*/ 0 h 97"/>
                  <a:gd name="T2" fmla="*/ 0 w 6"/>
                  <a:gd name="T3" fmla="*/ 6 h 97"/>
                  <a:gd name="T4" fmla="*/ 0 w 6"/>
                  <a:gd name="T5" fmla="*/ 18 h 97"/>
                  <a:gd name="T6" fmla="*/ 0 w 6"/>
                  <a:gd name="T7" fmla="*/ 55 h 97"/>
                  <a:gd name="T8" fmla="*/ 6 w 6"/>
                  <a:gd name="T9" fmla="*/ 73 h 97"/>
                  <a:gd name="T10" fmla="*/ 6 w 6"/>
                  <a:gd name="T11" fmla="*/ 85 h 97"/>
                  <a:gd name="T12" fmla="*/ 6 w 6"/>
                  <a:gd name="T13" fmla="*/ 97 h 97"/>
                  <a:gd name="T14" fmla="*/ 6 w 6"/>
                  <a:gd name="T1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55"/>
                    </a:lnTo>
                    <a:lnTo>
                      <a:pt x="6" y="73"/>
                    </a:lnTo>
                    <a:lnTo>
                      <a:pt x="6" y="85"/>
                    </a:lnTo>
                    <a:lnTo>
                      <a:pt x="6" y="97"/>
                    </a:lnTo>
                    <a:lnTo>
                      <a:pt x="6" y="9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8" name="Freeform 443"/>
              <p:cNvSpPr>
                <a:spLocks/>
              </p:cNvSpPr>
              <p:nvPr/>
            </p:nvSpPr>
            <p:spPr bwMode="auto">
              <a:xfrm>
                <a:off x="2674" y="2288"/>
                <a:ext cx="0" cy="139"/>
              </a:xfrm>
              <a:custGeom>
                <a:avLst/>
                <a:gdLst>
                  <a:gd name="T0" fmla="*/ 139 h 139"/>
                  <a:gd name="T1" fmla="*/ 133 h 139"/>
                  <a:gd name="T2" fmla="*/ 115 h 139"/>
                  <a:gd name="T3" fmla="*/ 97 h 139"/>
                  <a:gd name="T4" fmla="*/ 73 h 139"/>
                  <a:gd name="T5" fmla="*/ 48 h 139"/>
                  <a:gd name="T6" fmla="*/ 24 h 139"/>
                  <a:gd name="T7" fmla="*/ 6 h 139"/>
                  <a:gd name="T8" fmla="*/ 0 h 1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39">
                    <a:moveTo>
                      <a:pt x="0" y="139"/>
                    </a:moveTo>
                    <a:lnTo>
                      <a:pt x="0" y="133"/>
                    </a:lnTo>
                    <a:lnTo>
                      <a:pt x="0" y="115"/>
                    </a:lnTo>
                    <a:lnTo>
                      <a:pt x="0" y="97"/>
                    </a:lnTo>
                    <a:lnTo>
                      <a:pt x="0" y="73"/>
                    </a:lnTo>
                    <a:lnTo>
                      <a:pt x="0" y="48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9" name="Freeform 444"/>
              <p:cNvSpPr>
                <a:spLocks/>
              </p:cNvSpPr>
              <p:nvPr/>
            </p:nvSpPr>
            <p:spPr bwMode="auto">
              <a:xfrm>
                <a:off x="2674" y="2288"/>
                <a:ext cx="6" cy="91"/>
              </a:xfrm>
              <a:custGeom>
                <a:avLst/>
                <a:gdLst>
                  <a:gd name="T0" fmla="*/ 0 w 6"/>
                  <a:gd name="T1" fmla="*/ 0 h 91"/>
                  <a:gd name="T2" fmla="*/ 0 w 6"/>
                  <a:gd name="T3" fmla="*/ 0 h 91"/>
                  <a:gd name="T4" fmla="*/ 0 w 6"/>
                  <a:gd name="T5" fmla="*/ 12 h 91"/>
                  <a:gd name="T6" fmla="*/ 0 w 6"/>
                  <a:gd name="T7" fmla="*/ 24 h 91"/>
                  <a:gd name="T8" fmla="*/ 0 w 6"/>
                  <a:gd name="T9" fmla="*/ 42 h 91"/>
                  <a:gd name="T10" fmla="*/ 6 w 6"/>
                  <a:gd name="T11" fmla="*/ 60 h 91"/>
                  <a:gd name="T12" fmla="*/ 6 w 6"/>
                  <a:gd name="T13" fmla="*/ 79 h 91"/>
                  <a:gd name="T14" fmla="*/ 6 w 6"/>
                  <a:gd name="T15" fmla="*/ 91 h 91"/>
                  <a:gd name="T16" fmla="*/ 6 w 6"/>
                  <a:gd name="T17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6" y="60"/>
                    </a:lnTo>
                    <a:lnTo>
                      <a:pt x="6" y="79"/>
                    </a:lnTo>
                    <a:lnTo>
                      <a:pt x="6" y="91"/>
                    </a:lnTo>
                    <a:lnTo>
                      <a:pt x="6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0" name="Freeform 445"/>
              <p:cNvSpPr>
                <a:spLocks/>
              </p:cNvSpPr>
              <p:nvPr/>
            </p:nvSpPr>
            <p:spPr bwMode="auto">
              <a:xfrm>
                <a:off x="2680" y="2251"/>
                <a:ext cx="0" cy="128"/>
              </a:xfrm>
              <a:custGeom>
                <a:avLst/>
                <a:gdLst>
                  <a:gd name="T0" fmla="*/ 128 h 128"/>
                  <a:gd name="T1" fmla="*/ 122 h 128"/>
                  <a:gd name="T2" fmla="*/ 103 h 128"/>
                  <a:gd name="T3" fmla="*/ 85 h 128"/>
                  <a:gd name="T4" fmla="*/ 61 h 128"/>
                  <a:gd name="T5" fmla="*/ 43 h 128"/>
                  <a:gd name="T6" fmla="*/ 18 h 128"/>
                  <a:gd name="T7" fmla="*/ 6 h 128"/>
                  <a:gd name="T8" fmla="*/ 0 h 1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28">
                    <a:moveTo>
                      <a:pt x="0" y="128"/>
                    </a:moveTo>
                    <a:lnTo>
                      <a:pt x="0" y="122"/>
                    </a:lnTo>
                    <a:lnTo>
                      <a:pt x="0" y="103"/>
                    </a:lnTo>
                    <a:lnTo>
                      <a:pt x="0" y="85"/>
                    </a:lnTo>
                    <a:lnTo>
                      <a:pt x="0" y="61"/>
                    </a:lnTo>
                    <a:lnTo>
                      <a:pt x="0" y="43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1" name="Freeform 446"/>
              <p:cNvSpPr>
                <a:spLocks/>
              </p:cNvSpPr>
              <p:nvPr/>
            </p:nvSpPr>
            <p:spPr bwMode="auto">
              <a:xfrm>
                <a:off x="2680" y="2251"/>
                <a:ext cx="6" cy="110"/>
              </a:xfrm>
              <a:custGeom>
                <a:avLst/>
                <a:gdLst>
                  <a:gd name="T0" fmla="*/ 0 w 6"/>
                  <a:gd name="T1" fmla="*/ 0 h 110"/>
                  <a:gd name="T2" fmla="*/ 0 w 6"/>
                  <a:gd name="T3" fmla="*/ 6 h 110"/>
                  <a:gd name="T4" fmla="*/ 0 w 6"/>
                  <a:gd name="T5" fmla="*/ 12 h 110"/>
                  <a:gd name="T6" fmla="*/ 0 w 6"/>
                  <a:gd name="T7" fmla="*/ 30 h 110"/>
                  <a:gd name="T8" fmla="*/ 0 w 6"/>
                  <a:gd name="T9" fmla="*/ 49 h 110"/>
                  <a:gd name="T10" fmla="*/ 6 w 6"/>
                  <a:gd name="T11" fmla="*/ 85 h 110"/>
                  <a:gd name="T12" fmla="*/ 6 w 6"/>
                  <a:gd name="T13" fmla="*/ 103 h 110"/>
                  <a:gd name="T14" fmla="*/ 6 w 6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9"/>
                    </a:lnTo>
                    <a:lnTo>
                      <a:pt x="6" y="85"/>
                    </a:lnTo>
                    <a:lnTo>
                      <a:pt x="6" y="103"/>
                    </a:lnTo>
                    <a:lnTo>
                      <a:pt x="6" y="11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2" name="Freeform 447"/>
              <p:cNvSpPr>
                <a:spLocks/>
              </p:cNvSpPr>
              <p:nvPr/>
            </p:nvSpPr>
            <p:spPr bwMode="auto">
              <a:xfrm>
                <a:off x="2686" y="2306"/>
                <a:ext cx="0" cy="55"/>
              </a:xfrm>
              <a:custGeom>
                <a:avLst/>
                <a:gdLst>
                  <a:gd name="T0" fmla="*/ 55 h 55"/>
                  <a:gd name="T1" fmla="*/ 55 h 55"/>
                  <a:gd name="T2" fmla="*/ 48 h 55"/>
                  <a:gd name="T3" fmla="*/ 30 h 55"/>
                  <a:gd name="T4" fmla="*/ 12 h 55"/>
                  <a:gd name="T5" fmla="*/ 6 h 55"/>
                  <a:gd name="T6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55"/>
                    </a:lnTo>
                    <a:lnTo>
                      <a:pt x="0" y="48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3" name="Freeform 448"/>
              <p:cNvSpPr>
                <a:spLocks/>
              </p:cNvSpPr>
              <p:nvPr/>
            </p:nvSpPr>
            <p:spPr bwMode="auto">
              <a:xfrm>
                <a:off x="2686" y="2306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0 w 7"/>
                  <a:gd name="T3" fmla="*/ 0 h 24"/>
                  <a:gd name="T4" fmla="*/ 0 w 7"/>
                  <a:gd name="T5" fmla="*/ 6 h 24"/>
                  <a:gd name="T6" fmla="*/ 7 w 7"/>
                  <a:gd name="T7" fmla="*/ 18 h 24"/>
                  <a:gd name="T8" fmla="*/ 7 w 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8"/>
                    </a:lnTo>
                    <a:lnTo>
                      <a:pt x="7" y="2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4" name="Line 449"/>
              <p:cNvSpPr>
                <a:spLocks noChangeShapeType="1"/>
              </p:cNvSpPr>
              <p:nvPr/>
            </p:nvSpPr>
            <p:spPr bwMode="auto">
              <a:xfrm>
                <a:off x="2693" y="2330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5" name="Freeform 450"/>
              <p:cNvSpPr>
                <a:spLocks/>
              </p:cNvSpPr>
              <p:nvPr/>
            </p:nvSpPr>
            <p:spPr bwMode="auto">
              <a:xfrm>
                <a:off x="2693" y="2336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6" name="Freeform 451"/>
              <p:cNvSpPr>
                <a:spLocks/>
              </p:cNvSpPr>
              <p:nvPr/>
            </p:nvSpPr>
            <p:spPr bwMode="auto">
              <a:xfrm>
                <a:off x="2693" y="2354"/>
                <a:ext cx="6" cy="67"/>
              </a:xfrm>
              <a:custGeom>
                <a:avLst/>
                <a:gdLst>
                  <a:gd name="T0" fmla="*/ 0 w 6"/>
                  <a:gd name="T1" fmla="*/ 0 h 67"/>
                  <a:gd name="T2" fmla="*/ 0 w 6"/>
                  <a:gd name="T3" fmla="*/ 19 h 67"/>
                  <a:gd name="T4" fmla="*/ 0 w 6"/>
                  <a:gd name="T5" fmla="*/ 43 h 67"/>
                  <a:gd name="T6" fmla="*/ 6 w 6"/>
                  <a:gd name="T7" fmla="*/ 61 h 67"/>
                  <a:gd name="T8" fmla="*/ 6 w 6"/>
                  <a:gd name="T9" fmla="*/ 67 h 67"/>
                  <a:gd name="T10" fmla="*/ 6 w 6"/>
                  <a:gd name="T1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0" y="19"/>
                    </a:lnTo>
                    <a:lnTo>
                      <a:pt x="0" y="43"/>
                    </a:lnTo>
                    <a:lnTo>
                      <a:pt x="6" y="61"/>
                    </a:lnTo>
                    <a:lnTo>
                      <a:pt x="6" y="67"/>
                    </a:lnTo>
                    <a:lnTo>
                      <a:pt x="6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7" name="Freeform 452"/>
              <p:cNvSpPr>
                <a:spLocks/>
              </p:cNvSpPr>
              <p:nvPr/>
            </p:nvSpPr>
            <p:spPr bwMode="auto">
              <a:xfrm>
                <a:off x="2699" y="2318"/>
                <a:ext cx="0" cy="103"/>
              </a:xfrm>
              <a:custGeom>
                <a:avLst/>
                <a:gdLst>
                  <a:gd name="T0" fmla="*/ 103 h 103"/>
                  <a:gd name="T1" fmla="*/ 97 h 103"/>
                  <a:gd name="T2" fmla="*/ 85 h 103"/>
                  <a:gd name="T3" fmla="*/ 49 h 103"/>
                  <a:gd name="T4" fmla="*/ 18 h 103"/>
                  <a:gd name="T5" fmla="*/ 6 h 103"/>
                  <a:gd name="T6" fmla="*/ 0 h 10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03">
                    <a:moveTo>
                      <a:pt x="0" y="103"/>
                    </a:moveTo>
                    <a:lnTo>
                      <a:pt x="0" y="97"/>
                    </a:lnTo>
                    <a:lnTo>
                      <a:pt x="0" y="85"/>
                    </a:lnTo>
                    <a:lnTo>
                      <a:pt x="0" y="49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8" name="Freeform 453"/>
              <p:cNvSpPr>
                <a:spLocks/>
              </p:cNvSpPr>
              <p:nvPr/>
            </p:nvSpPr>
            <p:spPr bwMode="auto">
              <a:xfrm>
                <a:off x="2699" y="2318"/>
                <a:ext cx="6" cy="85"/>
              </a:xfrm>
              <a:custGeom>
                <a:avLst/>
                <a:gdLst>
                  <a:gd name="T0" fmla="*/ 0 w 6"/>
                  <a:gd name="T1" fmla="*/ 0 h 85"/>
                  <a:gd name="T2" fmla="*/ 0 w 6"/>
                  <a:gd name="T3" fmla="*/ 6 h 85"/>
                  <a:gd name="T4" fmla="*/ 0 w 6"/>
                  <a:gd name="T5" fmla="*/ 12 h 85"/>
                  <a:gd name="T6" fmla="*/ 0 w 6"/>
                  <a:gd name="T7" fmla="*/ 30 h 85"/>
                  <a:gd name="T8" fmla="*/ 0 w 6"/>
                  <a:gd name="T9" fmla="*/ 49 h 85"/>
                  <a:gd name="T10" fmla="*/ 6 w 6"/>
                  <a:gd name="T11" fmla="*/ 67 h 85"/>
                  <a:gd name="T12" fmla="*/ 6 w 6"/>
                  <a:gd name="T13" fmla="*/ 79 h 85"/>
                  <a:gd name="T14" fmla="*/ 6 w 6"/>
                  <a:gd name="T15" fmla="*/ 85 h 85"/>
                  <a:gd name="T16" fmla="*/ 6 w 6"/>
                  <a:gd name="T17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85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9"/>
                    </a:lnTo>
                    <a:lnTo>
                      <a:pt x="6" y="67"/>
                    </a:lnTo>
                    <a:lnTo>
                      <a:pt x="6" y="79"/>
                    </a:lnTo>
                    <a:lnTo>
                      <a:pt x="6" y="85"/>
                    </a:lnTo>
                    <a:lnTo>
                      <a:pt x="6" y="7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9" name="Freeform 454"/>
              <p:cNvSpPr>
                <a:spLocks/>
              </p:cNvSpPr>
              <p:nvPr/>
            </p:nvSpPr>
            <p:spPr bwMode="auto">
              <a:xfrm>
                <a:off x="2705" y="2160"/>
                <a:ext cx="0" cy="237"/>
              </a:xfrm>
              <a:custGeom>
                <a:avLst/>
                <a:gdLst>
                  <a:gd name="T0" fmla="*/ 237 h 237"/>
                  <a:gd name="T1" fmla="*/ 219 h 237"/>
                  <a:gd name="T2" fmla="*/ 188 h 237"/>
                  <a:gd name="T3" fmla="*/ 152 h 237"/>
                  <a:gd name="T4" fmla="*/ 115 h 237"/>
                  <a:gd name="T5" fmla="*/ 73 h 237"/>
                  <a:gd name="T6" fmla="*/ 42 h 237"/>
                  <a:gd name="T7" fmla="*/ 12 h 237"/>
                  <a:gd name="T8" fmla="*/ 0 h 2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37">
                    <a:moveTo>
                      <a:pt x="0" y="237"/>
                    </a:moveTo>
                    <a:lnTo>
                      <a:pt x="0" y="219"/>
                    </a:lnTo>
                    <a:lnTo>
                      <a:pt x="0" y="188"/>
                    </a:lnTo>
                    <a:lnTo>
                      <a:pt x="0" y="152"/>
                    </a:lnTo>
                    <a:lnTo>
                      <a:pt x="0" y="115"/>
                    </a:lnTo>
                    <a:lnTo>
                      <a:pt x="0" y="73"/>
                    </a:lnTo>
                    <a:lnTo>
                      <a:pt x="0" y="4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0" name="Freeform 455"/>
              <p:cNvSpPr>
                <a:spLocks/>
              </p:cNvSpPr>
              <p:nvPr/>
            </p:nvSpPr>
            <p:spPr bwMode="auto">
              <a:xfrm>
                <a:off x="2705" y="2160"/>
                <a:ext cx="6" cy="146"/>
              </a:xfrm>
              <a:custGeom>
                <a:avLst/>
                <a:gdLst>
                  <a:gd name="T0" fmla="*/ 0 w 6"/>
                  <a:gd name="T1" fmla="*/ 0 h 146"/>
                  <a:gd name="T2" fmla="*/ 0 w 6"/>
                  <a:gd name="T3" fmla="*/ 0 h 146"/>
                  <a:gd name="T4" fmla="*/ 0 w 6"/>
                  <a:gd name="T5" fmla="*/ 12 h 146"/>
                  <a:gd name="T6" fmla="*/ 0 w 6"/>
                  <a:gd name="T7" fmla="*/ 30 h 146"/>
                  <a:gd name="T8" fmla="*/ 0 w 6"/>
                  <a:gd name="T9" fmla="*/ 55 h 146"/>
                  <a:gd name="T10" fmla="*/ 6 w 6"/>
                  <a:gd name="T11" fmla="*/ 109 h 146"/>
                  <a:gd name="T12" fmla="*/ 6 w 6"/>
                  <a:gd name="T13" fmla="*/ 128 h 146"/>
                  <a:gd name="T14" fmla="*/ 6 w 6"/>
                  <a:gd name="T15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6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6" y="109"/>
                    </a:lnTo>
                    <a:lnTo>
                      <a:pt x="6" y="128"/>
                    </a:lnTo>
                    <a:lnTo>
                      <a:pt x="6" y="14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1" name="Freeform 456"/>
              <p:cNvSpPr>
                <a:spLocks/>
              </p:cNvSpPr>
              <p:nvPr/>
            </p:nvSpPr>
            <p:spPr bwMode="auto">
              <a:xfrm>
                <a:off x="2711" y="2306"/>
                <a:ext cx="0" cy="48"/>
              </a:xfrm>
              <a:custGeom>
                <a:avLst/>
                <a:gdLst>
                  <a:gd name="T0" fmla="*/ 0 h 48"/>
                  <a:gd name="T1" fmla="*/ 30 h 48"/>
                  <a:gd name="T2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30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2" name="Freeform 457"/>
              <p:cNvSpPr>
                <a:spLocks/>
              </p:cNvSpPr>
              <p:nvPr/>
            </p:nvSpPr>
            <p:spPr bwMode="auto">
              <a:xfrm>
                <a:off x="2711" y="235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3" name="Freeform 458"/>
              <p:cNvSpPr>
                <a:spLocks/>
              </p:cNvSpPr>
              <p:nvPr/>
            </p:nvSpPr>
            <p:spPr bwMode="auto">
              <a:xfrm>
                <a:off x="2718" y="2275"/>
                <a:ext cx="0" cy="86"/>
              </a:xfrm>
              <a:custGeom>
                <a:avLst/>
                <a:gdLst>
                  <a:gd name="T0" fmla="*/ 86 h 86"/>
                  <a:gd name="T1" fmla="*/ 79 h 86"/>
                  <a:gd name="T2" fmla="*/ 67 h 86"/>
                  <a:gd name="T3" fmla="*/ 43 h 86"/>
                  <a:gd name="T4" fmla="*/ 19 h 86"/>
                  <a:gd name="T5" fmla="*/ 6 h 86"/>
                  <a:gd name="T6" fmla="*/ 0 h 8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86">
                    <a:moveTo>
                      <a:pt x="0" y="86"/>
                    </a:moveTo>
                    <a:lnTo>
                      <a:pt x="0" y="79"/>
                    </a:lnTo>
                    <a:lnTo>
                      <a:pt x="0" y="67"/>
                    </a:lnTo>
                    <a:lnTo>
                      <a:pt x="0" y="43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4" name="Freeform 459"/>
              <p:cNvSpPr>
                <a:spLocks/>
              </p:cNvSpPr>
              <p:nvPr/>
            </p:nvSpPr>
            <p:spPr bwMode="auto">
              <a:xfrm>
                <a:off x="2718" y="2275"/>
                <a:ext cx="0" cy="31"/>
              </a:xfrm>
              <a:custGeom>
                <a:avLst/>
                <a:gdLst>
                  <a:gd name="T0" fmla="*/ 0 h 31"/>
                  <a:gd name="T1" fmla="*/ 0 h 31"/>
                  <a:gd name="T2" fmla="*/ 0 h 31"/>
                  <a:gd name="T3" fmla="*/ 13 h 31"/>
                  <a:gd name="T4" fmla="*/ 25 h 31"/>
                  <a:gd name="T5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5" name="Freeform 460"/>
              <p:cNvSpPr>
                <a:spLocks/>
              </p:cNvSpPr>
              <p:nvPr/>
            </p:nvSpPr>
            <p:spPr bwMode="auto">
              <a:xfrm>
                <a:off x="2718" y="2257"/>
                <a:ext cx="6" cy="49"/>
              </a:xfrm>
              <a:custGeom>
                <a:avLst/>
                <a:gdLst>
                  <a:gd name="T0" fmla="*/ 0 w 6"/>
                  <a:gd name="T1" fmla="*/ 49 h 49"/>
                  <a:gd name="T2" fmla="*/ 0 w 6"/>
                  <a:gd name="T3" fmla="*/ 43 h 49"/>
                  <a:gd name="T4" fmla="*/ 0 w 6"/>
                  <a:gd name="T5" fmla="*/ 31 h 49"/>
                  <a:gd name="T6" fmla="*/ 6 w 6"/>
                  <a:gd name="T7" fmla="*/ 12 h 49"/>
                  <a:gd name="T8" fmla="*/ 6 w 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0" y="49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6" name="Freeform 461"/>
              <p:cNvSpPr>
                <a:spLocks/>
              </p:cNvSpPr>
              <p:nvPr/>
            </p:nvSpPr>
            <p:spPr bwMode="auto">
              <a:xfrm>
                <a:off x="2724" y="2233"/>
                <a:ext cx="0" cy="24"/>
              </a:xfrm>
              <a:custGeom>
                <a:avLst/>
                <a:gdLst>
                  <a:gd name="T0" fmla="*/ 24 h 24"/>
                  <a:gd name="T1" fmla="*/ 6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7" name="Freeform 462"/>
              <p:cNvSpPr>
                <a:spLocks/>
              </p:cNvSpPr>
              <p:nvPr/>
            </p:nvSpPr>
            <p:spPr bwMode="auto">
              <a:xfrm>
                <a:off x="2724" y="2233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8" name="Freeform 463"/>
              <p:cNvSpPr>
                <a:spLocks/>
              </p:cNvSpPr>
              <p:nvPr/>
            </p:nvSpPr>
            <p:spPr bwMode="auto">
              <a:xfrm>
                <a:off x="2730" y="2251"/>
                <a:ext cx="0" cy="225"/>
              </a:xfrm>
              <a:custGeom>
                <a:avLst/>
                <a:gdLst>
                  <a:gd name="T0" fmla="*/ 0 h 225"/>
                  <a:gd name="T1" fmla="*/ 18 h 225"/>
                  <a:gd name="T2" fmla="*/ 49 h 225"/>
                  <a:gd name="T3" fmla="*/ 85 h 225"/>
                  <a:gd name="T4" fmla="*/ 122 h 225"/>
                  <a:gd name="T5" fmla="*/ 158 h 225"/>
                  <a:gd name="T6" fmla="*/ 189 h 225"/>
                  <a:gd name="T7" fmla="*/ 213 h 225"/>
                  <a:gd name="T8" fmla="*/ 225 h 2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25">
                    <a:moveTo>
                      <a:pt x="0" y="0"/>
                    </a:moveTo>
                    <a:lnTo>
                      <a:pt x="0" y="18"/>
                    </a:lnTo>
                    <a:lnTo>
                      <a:pt x="0" y="49"/>
                    </a:lnTo>
                    <a:lnTo>
                      <a:pt x="0" y="85"/>
                    </a:lnTo>
                    <a:lnTo>
                      <a:pt x="0" y="122"/>
                    </a:lnTo>
                    <a:lnTo>
                      <a:pt x="0" y="158"/>
                    </a:lnTo>
                    <a:lnTo>
                      <a:pt x="0" y="189"/>
                    </a:lnTo>
                    <a:lnTo>
                      <a:pt x="0" y="213"/>
                    </a:lnTo>
                    <a:lnTo>
                      <a:pt x="0" y="22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9" name="Freeform 464"/>
              <p:cNvSpPr>
                <a:spLocks/>
              </p:cNvSpPr>
              <p:nvPr/>
            </p:nvSpPr>
            <p:spPr bwMode="auto">
              <a:xfrm>
                <a:off x="2730" y="2354"/>
                <a:ext cx="7" cy="122"/>
              </a:xfrm>
              <a:custGeom>
                <a:avLst/>
                <a:gdLst>
                  <a:gd name="T0" fmla="*/ 0 w 7"/>
                  <a:gd name="T1" fmla="*/ 122 h 122"/>
                  <a:gd name="T2" fmla="*/ 0 w 7"/>
                  <a:gd name="T3" fmla="*/ 122 h 122"/>
                  <a:gd name="T4" fmla="*/ 0 w 7"/>
                  <a:gd name="T5" fmla="*/ 110 h 122"/>
                  <a:gd name="T6" fmla="*/ 0 w 7"/>
                  <a:gd name="T7" fmla="*/ 92 h 122"/>
                  <a:gd name="T8" fmla="*/ 0 w 7"/>
                  <a:gd name="T9" fmla="*/ 67 h 122"/>
                  <a:gd name="T10" fmla="*/ 7 w 7"/>
                  <a:gd name="T11" fmla="*/ 43 h 122"/>
                  <a:gd name="T12" fmla="*/ 7 w 7"/>
                  <a:gd name="T13" fmla="*/ 25 h 122"/>
                  <a:gd name="T14" fmla="*/ 7 w 7"/>
                  <a:gd name="T15" fmla="*/ 7 h 122"/>
                  <a:gd name="T16" fmla="*/ 7 w 7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2">
                    <a:moveTo>
                      <a:pt x="0" y="122"/>
                    </a:moveTo>
                    <a:lnTo>
                      <a:pt x="0" y="122"/>
                    </a:lnTo>
                    <a:lnTo>
                      <a:pt x="0" y="110"/>
                    </a:lnTo>
                    <a:lnTo>
                      <a:pt x="0" y="92"/>
                    </a:lnTo>
                    <a:lnTo>
                      <a:pt x="0" y="67"/>
                    </a:lnTo>
                    <a:lnTo>
                      <a:pt x="7" y="43"/>
                    </a:lnTo>
                    <a:lnTo>
                      <a:pt x="7" y="25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0" name="Freeform 465"/>
              <p:cNvSpPr>
                <a:spLocks/>
              </p:cNvSpPr>
              <p:nvPr/>
            </p:nvSpPr>
            <p:spPr bwMode="auto">
              <a:xfrm>
                <a:off x="2737" y="2354"/>
                <a:ext cx="0" cy="104"/>
              </a:xfrm>
              <a:custGeom>
                <a:avLst/>
                <a:gdLst>
                  <a:gd name="T0" fmla="*/ 0 h 104"/>
                  <a:gd name="T1" fmla="*/ 0 h 104"/>
                  <a:gd name="T2" fmla="*/ 13 h 104"/>
                  <a:gd name="T3" fmla="*/ 25 h 104"/>
                  <a:gd name="T4" fmla="*/ 43 h 104"/>
                  <a:gd name="T5" fmla="*/ 79 h 104"/>
                  <a:gd name="T6" fmla="*/ 92 h 104"/>
                  <a:gd name="T7" fmla="*/ 104 h 1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4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79"/>
                    </a:lnTo>
                    <a:lnTo>
                      <a:pt x="0" y="92"/>
                    </a:lnTo>
                    <a:lnTo>
                      <a:pt x="0" y="10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1" name="Freeform 466"/>
              <p:cNvSpPr>
                <a:spLocks/>
              </p:cNvSpPr>
              <p:nvPr/>
            </p:nvSpPr>
            <p:spPr bwMode="auto">
              <a:xfrm>
                <a:off x="2737" y="2458"/>
                <a:ext cx="0" cy="36"/>
              </a:xfrm>
              <a:custGeom>
                <a:avLst/>
                <a:gdLst>
                  <a:gd name="T0" fmla="*/ 0 h 36"/>
                  <a:gd name="T1" fmla="*/ 12 h 36"/>
                  <a:gd name="T2" fmla="*/ 24 h 36"/>
                  <a:gd name="T3" fmla="*/ 36 h 36"/>
                  <a:gd name="T4" fmla="*/ 3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2" name="Freeform 467"/>
              <p:cNvSpPr>
                <a:spLocks/>
              </p:cNvSpPr>
              <p:nvPr/>
            </p:nvSpPr>
            <p:spPr bwMode="auto">
              <a:xfrm>
                <a:off x="2737" y="2306"/>
                <a:ext cx="6" cy="182"/>
              </a:xfrm>
              <a:custGeom>
                <a:avLst/>
                <a:gdLst>
                  <a:gd name="T0" fmla="*/ 0 w 6"/>
                  <a:gd name="T1" fmla="*/ 182 h 182"/>
                  <a:gd name="T2" fmla="*/ 0 w 6"/>
                  <a:gd name="T3" fmla="*/ 170 h 182"/>
                  <a:gd name="T4" fmla="*/ 0 w 6"/>
                  <a:gd name="T5" fmla="*/ 152 h 182"/>
                  <a:gd name="T6" fmla="*/ 0 w 6"/>
                  <a:gd name="T7" fmla="*/ 121 h 182"/>
                  <a:gd name="T8" fmla="*/ 0 w 6"/>
                  <a:gd name="T9" fmla="*/ 97 h 182"/>
                  <a:gd name="T10" fmla="*/ 6 w 6"/>
                  <a:gd name="T11" fmla="*/ 42 h 182"/>
                  <a:gd name="T12" fmla="*/ 6 w 6"/>
                  <a:gd name="T13" fmla="*/ 18 h 182"/>
                  <a:gd name="T14" fmla="*/ 6 w 6"/>
                  <a:gd name="T1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82">
                    <a:moveTo>
                      <a:pt x="0" y="182"/>
                    </a:moveTo>
                    <a:lnTo>
                      <a:pt x="0" y="170"/>
                    </a:lnTo>
                    <a:lnTo>
                      <a:pt x="0" y="152"/>
                    </a:lnTo>
                    <a:lnTo>
                      <a:pt x="0" y="121"/>
                    </a:lnTo>
                    <a:lnTo>
                      <a:pt x="0" y="97"/>
                    </a:lnTo>
                    <a:lnTo>
                      <a:pt x="6" y="42"/>
                    </a:ln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3" name="Freeform 468"/>
              <p:cNvSpPr>
                <a:spLocks/>
              </p:cNvSpPr>
              <p:nvPr/>
            </p:nvSpPr>
            <p:spPr bwMode="auto">
              <a:xfrm>
                <a:off x="2743" y="2245"/>
                <a:ext cx="0" cy="61"/>
              </a:xfrm>
              <a:custGeom>
                <a:avLst/>
                <a:gdLst>
                  <a:gd name="T0" fmla="*/ 61 h 61"/>
                  <a:gd name="T1" fmla="*/ 36 h 61"/>
                  <a:gd name="T2" fmla="*/ 18 h 61"/>
                  <a:gd name="T3" fmla="*/ 6 h 61"/>
                  <a:gd name="T4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3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4" name="Freeform 469"/>
              <p:cNvSpPr>
                <a:spLocks/>
              </p:cNvSpPr>
              <p:nvPr/>
            </p:nvSpPr>
            <p:spPr bwMode="auto">
              <a:xfrm>
                <a:off x="2743" y="2245"/>
                <a:ext cx="6" cy="61"/>
              </a:xfrm>
              <a:custGeom>
                <a:avLst/>
                <a:gdLst>
                  <a:gd name="T0" fmla="*/ 0 w 6"/>
                  <a:gd name="T1" fmla="*/ 0 h 61"/>
                  <a:gd name="T2" fmla="*/ 0 w 6"/>
                  <a:gd name="T3" fmla="*/ 0 h 61"/>
                  <a:gd name="T4" fmla="*/ 0 w 6"/>
                  <a:gd name="T5" fmla="*/ 6 h 61"/>
                  <a:gd name="T6" fmla="*/ 0 w 6"/>
                  <a:gd name="T7" fmla="*/ 30 h 61"/>
                  <a:gd name="T8" fmla="*/ 6 w 6"/>
                  <a:gd name="T9" fmla="*/ 49 h 61"/>
                  <a:gd name="T10" fmla="*/ 6 w 6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49"/>
                    </a:lnTo>
                    <a:lnTo>
                      <a:pt x="6" y="6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5" name="Freeform 470"/>
              <p:cNvSpPr>
                <a:spLocks/>
              </p:cNvSpPr>
              <p:nvPr/>
            </p:nvSpPr>
            <p:spPr bwMode="auto">
              <a:xfrm>
                <a:off x="2749" y="229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  <a:gd name="T4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6" name="Freeform 471"/>
              <p:cNvSpPr>
                <a:spLocks/>
              </p:cNvSpPr>
              <p:nvPr/>
            </p:nvSpPr>
            <p:spPr bwMode="auto">
              <a:xfrm>
                <a:off x="2749" y="2294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7" name="Freeform 472"/>
              <p:cNvSpPr>
                <a:spLocks/>
              </p:cNvSpPr>
              <p:nvPr/>
            </p:nvSpPr>
            <p:spPr bwMode="auto">
              <a:xfrm>
                <a:off x="2755" y="2312"/>
                <a:ext cx="0" cy="55"/>
              </a:xfrm>
              <a:custGeom>
                <a:avLst/>
                <a:gdLst>
                  <a:gd name="T0" fmla="*/ 0 h 55"/>
                  <a:gd name="T1" fmla="*/ 12 h 55"/>
                  <a:gd name="T2" fmla="*/ 30 h 55"/>
                  <a:gd name="T3" fmla="*/ 49 h 55"/>
                  <a:gd name="T4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49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8" name="Freeform 473"/>
              <p:cNvSpPr>
                <a:spLocks/>
              </p:cNvSpPr>
              <p:nvPr/>
            </p:nvSpPr>
            <p:spPr bwMode="auto">
              <a:xfrm>
                <a:off x="2755" y="2330"/>
                <a:ext cx="7" cy="37"/>
              </a:xfrm>
              <a:custGeom>
                <a:avLst/>
                <a:gdLst>
                  <a:gd name="T0" fmla="*/ 0 w 7"/>
                  <a:gd name="T1" fmla="*/ 37 h 37"/>
                  <a:gd name="T2" fmla="*/ 0 w 7"/>
                  <a:gd name="T3" fmla="*/ 37 h 37"/>
                  <a:gd name="T4" fmla="*/ 0 w 7"/>
                  <a:gd name="T5" fmla="*/ 31 h 37"/>
                  <a:gd name="T6" fmla="*/ 0 w 7"/>
                  <a:gd name="T7" fmla="*/ 12 h 37"/>
                  <a:gd name="T8" fmla="*/ 7 w 7"/>
                  <a:gd name="T9" fmla="*/ 0 h 37"/>
                  <a:gd name="T10" fmla="*/ 7 w 7"/>
                  <a:gd name="T11" fmla="*/ 0 h 37"/>
                  <a:gd name="T12" fmla="*/ 7 w 7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0" y="37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9" name="Freeform 474"/>
              <p:cNvSpPr>
                <a:spLocks/>
              </p:cNvSpPr>
              <p:nvPr/>
            </p:nvSpPr>
            <p:spPr bwMode="auto">
              <a:xfrm>
                <a:off x="2762" y="2330"/>
                <a:ext cx="0" cy="128"/>
              </a:xfrm>
              <a:custGeom>
                <a:avLst/>
                <a:gdLst>
                  <a:gd name="T0" fmla="*/ 0 h 128"/>
                  <a:gd name="T1" fmla="*/ 12 h 128"/>
                  <a:gd name="T2" fmla="*/ 31 h 128"/>
                  <a:gd name="T3" fmla="*/ 73 h 128"/>
                  <a:gd name="T4" fmla="*/ 97 h 128"/>
                  <a:gd name="T5" fmla="*/ 116 h 128"/>
                  <a:gd name="T6" fmla="*/ 128 h 128"/>
                  <a:gd name="T7" fmla="*/ 128 h 1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28">
                    <a:moveTo>
                      <a:pt x="0" y="0"/>
                    </a:moveTo>
                    <a:lnTo>
                      <a:pt x="0" y="12"/>
                    </a:lnTo>
                    <a:lnTo>
                      <a:pt x="0" y="31"/>
                    </a:lnTo>
                    <a:lnTo>
                      <a:pt x="0" y="73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0" y="12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0" name="Freeform 475"/>
              <p:cNvSpPr>
                <a:spLocks/>
              </p:cNvSpPr>
              <p:nvPr/>
            </p:nvSpPr>
            <p:spPr bwMode="auto">
              <a:xfrm>
                <a:off x="2762" y="2263"/>
                <a:ext cx="0" cy="195"/>
              </a:xfrm>
              <a:custGeom>
                <a:avLst/>
                <a:gdLst>
                  <a:gd name="T0" fmla="*/ 195 h 195"/>
                  <a:gd name="T1" fmla="*/ 183 h 195"/>
                  <a:gd name="T2" fmla="*/ 164 h 195"/>
                  <a:gd name="T3" fmla="*/ 134 h 195"/>
                  <a:gd name="T4" fmla="*/ 98 h 195"/>
                  <a:gd name="T5" fmla="*/ 67 h 195"/>
                  <a:gd name="T6" fmla="*/ 37 h 195"/>
                  <a:gd name="T7" fmla="*/ 12 h 195"/>
                  <a:gd name="T8" fmla="*/ 0 h 19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95">
                    <a:moveTo>
                      <a:pt x="0" y="195"/>
                    </a:moveTo>
                    <a:lnTo>
                      <a:pt x="0" y="183"/>
                    </a:lnTo>
                    <a:lnTo>
                      <a:pt x="0" y="164"/>
                    </a:lnTo>
                    <a:lnTo>
                      <a:pt x="0" y="134"/>
                    </a:lnTo>
                    <a:lnTo>
                      <a:pt x="0" y="98"/>
                    </a:lnTo>
                    <a:lnTo>
                      <a:pt x="0" y="67"/>
                    </a:lnTo>
                    <a:lnTo>
                      <a:pt x="0" y="37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1" name="Freeform 476"/>
              <p:cNvSpPr>
                <a:spLocks/>
              </p:cNvSpPr>
              <p:nvPr/>
            </p:nvSpPr>
            <p:spPr bwMode="auto">
              <a:xfrm>
                <a:off x="2762" y="2263"/>
                <a:ext cx="6" cy="110"/>
              </a:xfrm>
              <a:custGeom>
                <a:avLst/>
                <a:gdLst>
                  <a:gd name="T0" fmla="*/ 0 w 6"/>
                  <a:gd name="T1" fmla="*/ 0 h 110"/>
                  <a:gd name="T2" fmla="*/ 0 w 6"/>
                  <a:gd name="T3" fmla="*/ 0 h 110"/>
                  <a:gd name="T4" fmla="*/ 0 w 6"/>
                  <a:gd name="T5" fmla="*/ 12 h 110"/>
                  <a:gd name="T6" fmla="*/ 0 w 6"/>
                  <a:gd name="T7" fmla="*/ 31 h 110"/>
                  <a:gd name="T8" fmla="*/ 0 w 6"/>
                  <a:gd name="T9" fmla="*/ 55 h 110"/>
                  <a:gd name="T10" fmla="*/ 6 w 6"/>
                  <a:gd name="T11" fmla="*/ 73 h 110"/>
                  <a:gd name="T12" fmla="*/ 6 w 6"/>
                  <a:gd name="T13" fmla="*/ 91 h 110"/>
                  <a:gd name="T14" fmla="*/ 6 w 6"/>
                  <a:gd name="T15" fmla="*/ 110 h 110"/>
                  <a:gd name="T16" fmla="*/ 6 w 6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1"/>
                    </a:lnTo>
                    <a:lnTo>
                      <a:pt x="0" y="55"/>
                    </a:lnTo>
                    <a:lnTo>
                      <a:pt x="6" y="73"/>
                    </a:lnTo>
                    <a:lnTo>
                      <a:pt x="6" y="91"/>
                    </a:lnTo>
                    <a:lnTo>
                      <a:pt x="6" y="110"/>
                    </a:lnTo>
                    <a:lnTo>
                      <a:pt x="6" y="11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2" name="Freeform 477"/>
              <p:cNvSpPr>
                <a:spLocks/>
              </p:cNvSpPr>
              <p:nvPr/>
            </p:nvSpPr>
            <p:spPr bwMode="auto">
              <a:xfrm>
                <a:off x="2768" y="2208"/>
                <a:ext cx="0" cy="165"/>
              </a:xfrm>
              <a:custGeom>
                <a:avLst/>
                <a:gdLst>
                  <a:gd name="T0" fmla="*/ 165 h 165"/>
                  <a:gd name="T1" fmla="*/ 159 h 165"/>
                  <a:gd name="T2" fmla="*/ 140 h 165"/>
                  <a:gd name="T3" fmla="*/ 116 h 165"/>
                  <a:gd name="T4" fmla="*/ 86 h 165"/>
                  <a:gd name="T5" fmla="*/ 61 h 165"/>
                  <a:gd name="T6" fmla="*/ 37 h 165"/>
                  <a:gd name="T7" fmla="*/ 13 h 165"/>
                  <a:gd name="T8" fmla="*/ 0 h 16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65">
                    <a:moveTo>
                      <a:pt x="0" y="165"/>
                    </a:moveTo>
                    <a:lnTo>
                      <a:pt x="0" y="159"/>
                    </a:lnTo>
                    <a:lnTo>
                      <a:pt x="0" y="140"/>
                    </a:lnTo>
                    <a:lnTo>
                      <a:pt x="0" y="116"/>
                    </a:lnTo>
                    <a:lnTo>
                      <a:pt x="0" y="86"/>
                    </a:lnTo>
                    <a:lnTo>
                      <a:pt x="0" y="61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3" name="Freeform 478"/>
              <p:cNvSpPr>
                <a:spLocks/>
              </p:cNvSpPr>
              <p:nvPr/>
            </p:nvSpPr>
            <p:spPr bwMode="auto">
              <a:xfrm>
                <a:off x="2768" y="2202"/>
                <a:ext cx="6" cy="37"/>
              </a:xfrm>
              <a:custGeom>
                <a:avLst/>
                <a:gdLst>
                  <a:gd name="T0" fmla="*/ 0 w 6"/>
                  <a:gd name="T1" fmla="*/ 6 h 37"/>
                  <a:gd name="T2" fmla="*/ 0 w 6"/>
                  <a:gd name="T3" fmla="*/ 0 h 37"/>
                  <a:gd name="T4" fmla="*/ 0 w 6"/>
                  <a:gd name="T5" fmla="*/ 6 h 37"/>
                  <a:gd name="T6" fmla="*/ 0 w 6"/>
                  <a:gd name="T7" fmla="*/ 13 h 37"/>
                  <a:gd name="T8" fmla="*/ 6 w 6"/>
                  <a:gd name="T9" fmla="*/ 31 h 37"/>
                  <a:gd name="T10" fmla="*/ 6 w 6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7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6" y="31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4" name="Freeform 479"/>
              <p:cNvSpPr>
                <a:spLocks/>
              </p:cNvSpPr>
              <p:nvPr/>
            </p:nvSpPr>
            <p:spPr bwMode="auto">
              <a:xfrm>
                <a:off x="2774" y="223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5" name="Freeform 480"/>
              <p:cNvSpPr>
                <a:spLocks/>
              </p:cNvSpPr>
              <p:nvPr/>
            </p:nvSpPr>
            <p:spPr bwMode="auto">
              <a:xfrm>
                <a:off x="2774" y="2233"/>
                <a:ext cx="6" cy="182"/>
              </a:xfrm>
              <a:custGeom>
                <a:avLst/>
                <a:gdLst>
                  <a:gd name="T0" fmla="*/ 0 w 6"/>
                  <a:gd name="T1" fmla="*/ 0 h 182"/>
                  <a:gd name="T2" fmla="*/ 0 w 6"/>
                  <a:gd name="T3" fmla="*/ 12 h 182"/>
                  <a:gd name="T4" fmla="*/ 0 w 6"/>
                  <a:gd name="T5" fmla="*/ 36 h 182"/>
                  <a:gd name="T6" fmla="*/ 0 w 6"/>
                  <a:gd name="T7" fmla="*/ 85 h 182"/>
                  <a:gd name="T8" fmla="*/ 6 w 6"/>
                  <a:gd name="T9" fmla="*/ 140 h 182"/>
                  <a:gd name="T10" fmla="*/ 6 w 6"/>
                  <a:gd name="T11" fmla="*/ 164 h 182"/>
                  <a:gd name="T12" fmla="*/ 6 w 6"/>
                  <a:gd name="T13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2">
                    <a:moveTo>
                      <a:pt x="0" y="0"/>
                    </a:moveTo>
                    <a:lnTo>
                      <a:pt x="0" y="12"/>
                    </a:lnTo>
                    <a:lnTo>
                      <a:pt x="0" y="36"/>
                    </a:lnTo>
                    <a:lnTo>
                      <a:pt x="0" y="85"/>
                    </a:lnTo>
                    <a:lnTo>
                      <a:pt x="6" y="140"/>
                    </a:lnTo>
                    <a:lnTo>
                      <a:pt x="6" y="164"/>
                    </a:lnTo>
                    <a:lnTo>
                      <a:pt x="6" y="18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6" name="Freeform 481"/>
              <p:cNvSpPr>
                <a:spLocks/>
              </p:cNvSpPr>
              <p:nvPr/>
            </p:nvSpPr>
            <p:spPr bwMode="auto">
              <a:xfrm>
                <a:off x="2780" y="2415"/>
                <a:ext cx="0" cy="85"/>
              </a:xfrm>
              <a:custGeom>
                <a:avLst/>
                <a:gdLst>
                  <a:gd name="T0" fmla="*/ 0 h 85"/>
                  <a:gd name="T1" fmla="*/ 31 h 85"/>
                  <a:gd name="T2" fmla="*/ 61 h 85"/>
                  <a:gd name="T3" fmla="*/ 85 h 85"/>
                  <a:gd name="T4" fmla="*/ 85 h 85"/>
                  <a:gd name="T5" fmla="*/ 85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85">
                    <a:moveTo>
                      <a:pt x="0" y="0"/>
                    </a:moveTo>
                    <a:lnTo>
                      <a:pt x="0" y="31"/>
                    </a:lnTo>
                    <a:lnTo>
                      <a:pt x="0" y="6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7" name="Freeform 482"/>
              <p:cNvSpPr>
                <a:spLocks/>
              </p:cNvSpPr>
              <p:nvPr/>
            </p:nvSpPr>
            <p:spPr bwMode="auto">
              <a:xfrm>
                <a:off x="2780" y="2342"/>
                <a:ext cx="0" cy="158"/>
              </a:xfrm>
              <a:custGeom>
                <a:avLst/>
                <a:gdLst>
                  <a:gd name="T0" fmla="*/ 158 h 158"/>
                  <a:gd name="T1" fmla="*/ 152 h 158"/>
                  <a:gd name="T2" fmla="*/ 134 h 158"/>
                  <a:gd name="T3" fmla="*/ 110 h 158"/>
                  <a:gd name="T4" fmla="*/ 85 h 158"/>
                  <a:gd name="T5" fmla="*/ 37 h 158"/>
                  <a:gd name="T6" fmla="*/ 12 h 158"/>
                  <a:gd name="T7" fmla="*/ 0 h 1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58">
                    <a:moveTo>
                      <a:pt x="0" y="158"/>
                    </a:moveTo>
                    <a:lnTo>
                      <a:pt x="0" y="152"/>
                    </a:lnTo>
                    <a:lnTo>
                      <a:pt x="0" y="134"/>
                    </a:lnTo>
                    <a:lnTo>
                      <a:pt x="0" y="110"/>
                    </a:lnTo>
                    <a:lnTo>
                      <a:pt x="0" y="85"/>
                    </a:lnTo>
                    <a:lnTo>
                      <a:pt x="0" y="37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8" name="Freeform 483"/>
              <p:cNvSpPr>
                <a:spLocks/>
              </p:cNvSpPr>
              <p:nvPr/>
            </p:nvSpPr>
            <p:spPr bwMode="auto">
              <a:xfrm>
                <a:off x="2780" y="2318"/>
                <a:ext cx="7" cy="24"/>
              </a:xfrm>
              <a:custGeom>
                <a:avLst/>
                <a:gdLst>
                  <a:gd name="T0" fmla="*/ 0 w 7"/>
                  <a:gd name="T1" fmla="*/ 24 h 24"/>
                  <a:gd name="T2" fmla="*/ 0 w 7"/>
                  <a:gd name="T3" fmla="*/ 6 h 24"/>
                  <a:gd name="T4" fmla="*/ 7 w 7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4">
                    <a:moveTo>
                      <a:pt x="0" y="24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9" name="Freeform 484"/>
              <p:cNvSpPr>
                <a:spLocks/>
              </p:cNvSpPr>
              <p:nvPr/>
            </p:nvSpPr>
            <p:spPr bwMode="auto">
              <a:xfrm>
                <a:off x="2787" y="2318"/>
                <a:ext cx="0" cy="24"/>
              </a:xfrm>
              <a:custGeom>
                <a:avLst/>
                <a:gdLst>
                  <a:gd name="T0" fmla="*/ 0 h 24"/>
                  <a:gd name="T1" fmla="*/ 0 h 24"/>
                  <a:gd name="T2" fmla="*/ 12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0" name="Freeform 485"/>
              <p:cNvSpPr>
                <a:spLocks/>
              </p:cNvSpPr>
              <p:nvPr/>
            </p:nvSpPr>
            <p:spPr bwMode="auto">
              <a:xfrm>
                <a:off x="2787" y="234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1" name="Freeform 486"/>
              <p:cNvSpPr>
                <a:spLocks/>
              </p:cNvSpPr>
              <p:nvPr/>
            </p:nvSpPr>
            <p:spPr bwMode="auto">
              <a:xfrm>
                <a:off x="2793" y="2324"/>
                <a:ext cx="0" cy="30"/>
              </a:xfrm>
              <a:custGeom>
                <a:avLst/>
                <a:gdLst>
                  <a:gd name="T0" fmla="*/ 30 h 30"/>
                  <a:gd name="T1" fmla="*/ 24 h 30"/>
                  <a:gd name="T2" fmla="*/ 12 h 30"/>
                  <a:gd name="T3" fmla="*/ 6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2" name="Freeform 487"/>
              <p:cNvSpPr>
                <a:spLocks/>
              </p:cNvSpPr>
              <p:nvPr/>
            </p:nvSpPr>
            <p:spPr bwMode="auto">
              <a:xfrm>
                <a:off x="2793" y="2324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3" name="Freeform 488"/>
              <p:cNvSpPr>
                <a:spLocks/>
              </p:cNvSpPr>
              <p:nvPr/>
            </p:nvSpPr>
            <p:spPr bwMode="auto">
              <a:xfrm>
                <a:off x="2799" y="2342"/>
                <a:ext cx="0" cy="31"/>
              </a:xfrm>
              <a:custGeom>
                <a:avLst/>
                <a:gdLst>
                  <a:gd name="T0" fmla="*/ 0 h 31"/>
                  <a:gd name="T1" fmla="*/ 12 h 31"/>
                  <a:gd name="T2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12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4" name="Freeform 489"/>
              <p:cNvSpPr>
                <a:spLocks/>
              </p:cNvSpPr>
              <p:nvPr/>
            </p:nvSpPr>
            <p:spPr bwMode="auto">
              <a:xfrm>
                <a:off x="2799" y="2373"/>
                <a:ext cx="7" cy="85"/>
              </a:xfrm>
              <a:custGeom>
                <a:avLst/>
                <a:gdLst>
                  <a:gd name="T0" fmla="*/ 0 w 7"/>
                  <a:gd name="T1" fmla="*/ 0 h 85"/>
                  <a:gd name="T2" fmla="*/ 0 w 7"/>
                  <a:gd name="T3" fmla="*/ 18 h 85"/>
                  <a:gd name="T4" fmla="*/ 0 w 7"/>
                  <a:gd name="T5" fmla="*/ 42 h 85"/>
                  <a:gd name="T6" fmla="*/ 7 w 7"/>
                  <a:gd name="T7" fmla="*/ 67 h 85"/>
                  <a:gd name="T8" fmla="*/ 7 w 7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5">
                    <a:moveTo>
                      <a:pt x="0" y="0"/>
                    </a:moveTo>
                    <a:lnTo>
                      <a:pt x="0" y="18"/>
                    </a:lnTo>
                    <a:lnTo>
                      <a:pt x="0" y="42"/>
                    </a:lnTo>
                    <a:lnTo>
                      <a:pt x="7" y="67"/>
                    </a:lnTo>
                    <a:lnTo>
                      <a:pt x="7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5" name="Freeform 490"/>
              <p:cNvSpPr>
                <a:spLocks/>
              </p:cNvSpPr>
              <p:nvPr/>
            </p:nvSpPr>
            <p:spPr bwMode="auto">
              <a:xfrm>
                <a:off x="2806" y="2458"/>
                <a:ext cx="0" cy="48"/>
              </a:xfrm>
              <a:custGeom>
                <a:avLst/>
                <a:gdLst>
                  <a:gd name="T0" fmla="*/ 0 h 48"/>
                  <a:gd name="T1" fmla="*/ 12 h 48"/>
                  <a:gd name="T2" fmla="*/ 36 h 48"/>
                  <a:gd name="T3" fmla="*/ 48 h 48"/>
                  <a:gd name="T4" fmla="*/ 48 h 48"/>
                  <a:gd name="T5" fmla="*/ 42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12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6" name="Freeform 491"/>
              <p:cNvSpPr>
                <a:spLocks/>
              </p:cNvSpPr>
              <p:nvPr/>
            </p:nvSpPr>
            <p:spPr bwMode="auto">
              <a:xfrm>
                <a:off x="2806" y="2251"/>
                <a:ext cx="0" cy="249"/>
              </a:xfrm>
              <a:custGeom>
                <a:avLst/>
                <a:gdLst>
                  <a:gd name="T0" fmla="*/ 249 h 249"/>
                  <a:gd name="T1" fmla="*/ 231 h 249"/>
                  <a:gd name="T2" fmla="*/ 201 h 249"/>
                  <a:gd name="T3" fmla="*/ 158 h 249"/>
                  <a:gd name="T4" fmla="*/ 122 h 249"/>
                  <a:gd name="T5" fmla="*/ 79 h 249"/>
                  <a:gd name="T6" fmla="*/ 43 h 249"/>
                  <a:gd name="T7" fmla="*/ 12 h 249"/>
                  <a:gd name="T8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49">
                    <a:moveTo>
                      <a:pt x="0" y="249"/>
                    </a:moveTo>
                    <a:lnTo>
                      <a:pt x="0" y="231"/>
                    </a:lnTo>
                    <a:lnTo>
                      <a:pt x="0" y="201"/>
                    </a:lnTo>
                    <a:lnTo>
                      <a:pt x="0" y="158"/>
                    </a:lnTo>
                    <a:lnTo>
                      <a:pt x="0" y="122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7" name="Freeform 492"/>
              <p:cNvSpPr>
                <a:spLocks/>
              </p:cNvSpPr>
              <p:nvPr/>
            </p:nvSpPr>
            <p:spPr bwMode="auto">
              <a:xfrm>
                <a:off x="2806" y="2251"/>
                <a:ext cx="6" cy="134"/>
              </a:xfrm>
              <a:custGeom>
                <a:avLst/>
                <a:gdLst>
                  <a:gd name="T0" fmla="*/ 0 w 6"/>
                  <a:gd name="T1" fmla="*/ 0 h 134"/>
                  <a:gd name="T2" fmla="*/ 0 w 6"/>
                  <a:gd name="T3" fmla="*/ 0 h 134"/>
                  <a:gd name="T4" fmla="*/ 0 w 6"/>
                  <a:gd name="T5" fmla="*/ 6 h 134"/>
                  <a:gd name="T6" fmla="*/ 0 w 6"/>
                  <a:gd name="T7" fmla="*/ 24 h 134"/>
                  <a:gd name="T8" fmla="*/ 0 w 6"/>
                  <a:gd name="T9" fmla="*/ 49 h 134"/>
                  <a:gd name="T10" fmla="*/ 6 w 6"/>
                  <a:gd name="T11" fmla="*/ 97 h 134"/>
                  <a:gd name="T12" fmla="*/ 6 w 6"/>
                  <a:gd name="T13" fmla="*/ 116 h 134"/>
                  <a:gd name="T14" fmla="*/ 6 w 6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3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9"/>
                    </a:lnTo>
                    <a:lnTo>
                      <a:pt x="6" y="97"/>
                    </a:lnTo>
                    <a:lnTo>
                      <a:pt x="6" y="116"/>
                    </a:lnTo>
                    <a:lnTo>
                      <a:pt x="6" y="13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8" name="Freeform 493"/>
              <p:cNvSpPr>
                <a:spLocks/>
              </p:cNvSpPr>
              <p:nvPr/>
            </p:nvSpPr>
            <p:spPr bwMode="auto">
              <a:xfrm>
                <a:off x="2812" y="2385"/>
                <a:ext cx="0" cy="61"/>
              </a:xfrm>
              <a:custGeom>
                <a:avLst/>
                <a:gdLst>
                  <a:gd name="T0" fmla="*/ 0 h 61"/>
                  <a:gd name="T1" fmla="*/ 36 h 61"/>
                  <a:gd name="T2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lnTo>
                      <a:pt x="0" y="36"/>
                    </a:lnTo>
                    <a:lnTo>
                      <a:pt x="0" y="6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9" name="Freeform 494"/>
              <p:cNvSpPr>
                <a:spLocks/>
              </p:cNvSpPr>
              <p:nvPr/>
            </p:nvSpPr>
            <p:spPr bwMode="auto">
              <a:xfrm>
                <a:off x="2812" y="244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0" name="Freeform 495"/>
              <p:cNvSpPr>
                <a:spLocks/>
              </p:cNvSpPr>
              <p:nvPr/>
            </p:nvSpPr>
            <p:spPr bwMode="auto">
              <a:xfrm>
                <a:off x="2818" y="2330"/>
                <a:ext cx="0" cy="122"/>
              </a:xfrm>
              <a:custGeom>
                <a:avLst/>
                <a:gdLst>
                  <a:gd name="T0" fmla="*/ 122 h 122"/>
                  <a:gd name="T1" fmla="*/ 110 h 122"/>
                  <a:gd name="T2" fmla="*/ 97 h 122"/>
                  <a:gd name="T3" fmla="*/ 61 h 122"/>
                  <a:gd name="T4" fmla="*/ 24 h 122"/>
                  <a:gd name="T5" fmla="*/ 12 h 122"/>
                  <a:gd name="T6" fmla="*/ 0 h 1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22">
                    <a:moveTo>
                      <a:pt x="0" y="122"/>
                    </a:moveTo>
                    <a:lnTo>
                      <a:pt x="0" y="110"/>
                    </a:lnTo>
                    <a:lnTo>
                      <a:pt x="0" y="97"/>
                    </a:lnTo>
                    <a:lnTo>
                      <a:pt x="0" y="61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1" name="Freeform 496"/>
              <p:cNvSpPr>
                <a:spLocks/>
              </p:cNvSpPr>
              <p:nvPr/>
            </p:nvSpPr>
            <p:spPr bwMode="auto">
              <a:xfrm>
                <a:off x="2818" y="233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2" name="Freeform 497"/>
              <p:cNvSpPr>
                <a:spLocks/>
              </p:cNvSpPr>
              <p:nvPr/>
            </p:nvSpPr>
            <p:spPr bwMode="auto">
              <a:xfrm>
                <a:off x="2824" y="2336"/>
                <a:ext cx="0" cy="25"/>
              </a:xfrm>
              <a:custGeom>
                <a:avLst/>
                <a:gdLst>
                  <a:gd name="T0" fmla="*/ 0 h 25"/>
                  <a:gd name="T1" fmla="*/ 12 h 25"/>
                  <a:gd name="T2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12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3" name="Freeform 498"/>
              <p:cNvSpPr>
                <a:spLocks/>
              </p:cNvSpPr>
              <p:nvPr/>
            </p:nvSpPr>
            <p:spPr bwMode="auto">
              <a:xfrm>
                <a:off x="2824" y="2361"/>
                <a:ext cx="7" cy="30"/>
              </a:xfrm>
              <a:custGeom>
                <a:avLst/>
                <a:gdLst>
                  <a:gd name="T0" fmla="*/ 0 w 7"/>
                  <a:gd name="T1" fmla="*/ 0 h 30"/>
                  <a:gd name="T2" fmla="*/ 0 w 7"/>
                  <a:gd name="T3" fmla="*/ 18 h 30"/>
                  <a:gd name="T4" fmla="*/ 7 w 7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0">
                    <a:moveTo>
                      <a:pt x="0" y="0"/>
                    </a:moveTo>
                    <a:lnTo>
                      <a:pt x="0" y="18"/>
                    </a:lnTo>
                    <a:lnTo>
                      <a:pt x="7" y="3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4" name="Line 499"/>
              <p:cNvSpPr>
                <a:spLocks noChangeShapeType="1"/>
              </p:cNvSpPr>
              <p:nvPr/>
            </p:nvSpPr>
            <p:spPr bwMode="auto">
              <a:xfrm>
                <a:off x="2831" y="239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5" name="Freeform 500"/>
              <p:cNvSpPr>
                <a:spLocks/>
              </p:cNvSpPr>
              <p:nvPr/>
            </p:nvSpPr>
            <p:spPr bwMode="auto">
              <a:xfrm>
                <a:off x="2831" y="2342"/>
                <a:ext cx="0" cy="49"/>
              </a:xfrm>
              <a:custGeom>
                <a:avLst/>
                <a:gdLst>
                  <a:gd name="T0" fmla="*/ 49 h 49"/>
                  <a:gd name="T1" fmla="*/ 37 h 49"/>
                  <a:gd name="T2" fmla="*/ 19 h 49"/>
                  <a:gd name="T3" fmla="*/ 0 h 49"/>
                  <a:gd name="T4" fmla="*/ 0 h 49"/>
                  <a:gd name="T5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37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6" name="Freeform 501"/>
              <p:cNvSpPr>
                <a:spLocks/>
              </p:cNvSpPr>
              <p:nvPr/>
            </p:nvSpPr>
            <p:spPr bwMode="auto">
              <a:xfrm>
                <a:off x="2831" y="2342"/>
                <a:ext cx="6" cy="104"/>
              </a:xfrm>
              <a:custGeom>
                <a:avLst/>
                <a:gdLst>
                  <a:gd name="T0" fmla="*/ 0 w 6"/>
                  <a:gd name="T1" fmla="*/ 0 h 104"/>
                  <a:gd name="T2" fmla="*/ 0 w 6"/>
                  <a:gd name="T3" fmla="*/ 6 h 104"/>
                  <a:gd name="T4" fmla="*/ 0 w 6"/>
                  <a:gd name="T5" fmla="*/ 25 h 104"/>
                  <a:gd name="T6" fmla="*/ 0 w 6"/>
                  <a:gd name="T7" fmla="*/ 61 h 104"/>
                  <a:gd name="T8" fmla="*/ 6 w 6"/>
                  <a:gd name="T9" fmla="*/ 79 h 104"/>
                  <a:gd name="T10" fmla="*/ 6 w 6"/>
                  <a:gd name="T11" fmla="*/ 98 h 104"/>
                  <a:gd name="T12" fmla="*/ 6 w 6"/>
                  <a:gd name="T13" fmla="*/ 104 h 104"/>
                  <a:gd name="T14" fmla="*/ 6 w 6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4">
                    <a:moveTo>
                      <a:pt x="0" y="0"/>
                    </a:moveTo>
                    <a:lnTo>
                      <a:pt x="0" y="6"/>
                    </a:lnTo>
                    <a:lnTo>
                      <a:pt x="0" y="25"/>
                    </a:lnTo>
                    <a:lnTo>
                      <a:pt x="0" y="61"/>
                    </a:lnTo>
                    <a:lnTo>
                      <a:pt x="6" y="79"/>
                    </a:lnTo>
                    <a:lnTo>
                      <a:pt x="6" y="98"/>
                    </a:lnTo>
                    <a:lnTo>
                      <a:pt x="6" y="104"/>
                    </a:lnTo>
                    <a:lnTo>
                      <a:pt x="6" y="10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7" name="Freeform 502"/>
              <p:cNvSpPr>
                <a:spLocks/>
              </p:cNvSpPr>
              <p:nvPr/>
            </p:nvSpPr>
            <p:spPr bwMode="auto">
              <a:xfrm>
                <a:off x="2837" y="2227"/>
                <a:ext cx="0" cy="219"/>
              </a:xfrm>
              <a:custGeom>
                <a:avLst/>
                <a:gdLst>
                  <a:gd name="T0" fmla="*/ 219 h 219"/>
                  <a:gd name="T1" fmla="*/ 206 h 219"/>
                  <a:gd name="T2" fmla="*/ 182 h 219"/>
                  <a:gd name="T3" fmla="*/ 152 h 219"/>
                  <a:gd name="T4" fmla="*/ 115 h 219"/>
                  <a:gd name="T5" fmla="*/ 79 h 219"/>
                  <a:gd name="T6" fmla="*/ 48 h 219"/>
                  <a:gd name="T7" fmla="*/ 18 h 219"/>
                  <a:gd name="T8" fmla="*/ 0 h 2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19">
                    <a:moveTo>
                      <a:pt x="0" y="219"/>
                    </a:moveTo>
                    <a:lnTo>
                      <a:pt x="0" y="206"/>
                    </a:lnTo>
                    <a:lnTo>
                      <a:pt x="0" y="182"/>
                    </a:lnTo>
                    <a:lnTo>
                      <a:pt x="0" y="152"/>
                    </a:lnTo>
                    <a:lnTo>
                      <a:pt x="0" y="115"/>
                    </a:lnTo>
                    <a:lnTo>
                      <a:pt x="0" y="79"/>
                    </a:lnTo>
                    <a:lnTo>
                      <a:pt x="0" y="48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8" name="Freeform 503"/>
              <p:cNvSpPr>
                <a:spLocks/>
              </p:cNvSpPr>
              <p:nvPr/>
            </p:nvSpPr>
            <p:spPr bwMode="auto">
              <a:xfrm>
                <a:off x="2837" y="2202"/>
                <a:ext cx="6" cy="25"/>
              </a:xfrm>
              <a:custGeom>
                <a:avLst/>
                <a:gdLst>
                  <a:gd name="T0" fmla="*/ 0 w 6"/>
                  <a:gd name="T1" fmla="*/ 25 h 25"/>
                  <a:gd name="T2" fmla="*/ 0 w 6"/>
                  <a:gd name="T3" fmla="*/ 6 h 25"/>
                  <a:gd name="T4" fmla="*/ 6 w 6"/>
                  <a:gd name="T5" fmla="*/ 0 h 25"/>
                  <a:gd name="T6" fmla="*/ 6 w 6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9" name="Freeform 504"/>
              <p:cNvSpPr>
                <a:spLocks/>
              </p:cNvSpPr>
              <p:nvPr/>
            </p:nvSpPr>
            <p:spPr bwMode="auto">
              <a:xfrm>
                <a:off x="2843" y="2202"/>
                <a:ext cx="0" cy="55"/>
              </a:xfrm>
              <a:custGeom>
                <a:avLst/>
                <a:gdLst>
                  <a:gd name="T0" fmla="*/ 0 h 55"/>
                  <a:gd name="T1" fmla="*/ 6 h 55"/>
                  <a:gd name="T2" fmla="*/ 25 h 55"/>
                  <a:gd name="T3" fmla="*/ 43 h 55"/>
                  <a:gd name="T4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6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0" name="Freeform 505"/>
              <p:cNvSpPr>
                <a:spLocks/>
              </p:cNvSpPr>
              <p:nvPr/>
            </p:nvSpPr>
            <p:spPr bwMode="auto">
              <a:xfrm>
                <a:off x="2843" y="2257"/>
                <a:ext cx="7" cy="37"/>
              </a:xfrm>
              <a:custGeom>
                <a:avLst/>
                <a:gdLst>
                  <a:gd name="T0" fmla="*/ 0 w 7"/>
                  <a:gd name="T1" fmla="*/ 0 h 37"/>
                  <a:gd name="T2" fmla="*/ 0 w 7"/>
                  <a:gd name="T3" fmla="*/ 24 h 37"/>
                  <a:gd name="T4" fmla="*/ 7 w 7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7">
                    <a:moveTo>
                      <a:pt x="0" y="0"/>
                    </a:moveTo>
                    <a:lnTo>
                      <a:pt x="0" y="24"/>
                    </a:lnTo>
                    <a:lnTo>
                      <a:pt x="7" y="3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1" name="Line 506"/>
              <p:cNvSpPr>
                <a:spLocks noChangeShapeType="1"/>
              </p:cNvSpPr>
              <p:nvPr/>
            </p:nvSpPr>
            <p:spPr bwMode="auto">
              <a:xfrm>
                <a:off x="2850" y="2294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2" name="Freeform 507"/>
              <p:cNvSpPr>
                <a:spLocks/>
              </p:cNvSpPr>
              <p:nvPr/>
            </p:nvSpPr>
            <p:spPr bwMode="auto">
              <a:xfrm>
                <a:off x="2850" y="2300"/>
                <a:ext cx="0" cy="54"/>
              </a:xfrm>
              <a:custGeom>
                <a:avLst/>
                <a:gdLst>
                  <a:gd name="T0" fmla="*/ 0 h 54"/>
                  <a:gd name="T1" fmla="*/ 6 h 54"/>
                  <a:gd name="T2" fmla="*/ 12 h 54"/>
                  <a:gd name="T3" fmla="*/ 36 h 54"/>
                  <a:gd name="T4" fmla="*/ 48 h 54"/>
                  <a:gd name="T5" fmla="*/ 54 h 54"/>
                  <a:gd name="T6" fmla="*/ 54 h 54"/>
                  <a:gd name="T7" fmla="*/ 48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3" name="Freeform 508"/>
              <p:cNvSpPr>
                <a:spLocks/>
              </p:cNvSpPr>
              <p:nvPr/>
            </p:nvSpPr>
            <p:spPr bwMode="auto">
              <a:xfrm>
                <a:off x="2850" y="2154"/>
                <a:ext cx="6" cy="194"/>
              </a:xfrm>
              <a:custGeom>
                <a:avLst/>
                <a:gdLst>
                  <a:gd name="T0" fmla="*/ 0 w 6"/>
                  <a:gd name="T1" fmla="*/ 194 h 194"/>
                  <a:gd name="T2" fmla="*/ 0 w 6"/>
                  <a:gd name="T3" fmla="*/ 182 h 194"/>
                  <a:gd name="T4" fmla="*/ 0 w 6"/>
                  <a:gd name="T5" fmla="*/ 158 h 194"/>
                  <a:gd name="T6" fmla="*/ 0 w 6"/>
                  <a:gd name="T7" fmla="*/ 127 h 194"/>
                  <a:gd name="T8" fmla="*/ 0 w 6"/>
                  <a:gd name="T9" fmla="*/ 91 h 194"/>
                  <a:gd name="T10" fmla="*/ 6 w 6"/>
                  <a:gd name="T11" fmla="*/ 61 h 194"/>
                  <a:gd name="T12" fmla="*/ 6 w 6"/>
                  <a:gd name="T13" fmla="*/ 30 h 194"/>
                  <a:gd name="T14" fmla="*/ 6 w 6"/>
                  <a:gd name="T15" fmla="*/ 12 h 194"/>
                  <a:gd name="T16" fmla="*/ 6 w 6"/>
                  <a:gd name="T1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94">
                    <a:moveTo>
                      <a:pt x="0" y="194"/>
                    </a:moveTo>
                    <a:lnTo>
                      <a:pt x="0" y="182"/>
                    </a:lnTo>
                    <a:lnTo>
                      <a:pt x="0" y="158"/>
                    </a:lnTo>
                    <a:lnTo>
                      <a:pt x="0" y="127"/>
                    </a:lnTo>
                    <a:lnTo>
                      <a:pt x="0" y="91"/>
                    </a:lnTo>
                    <a:lnTo>
                      <a:pt x="6" y="61"/>
                    </a:lnTo>
                    <a:lnTo>
                      <a:pt x="6" y="30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4" name="Freeform 509"/>
              <p:cNvSpPr>
                <a:spLocks/>
              </p:cNvSpPr>
              <p:nvPr/>
            </p:nvSpPr>
            <p:spPr bwMode="auto">
              <a:xfrm>
                <a:off x="2856" y="2154"/>
                <a:ext cx="0" cy="103"/>
              </a:xfrm>
              <a:custGeom>
                <a:avLst/>
                <a:gdLst>
                  <a:gd name="T0" fmla="*/ 0 h 103"/>
                  <a:gd name="T1" fmla="*/ 0 h 103"/>
                  <a:gd name="T2" fmla="*/ 6 h 103"/>
                  <a:gd name="T3" fmla="*/ 24 h 103"/>
                  <a:gd name="T4" fmla="*/ 42 h 103"/>
                  <a:gd name="T5" fmla="*/ 79 h 103"/>
                  <a:gd name="T6" fmla="*/ 97 h 103"/>
                  <a:gd name="T7" fmla="*/ 103 h 10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79"/>
                    </a:lnTo>
                    <a:lnTo>
                      <a:pt x="0" y="97"/>
                    </a:lnTo>
                    <a:lnTo>
                      <a:pt x="0" y="10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5" name="Freeform 510"/>
              <p:cNvSpPr>
                <a:spLocks/>
              </p:cNvSpPr>
              <p:nvPr/>
            </p:nvSpPr>
            <p:spPr bwMode="auto">
              <a:xfrm>
                <a:off x="2856" y="2215"/>
                <a:ext cx="6" cy="42"/>
              </a:xfrm>
              <a:custGeom>
                <a:avLst/>
                <a:gdLst>
                  <a:gd name="T0" fmla="*/ 0 w 6"/>
                  <a:gd name="T1" fmla="*/ 42 h 42"/>
                  <a:gd name="T2" fmla="*/ 0 w 6"/>
                  <a:gd name="T3" fmla="*/ 42 h 42"/>
                  <a:gd name="T4" fmla="*/ 0 w 6"/>
                  <a:gd name="T5" fmla="*/ 36 h 42"/>
                  <a:gd name="T6" fmla="*/ 0 w 6"/>
                  <a:gd name="T7" fmla="*/ 18 h 42"/>
                  <a:gd name="T8" fmla="*/ 6 w 6"/>
                  <a:gd name="T9" fmla="*/ 6 h 42"/>
                  <a:gd name="T10" fmla="*/ 6 w 6"/>
                  <a:gd name="T11" fmla="*/ 0 h 42"/>
                  <a:gd name="T12" fmla="*/ 6 w 6"/>
                  <a:gd name="T13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2">
                    <a:moveTo>
                      <a:pt x="0" y="42"/>
                    </a:moveTo>
                    <a:lnTo>
                      <a:pt x="0" y="42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6" name="Freeform 511"/>
              <p:cNvSpPr>
                <a:spLocks/>
              </p:cNvSpPr>
              <p:nvPr/>
            </p:nvSpPr>
            <p:spPr bwMode="auto">
              <a:xfrm>
                <a:off x="2862" y="2221"/>
                <a:ext cx="0" cy="170"/>
              </a:xfrm>
              <a:custGeom>
                <a:avLst/>
                <a:gdLst>
                  <a:gd name="T0" fmla="*/ 0 h 170"/>
                  <a:gd name="T1" fmla="*/ 12 h 170"/>
                  <a:gd name="T2" fmla="*/ 36 h 170"/>
                  <a:gd name="T3" fmla="*/ 60 h 170"/>
                  <a:gd name="T4" fmla="*/ 91 h 170"/>
                  <a:gd name="T5" fmla="*/ 121 h 170"/>
                  <a:gd name="T6" fmla="*/ 146 h 170"/>
                  <a:gd name="T7" fmla="*/ 164 h 170"/>
                  <a:gd name="T8" fmla="*/ 170 h 1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70">
                    <a:moveTo>
                      <a:pt x="0" y="0"/>
                    </a:moveTo>
                    <a:lnTo>
                      <a:pt x="0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91"/>
                    </a:lnTo>
                    <a:lnTo>
                      <a:pt x="0" y="121"/>
                    </a:lnTo>
                    <a:lnTo>
                      <a:pt x="0" y="146"/>
                    </a:lnTo>
                    <a:lnTo>
                      <a:pt x="0" y="164"/>
                    </a:lnTo>
                    <a:lnTo>
                      <a:pt x="0" y="17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7" name="Freeform 512"/>
              <p:cNvSpPr>
                <a:spLocks/>
              </p:cNvSpPr>
              <p:nvPr/>
            </p:nvSpPr>
            <p:spPr bwMode="auto">
              <a:xfrm>
                <a:off x="2862" y="2263"/>
                <a:ext cx="6" cy="128"/>
              </a:xfrm>
              <a:custGeom>
                <a:avLst/>
                <a:gdLst>
                  <a:gd name="T0" fmla="*/ 0 w 6"/>
                  <a:gd name="T1" fmla="*/ 128 h 128"/>
                  <a:gd name="T2" fmla="*/ 0 w 6"/>
                  <a:gd name="T3" fmla="*/ 128 h 128"/>
                  <a:gd name="T4" fmla="*/ 0 w 6"/>
                  <a:gd name="T5" fmla="*/ 110 h 128"/>
                  <a:gd name="T6" fmla="*/ 0 w 6"/>
                  <a:gd name="T7" fmla="*/ 91 h 128"/>
                  <a:gd name="T8" fmla="*/ 0 w 6"/>
                  <a:gd name="T9" fmla="*/ 73 h 128"/>
                  <a:gd name="T10" fmla="*/ 6 w 6"/>
                  <a:gd name="T11" fmla="*/ 49 h 128"/>
                  <a:gd name="T12" fmla="*/ 6 w 6"/>
                  <a:gd name="T13" fmla="*/ 25 h 128"/>
                  <a:gd name="T14" fmla="*/ 6 w 6"/>
                  <a:gd name="T15" fmla="*/ 12 h 128"/>
                  <a:gd name="T16" fmla="*/ 6 w 6"/>
                  <a:gd name="T1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28">
                    <a:moveTo>
                      <a:pt x="0" y="128"/>
                    </a:moveTo>
                    <a:lnTo>
                      <a:pt x="0" y="128"/>
                    </a:lnTo>
                    <a:lnTo>
                      <a:pt x="0" y="110"/>
                    </a:lnTo>
                    <a:lnTo>
                      <a:pt x="0" y="91"/>
                    </a:lnTo>
                    <a:lnTo>
                      <a:pt x="0" y="73"/>
                    </a:lnTo>
                    <a:lnTo>
                      <a:pt x="6" y="49"/>
                    </a:lnTo>
                    <a:lnTo>
                      <a:pt x="6" y="25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8" name="Freeform 513"/>
              <p:cNvSpPr>
                <a:spLocks/>
              </p:cNvSpPr>
              <p:nvPr/>
            </p:nvSpPr>
            <p:spPr bwMode="auto">
              <a:xfrm>
                <a:off x="2868" y="2263"/>
                <a:ext cx="0" cy="49"/>
              </a:xfrm>
              <a:custGeom>
                <a:avLst/>
                <a:gdLst>
                  <a:gd name="T0" fmla="*/ 0 h 49"/>
                  <a:gd name="T1" fmla="*/ 0 h 49"/>
                  <a:gd name="T2" fmla="*/ 6 h 49"/>
                  <a:gd name="T3" fmla="*/ 25 h 49"/>
                  <a:gd name="T4" fmla="*/ 43 h 49"/>
                  <a:gd name="T5" fmla="*/ 49 h 49"/>
                  <a:gd name="T6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9" name="Freeform 514"/>
              <p:cNvSpPr>
                <a:spLocks/>
              </p:cNvSpPr>
              <p:nvPr/>
            </p:nvSpPr>
            <p:spPr bwMode="auto">
              <a:xfrm>
                <a:off x="2868" y="2221"/>
                <a:ext cx="7" cy="91"/>
              </a:xfrm>
              <a:custGeom>
                <a:avLst/>
                <a:gdLst>
                  <a:gd name="T0" fmla="*/ 0 w 7"/>
                  <a:gd name="T1" fmla="*/ 91 h 91"/>
                  <a:gd name="T2" fmla="*/ 0 w 7"/>
                  <a:gd name="T3" fmla="*/ 85 h 91"/>
                  <a:gd name="T4" fmla="*/ 0 w 7"/>
                  <a:gd name="T5" fmla="*/ 73 h 91"/>
                  <a:gd name="T6" fmla="*/ 0 w 7"/>
                  <a:gd name="T7" fmla="*/ 48 h 91"/>
                  <a:gd name="T8" fmla="*/ 7 w 7"/>
                  <a:gd name="T9" fmla="*/ 18 h 91"/>
                  <a:gd name="T10" fmla="*/ 7 w 7"/>
                  <a:gd name="T11" fmla="*/ 6 h 91"/>
                  <a:gd name="T12" fmla="*/ 7 w 7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1">
                    <a:moveTo>
                      <a:pt x="0" y="91"/>
                    </a:moveTo>
                    <a:lnTo>
                      <a:pt x="0" y="85"/>
                    </a:lnTo>
                    <a:lnTo>
                      <a:pt x="0" y="73"/>
                    </a:lnTo>
                    <a:lnTo>
                      <a:pt x="0" y="48"/>
                    </a:lnTo>
                    <a:lnTo>
                      <a:pt x="7" y="18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0" name="Freeform 515"/>
              <p:cNvSpPr>
                <a:spLocks/>
              </p:cNvSpPr>
              <p:nvPr/>
            </p:nvSpPr>
            <p:spPr bwMode="auto">
              <a:xfrm>
                <a:off x="2875" y="2221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6 h 18"/>
                  <a:gd name="T3" fmla="*/ 12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1" name="Freeform 516"/>
              <p:cNvSpPr>
                <a:spLocks/>
              </p:cNvSpPr>
              <p:nvPr/>
            </p:nvSpPr>
            <p:spPr bwMode="auto">
              <a:xfrm>
                <a:off x="2875" y="2239"/>
                <a:ext cx="0" cy="24"/>
              </a:xfrm>
              <a:custGeom>
                <a:avLst/>
                <a:gdLst>
                  <a:gd name="T0" fmla="*/ 0 h 24"/>
                  <a:gd name="T1" fmla="*/ 12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2" name="Freeform 517"/>
              <p:cNvSpPr>
                <a:spLocks/>
              </p:cNvSpPr>
              <p:nvPr/>
            </p:nvSpPr>
            <p:spPr bwMode="auto">
              <a:xfrm>
                <a:off x="2875" y="2263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3" name="Freeform 518"/>
              <p:cNvSpPr>
                <a:spLocks/>
              </p:cNvSpPr>
              <p:nvPr/>
            </p:nvSpPr>
            <p:spPr bwMode="auto">
              <a:xfrm>
                <a:off x="2881" y="2215"/>
                <a:ext cx="0" cy="66"/>
              </a:xfrm>
              <a:custGeom>
                <a:avLst/>
                <a:gdLst>
                  <a:gd name="T0" fmla="*/ 66 h 66"/>
                  <a:gd name="T1" fmla="*/ 60 h 66"/>
                  <a:gd name="T2" fmla="*/ 54 h 66"/>
                  <a:gd name="T3" fmla="*/ 24 h 66"/>
                  <a:gd name="T4" fmla="*/ 12 h 66"/>
                  <a:gd name="T5" fmla="*/ 6 h 66"/>
                  <a:gd name="T6" fmla="*/ 0 h 66"/>
                  <a:gd name="T7" fmla="*/ 6 h 6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66">
                    <a:moveTo>
                      <a:pt x="0" y="66"/>
                    </a:moveTo>
                    <a:lnTo>
                      <a:pt x="0" y="60"/>
                    </a:lnTo>
                    <a:lnTo>
                      <a:pt x="0" y="54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4" name="Freeform 519"/>
              <p:cNvSpPr>
                <a:spLocks/>
              </p:cNvSpPr>
              <p:nvPr/>
            </p:nvSpPr>
            <p:spPr bwMode="auto">
              <a:xfrm>
                <a:off x="2881" y="2221"/>
                <a:ext cx="6" cy="176"/>
              </a:xfrm>
              <a:custGeom>
                <a:avLst/>
                <a:gdLst>
                  <a:gd name="T0" fmla="*/ 0 w 6"/>
                  <a:gd name="T1" fmla="*/ 0 h 176"/>
                  <a:gd name="T2" fmla="*/ 0 w 6"/>
                  <a:gd name="T3" fmla="*/ 12 h 176"/>
                  <a:gd name="T4" fmla="*/ 0 w 6"/>
                  <a:gd name="T5" fmla="*/ 36 h 176"/>
                  <a:gd name="T6" fmla="*/ 0 w 6"/>
                  <a:gd name="T7" fmla="*/ 60 h 176"/>
                  <a:gd name="T8" fmla="*/ 0 w 6"/>
                  <a:gd name="T9" fmla="*/ 91 h 176"/>
                  <a:gd name="T10" fmla="*/ 6 w 6"/>
                  <a:gd name="T11" fmla="*/ 121 h 176"/>
                  <a:gd name="T12" fmla="*/ 6 w 6"/>
                  <a:gd name="T13" fmla="*/ 146 h 176"/>
                  <a:gd name="T14" fmla="*/ 6 w 6"/>
                  <a:gd name="T15" fmla="*/ 164 h 176"/>
                  <a:gd name="T16" fmla="*/ 6 w 6"/>
                  <a:gd name="T1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76">
                    <a:moveTo>
                      <a:pt x="0" y="0"/>
                    </a:moveTo>
                    <a:lnTo>
                      <a:pt x="0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91"/>
                    </a:lnTo>
                    <a:lnTo>
                      <a:pt x="6" y="121"/>
                    </a:lnTo>
                    <a:lnTo>
                      <a:pt x="6" y="146"/>
                    </a:lnTo>
                    <a:lnTo>
                      <a:pt x="6" y="164"/>
                    </a:lnTo>
                    <a:lnTo>
                      <a:pt x="6" y="17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5" name="Freeform 520"/>
              <p:cNvSpPr>
                <a:spLocks/>
              </p:cNvSpPr>
              <p:nvPr/>
            </p:nvSpPr>
            <p:spPr bwMode="auto">
              <a:xfrm>
                <a:off x="2887" y="2281"/>
                <a:ext cx="0" cy="116"/>
              </a:xfrm>
              <a:custGeom>
                <a:avLst/>
                <a:gdLst>
                  <a:gd name="T0" fmla="*/ 116 h 116"/>
                  <a:gd name="T1" fmla="*/ 116 h 116"/>
                  <a:gd name="T2" fmla="*/ 104 h 116"/>
                  <a:gd name="T3" fmla="*/ 86 h 116"/>
                  <a:gd name="T4" fmla="*/ 67 h 116"/>
                  <a:gd name="T5" fmla="*/ 25 h 116"/>
                  <a:gd name="T6" fmla="*/ 7 h 116"/>
                  <a:gd name="T7" fmla="*/ 0 h 1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16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4"/>
                    </a:lnTo>
                    <a:lnTo>
                      <a:pt x="0" y="86"/>
                    </a:lnTo>
                    <a:lnTo>
                      <a:pt x="0" y="67"/>
                    </a:lnTo>
                    <a:lnTo>
                      <a:pt x="0" y="25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6" name="Freeform 521"/>
              <p:cNvSpPr>
                <a:spLocks/>
              </p:cNvSpPr>
              <p:nvPr/>
            </p:nvSpPr>
            <p:spPr bwMode="auto">
              <a:xfrm>
                <a:off x="2887" y="2281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0 h 43"/>
                  <a:gd name="T4" fmla="*/ 0 w 6"/>
                  <a:gd name="T5" fmla="*/ 0 h 43"/>
                  <a:gd name="T6" fmla="*/ 0 w 6"/>
                  <a:gd name="T7" fmla="*/ 19 h 43"/>
                  <a:gd name="T8" fmla="*/ 6 w 6"/>
                  <a:gd name="T9" fmla="*/ 37 h 43"/>
                  <a:gd name="T10" fmla="*/ 6 w 6"/>
                  <a:gd name="T11" fmla="*/ 43 h 43"/>
                  <a:gd name="T12" fmla="*/ 6 w 6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37"/>
                    </a:lnTo>
                    <a:lnTo>
                      <a:pt x="6" y="43"/>
                    </a:lnTo>
                    <a:lnTo>
                      <a:pt x="6" y="4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7" name="Freeform 522"/>
              <p:cNvSpPr>
                <a:spLocks/>
              </p:cNvSpPr>
              <p:nvPr/>
            </p:nvSpPr>
            <p:spPr bwMode="auto">
              <a:xfrm>
                <a:off x="2893" y="2269"/>
                <a:ext cx="0" cy="55"/>
              </a:xfrm>
              <a:custGeom>
                <a:avLst/>
                <a:gdLst>
                  <a:gd name="T0" fmla="*/ 55 h 55"/>
                  <a:gd name="T1" fmla="*/ 49 h 55"/>
                  <a:gd name="T2" fmla="*/ 37 h 55"/>
                  <a:gd name="T3" fmla="*/ 19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9"/>
                    </a:lnTo>
                    <a:lnTo>
                      <a:pt x="0" y="37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8" name="Freeform 523"/>
              <p:cNvSpPr>
                <a:spLocks/>
              </p:cNvSpPr>
              <p:nvPr/>
            </p:nvSpPr>
            <p:spPr bwMode="auto">
              <a:xfrm>
                <a:off x="2893" y="2215"/>
                <a:ext cx="0" cy="54"/>
              </a:xfrm>
              <a:custGeom>
                <a:avLst/>
                <a:gdLst>
                  <a:gd name="T0" fmla="*/ 54 h 54"/>
                  <a:gd name="T1" fmla="*/ 30 h 54"/>
                  <a:gd name="T2" fmla="*/ 18 h 54"/>
                  <a:gd name="T3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9" name="Freeform 524"/>
              <p:cNvSpPr>
                <a:spLocks/>
              </p:cNvSpPr>
              <p:nvPr/>
            </p:nvSpPr>
            <p:spPr bwMode="auto">
              <a:xfrm>
                <a:off x="2893" y="2099"/>
                <a:ext cx="7" cy="116"/>
              </a:xfrm>
              <a:custGeom>
                <a:avLst/>
                <a:gdLst>
                  <a:gd name="T0" fmla="*/ 0 w 7"/>
                  <a:gd name="T1" fmla="*/ 116 h 116"/>
                  <a:gd name="T2" fmla="*/ 0 w 7"/>
                  <a:gd name="T3" fmla="*/ 103 h 116"/>
                  <a:gd name="T4" fmla="*/ 0 w 7"/>
                  <a:gd name="T5" fmla="*/ 79 h 116"/>
                  <a:gd name="T6" fmla="*/ 0 w 7"/>
                  <a:gd name="T7" fmla="*/ 36 h 116"/>
                  <a:gd name="T8" fmla="*/ 7 w 7"/>
                  <a:gd name="T9" fmla="*/ 18 h 116"/>
                  <a:gd name="T10" fmla="*/ 7 w 7"/>
                  <a:gd name="T11" fmla="*/ 6 h 116"/>
                  <a:gd name="T12" fmla="*/ 7 w 7"/>
                  <a:gd name="T13" fmla="*/ 0 h 116"/>
                  <a:gd name="T14" fmla="*/ 7 w 7"/>
                  <a:gd name="T15" fmla="*/ 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6">
                    <a:moveTo>
                      <a:pt x="0" y="116"/>
                    </a:moveTo>
                    <a:lnTo>
                      <a:pt x="0" y="103"/>
                    </a:lnTo>
                    <a:lnTo>
                      <a:pt x="0" y="79"/>
                    </a:lnTo>
                    <a:lnTo>
                      <a:pt x="0" y="36"/>
                    </a:lnTo>
                    <a:lnTo>
                      <a:pt x="7" y="18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0" name="Freeform 525"/>
              <p:cNvSpPr>
                <a:spLocks/>
              </p:cNvSpPr>
              <p:nvPr/>
            </p:nvSpPr>
            <p:spPr bwMode="auto">
              <a:xfrm>
                <a:off x="2900" y="2105"/>
                <a:ext cx="0" cy="341"/>
              </a:xfrm>
              <a:custGeom>
                <a:avLst/>
                <a:gdLst>
                  <a:gd name="T0" fmla="*/ 0 h 341"/>
                  <a:gd name="T1" fmla="*/ 12 h 341"/>
                  <a:gd name="T2" fmla="*/ 24 h 341"/>
                  <a:gd name="T3" fmla="*/ 61 h 341"/>
                  <a:gd name="T4" fmla="*/ 116 h 341"/>
                  <a:gd name="T5" fmla="*/ 170 h 341"/>
                  <a:gd name="T6" fmla="*/ 225 h 341"/>
                  <a:gd name="T7" fmla="*/ 274 h 341"/>
                  <a:gd name="T8" fmla="*/ 316 h 341"/>
                  <a:gd name="T9" fmla="*/ 328 h 341"/>
                  <a:gd name="T10" fmla="*/ 341 h 3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341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61"/>
                    </a:lnTo>
                    <a:lnTo>
                      <a:pt x="0" y="116"/>
                    </a:lnTo>
                    <a:lnTo>
                      <a:pt x="0" y="170"/>
                    </a:lnTo>
                    <a:lnTo>
                      <a:pt x="0" y="225"/>
                    </a:lnTo>
                    <a:lnTo>
                      <a:pt x="0" y="274"/>
                    </a:lnTo>
                    <a:lnTo>
                      <a:pt x="0" y="316"/>
                    </a:lnTo>
                    <a:lnTo>
                      <a:pt x="0" y="328"/>
                    </a:lnTo>
                    <a:lnTo>
                      <a:pt x="0" y="34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1" name="Freeform 526"/>
              <p:cNvSpPr>
                <a:spLocks/>
              </p:cNvSpPr>
              <p:nvPr/>
            </p:nvSpPr>
            <p:spPr bwMode="auto">
              <a:xfrm>
                <a:off x="2900" y="2373"/>
                <a:ext cx="6" cy="79"/>
              </a:xfrm>
              <a:custGeom>
                <a:avLst/>
                <a:gdLst>
                  <a:gd name="T0" fmla="*/ 0 w 6"/>
                  <a:gd name="T1" fmla="*/ 73 h 79"/>
                  <a:gd name="T2" fmla="*/ 0 w 6"/>
                  <a:gd name="T3" fmla="*/ 79 h 79"/>
                  <a:gd name="T4" fmla="*/ 0 w 6"/>
                  <a:gd name="T5" fmla="*/ 79 h 79"/>
                  <a:gd name="T6" fmla="*/ 0 w 6"/>
                  <a:gd name="T7" fmla="*/ 67 h 79"/>
                  <a:gd name="T8" fmla="*/ 0 w 6"/>
                  <a:gd name="T9" fmla="*/ 48 h 79"/>
                  <a:gd name="T10" fmla="*/ 6 w 6"/>
                  <a:gd name="T11" fmla="*/ 18 h 79"/>
                  <a:gd name="T12" fmla="*/ 6 w 6"/>
                  <a:gd name="T13" fmla="*/ 6 h 79"/>
                  <a:gd name="T14" fmla="*/ 6 w 6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9">
                    <a:moveTo>
                      <a:pt x="0" y="73"/>
                    </a:moveTo>
                    <a:lnTo>
                      <a:pt x="0" y="79"/>
                    </a:lnTo>
                    <a:lnTo>
                      <a:pt x="0" y="79"/>
                    </a:lnTo>
                    <a:lnTo>
                      <a:pt x="0" y="67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2" name="Freeform 527"/>
              <p:cNvSpPr>
                <a:spLocks/>
              </p:cNvSpPr>
              <p:nvPr/>
            </p:nvSpPr>
            <p:spPr bwMode="auto">
              <a:xfrm>
                <a:off x="2906" y="2373"/>
                <a:ext cx="0" cy="67"/>
              </a:xfrm>
              <a:custGeom>
                <a:avLst/>
                <a:gdLst>
                  <a:gd name="T0" fmla="*/ 0 h 67"/>
                  <a:gd name="T1" fmla="*/ 0 h 67"/>
                  <a:gd name="T2" fmla="*/ 12 h 67"/>
                  <a:gd name="T3" fmla="*/ 36 h 67"/>
                  <a:gd name="T4" fmla="*/ 54 h 67"/>
                  <a:gd name="T5" fmla="*/ 67 h 67"/>
                  <a:gd name="T6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3" name="Freeform 528"/>
              <p:cNvSpPr>
                <a:spLocks/>
              </p:cNvSpPr>
              <p:nvPr/>
            </p:nvSpPr>
            <p:spPr bwMode="auto">
              <a:xfrm>
                <a:off x="2906" y="2354"/>
                <a:ext cx="6" cy="86"/>
              </a:xfrm>
              <a:custGeom>
                <a:avLst/>
                <a:gdLst>
                  <a:gd name="T0" fmla="*/ 0 w 6"/>
                  <a:gd name="T1" fmla="*/ 86 h 86"/>
                  <a:gd name="T2" fmla="*/ 0 w 6"/>
                  <a:gd name="T3" fmla="*/ 79 h 86"/>
                  <a:gd name="T4" fmla="*/ 0 w 6"/>
                  <a:gd name="T5" fmla="*/ 67 h 86"/>
                  <a:gd name="T6" fmla="*/ 0 w 6"/>
                  <a:gd name="T7" fmla="*/ 37 h 86"/>
                  <a:gd name="T8" fmla="*/ 6 w 6"/>
                  <a:gd name="T9" fmla="*/ 25 h 86"/>
                  <a:gd name="T10" fmla="*/ 6 w 6"/>
                  <a:gd name="T11" fmla="*/ 13 h 86"/>
                  <a:gd name="T12" fmla="*/ 6 w 6"/>
                  <a:gd name="T13" fmla="*/ 0 h 86"/>
                  <a:gd name="T14" fmla="*/ 6 w 6"/>
                  <a:gd name="T1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6">
                    <a:moveTo>
                      <a:pt x="0" y="86"/>
                    </a:moveTo>
                    <a:lnTo>
                      <a:pt x="0" y="79"/>
                    </a:lnTo>
                    <a:lnTo>
                      <a:pt x="0" y="67"/>
                    </a:lnTo>
                    <a:lnTo>
                      <a:pt x="0" y="37"/>
                    </a:lnTo>
                    <a:lnTo>
                      <a:pt x="6" y="25"/>
                    </a:lnTo>
                    <a:lnTo>
                      <a:pt x="6" y="13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4" name="Freeform 529"/>
              <p:cNvSpPr>
                <a:spLocks/>
              </p:cNvSpPr>
              <p:nvPr/>
            </p:nvSpPr>
            <p:spPr bwMode="auto">
              <a:xfrm>
                <a:off x="2912" y="2354"/>
                <a:ext cx="0" cy="134"/>
              </a:xfrm>
              <a:custGeom>
                <a:avLst/>
                <a:gdLst>
                  <a:gd name="T0" fmla="*/ 0 h 134"/>
                  <a:gd name="T1" fmla="*/ 7 h 134"/>
                  <a:gd name="T2" fmla="*/ 25 h 134"/>
                  <a:gd name="T3" fmla="*/ 43 h 134"/>
                  <a:gd name="T4" fmla="*/ 67 h 134"/>
                  <a:gd name="T5" fmla="*/ 92 h 134"/>
                  <a:gd name="T6" fmla="*/ 110 h 134"/>
                  <a:gd name="T7" fmla="*/ 128 h 134"/>
                  <a:gd name="T8" fmla="*/ 134 h 13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34">
                    <a:moveTo>
                      <a:pt x="0" y="0"/>
                    </a:moveTo>
                    <a:lnTo>
                      <a:pt x="0" y="7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67"/>
                    </a:lnTo>
                    <a:lnTo>
                      <a:pt x="0" y="92"/>
                    </a:lnTo>
                    <a:lnTo>
                      <a:pt x="0" y="110"/>
                    </a:lnTo>
                    <a:lnTo>
                      <a:pt x="0" y="128"/>
                    </a:lnTo>
                    <a:lnTo>
                      <a:pt x="0" y="13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5" name="Freeform 530"/>
              <p:cNvSpPr>
                <a:spLocks/>
              </p:cNvSpPr>
              <p:nvPr/>
            </p:nvSpPr>
            <p:spPr bwMode="auto">
              <a:xfrm>
                <a:off x="2912" y="2385"/>
                <a:ext cx="7" cy="103"/>
              </a:xfrm>
              <a:custGeom>
                <a:avLst/>
                <a:gdLst>
                  <a:gd name="T0" fmla="*/ 0 w 7"/>
                  <a:gd name="T1" fmla="*/ 103 h 103"/>
                  <a:gd name="T2" fmla="*/ 0 w 7"/>
                  <a:gd name="T3" fmla="*/ 103 h 103"/>
                  <a:gd name="T4" fmla="*/ 0 w 7"/>
                  <a:gd name="T5" fmla="*/ 91 h 103"/>
                  <a:gd name="T6" fmla="*/ 0 w 7"/>
                  <a:gd name="T7" fmla="*/ 73 h 103"/>
                  <a:gd name="T8" fmla="*/ 0 w 7"/>
                  <a:gd name="T9" fmla="*/ 55 h 103"/>
                  <a:gd name="T10" fmla="*/ 7 w 7"/>
                  <a:gd name="T11" fmla="*/ 18 h 103"/>
                  <a:gd name="T12" fmla="*/ 7 w 7"/>
                  <a:gd name="T13" fmla="*/ 6 h 103"/>
                  <a:gd name="T14" fmla="*/ 7 w 7"/>
                  <a:gd name="T1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3">
                    <a:moveTo>
                      <a:pt x="0" y="103"/>
                    </a:moveTo>
                    <a:lnTo>
                      <a:pt x="0" y="103"/>
                    </a:lnTo>
                    <a:lnTo>
                      <a:pt x="0" y="91"/>
                    </a:lnTo>
                    <a:lnTo>
                      <a:pt x="0" y="73"/>
                    </a:lnTo>
                    <a:lnTo>
                      <a:pt x="0" y="55"/>
                    </a:lnTo>
                    <a:lnTo>
                      <a:pt x="7" y="18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6" name="Freeform 531"/>
              <p:cNvSpPr>
                <a:spLocks/>
              </p:cNvSpPr>
              <p:nvPr/>
            </p:nvSpPr>
            <p:spPr bwMode="auto">
              <a:xfrm>
                <a:off x="2919" y="2385"/>
                <a:ext cx="0" cy="48"/>
              </a:xfrm>
              <a:custGeom>
                <a:avLst/>
                <a:gdLst>
                  <a:gd name="T0" fmla="*/ 0 h 48"/>
                  <a:gd name="T1" fmla="*/ 0 h 48"/>
                  <a:gd name="T2" fmla="*/ 6 h 48"/>
                  <a:gd name="T3" fmla="*/ 24 h 48"/>
                  <a:gd name="T4" fmla="*/ 36 h 48"/>
                  <a:gd name="T5" fmla="*/ 42 h 48"/>
                  <a:gd name="T6" fmla="*/ 48 h 48"/>
                  <a:gd name="T7" fmla="*/ 42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7" name="Freeform 532"/>
              <p:cNvSpPr>
                <a:spLocks/>
              </p:cNvSpPr>
              <p:nvPr/>
            </p:nvSpPr>
            <p:spPr bwMode="auto">
              <a:xfrm>
                <a:off x="2919" y="2202"/>
                <a:ext cx="0" cy="225"/>
              </a:xfrm>
              <a:custGeom>
                <a:avLst/>
                <a:gdLst>
                  <a:gd name="T0" fmla="*/ 225 h 225"/>
                  <a:gd name="T1" fmla="*/ 207 h 225"/>
                  <a:gd name="T2" fmla="*/ 183 h 225"/>
                  <a:gd name="T3" fmla="*/ 146 h 225"/>
                  <a:gd name="T4" fmla="*/ 110 h 225"/>
                  <a:gd name="T5" fmla="*/ 79 h 225"/>
                  <a:gd name="T6" fmla="*/ 43 h 225"/>
                  <a:gd name="T7" fmla="*/ 19 h 225"/>
                  <a:gd name="T8" fmla="*/ 0 h 2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25">
                    <a:moveTo>
                      <a:pt x="0" y="225"/>
                    </a:moveTo>
                    <a:lnTo>
                      <a:pt x="0" y="207"/>
                    </a:lnTo>
                    <a:lnTo>
                      <a:pt x="0" y="183"/>
                    </a:lnTo>
                    <a:lnTo>
                      <a:pt x="0" y="146"/>
                    </a:lnTo>
                    <a:lnTo>
                      <a:pt x="0" y="11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8" name="Freeform 533"/>
              <p:cNvSpPr>
                <a:spLocks/>
              </p:cNvSpPr>
              <p:nvPr/>
            </p:nvSpPr>
            <p:spPr bwMode="auto">
              <a:xfrm>
                <a:off x="2919" y="2196"/>
                <a:ext cx="6" cy="49"/>
              </a:xfrm>
              <a:custGeom>
                <a:avLst/>
                <a:gdLst>
                  <a:gd name="T0" fmla="*/ 0 w 6"/>
                  <a:gd name="T1" fmla="*/ 6 h 49"/>
                  <a:gd name="T2" fmla="*/ 0 w 6"/>
                  <a:gd name="T3" fmla="*/ 0 h 49"/>
                  <a:gd name="T4" fmla="*/ 0 w 6"/>
                  <a:gd name="T5" fmla="*/ 6 h 49"/>
                  <a:gd name="T6" fmla="*/ 0 w 6"/>
                  <a:gd name="T7" fmla="*/ 19 h 49"/>
                  <a:gd name="T8" fmla="*/ 6 w 6"/>
                  <a:gd name="T9" fmla="*/ 37 h 49"/>
                  <a:gd name="T10" fmla="*/ 6 w 6"/>
                  <a:gd name="T11" fmla="*/ 43 h 49"/>
                  <a:gd name="T12" fmla="*/ 6 w 6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9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6" y="37"/>
                    </a:lnTo>
                    <a:lnTo>
                      <a:pt x="6" y="43"/>
                    </a:lnTo>
                    <a:lnTo>
                      <a:pt x="6" y="4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9" name="Line 534"/>
              <p:cNvSpPr>
                <a:spLocks noChangeShapeType="1"/>
              </p:cNvSpPr>
              <p:nvPr/>
            </p:nvSpPr>
            <p:spPr bwMode="auto">
              <a:xfrm>
                <a:off x="2925" y="224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0" name="Freeform 535"/>
              <p:cNvSpPr>
                <a:spLocks/>
              </p:cNvSpPr>
              <p:nvPr/>
            </p:nvSpPr>
            <p:spPr bwMode="auto">
              <a:xfrm>
                <a:off x="2925" y="2245"/>
                <a:ext cx="6" cy="97"/>
              </a:xfrm>
              <a:custGeom>
                <a:avLst/>
                <a:gdLst>
                  <a:gd name="T0" fmla="*/ 0 w 6"/>
                  <a:gd name="T1" fmla="*/ 0 h 97"/>
                  <a:gd name="T2" fmla="*/ 0 w 6"/>
                  <a:gd name="T3" fmla="*/ 6 h 97"/>
                  <a:gd name="T4" fmla="*/ 0 w 6"/>
                  <a:gd name="T5" fmla="*/ 18 h 97"/>
                  <a:gd name="T6" fmla="*/ 0 w 6"/>
                  <a:gd name="T7" fmla="*/ 49 h 97"/>
                  <a:gd name="T8" fmla="*/ 6 w 6"/>
                  <a:gd name="T9" fmla="*/ 79 h 97"/>
                  <a:gd name="T10" fmla="*/ 6 w 6"/>
                  <a:gd name="T11" fmla="*/ 91 h 97"/>
                  <a:gd name="T12" fmla="*/ 6 w 6"/>
                  <a:gd name="T1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7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9"/>
                    </a:lnTo>
                    <a:lnTo>
                      <a:pt x="6" y="79"/>
                    </a:lnTo>
                    <a:lnTo>
                      <a:pt x="6" y="91"/>
                    </a:lnTo>
                    <a:lnTo>
                      <a:pt x="6" y="9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1" name="Freeform 536"/>
              <p:cNvSpPr>
                <a:spLocks/>
              </p:cNvSpPr>
              <p:nvPr/>
            </p:nvSpPr>
            <p:spPr bwMode="auto">
              <a:xfrm>
                <a:off x="2931" y="2324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6 h 18"/>
                  <a:gd name="T3" fmla="*/ 0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2" name="Freeform 537"/>
              <p:cNvSpPr>
                <a:spLocks/>
              </p:cNvSpPr>
              <p:nvPr/>
            </p:nvSpPr>
            <p:spPr bwMode="auto">
              <a:xfrm>
                <a:off x="2931" y="2324"/>
                <a:ext cx="6" cy="122"/>
              </a:xfrm>
              <a:custGeom>
                <a:avLst/>
                <a:gdLst>
                  <a:gd name="T0" fmla="*/ 0 w 6"/>
                  <a:gd name="T1" fmla="*/ 0 h 122"/>
                  <a:gd name="T2" fmla="*/ 0 w 6"/>
                  <a:gd name="T3" fmla="*/ 12 h 122"/>
                  <a:gd name="T4" fmla="*/ 0 w 6"/>
                  <a:gd name="T5" fmla="*/ 24 h 122"/>
                  <a:gd name="T6" fmla="*/ 0 w 6"/>
                  <a:gd name="T7" fmla="*/ 67 h 122"/>
                  <a:gd name="T8" fmla="*/ 6 w 6"/>
                  <a:gd name="T9" fmla="*/ 103 h 122"/>
                  <a:gd name="T10" fmla="*/ 6 w 6"/>
                  <a:gd name="T11" fmla="*/ 116 h 122"/>
                  <a:gd name="T12" fmla="*/ 6 w 6"/>
                  <a:gd name="T1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2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67"/>
                    </a:lnTo>
                    <a:lnTo>
                      <a:pt x="6" y="103"/>
                    </a:lnTo>
                    <a:lnTo>
                      <a:pt x="6" y="116"/>
                    </a:lnTo>
                    <a:lnTo>
                      <a:pt x="6" y="12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3" name="Freeform 538"/>
              <p:cNvSpPr>
                <a:spLocks/>
              </p:cNvSpPr>
              <p:nvPr/>
            </p:nvSpPr>
            <p:spPr bwMode="auto">
              <a:xfrm>
                <a:off x="2937" y="2373"/>
                <a:ext cx="0" cy="73"/>
              </a:xfrm>
              <a:custGeom>
                <a:avLst/>
                <a:gdLst>
                  <a:gd name="T0" fmla="*/ 73 h 73"/>
                  <a:gd name="T1" fmla="*/ 73 h 73"/>
                  <a:gd name="T2" fmla="*/ 67 h 73"/>
                  <a:gd name="T3" fmla="*/ 54 h 73"/>
                  <a:gd name="T4" fmla="*/ 30 h 73"/>
                  <a:gd name="T5" fmla="*/ 0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3">
                    <a:moveTo>
                      <a:pt x="0" y="73"/>
                    </a:moveTo>
                    <a:lnTo>
                      <a:pt x="0" y="73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4" name="Freeform 539"/>
              <p:cNvSpPr>
                <a:spLocks/>
              </p:cNvSpPr>
              <p:nvPr/>
            </p:nvSpPr>
            <p:spPr bwMode="auto">
              <a:xfrm>
                <a:off x="2937" y="2221"/>
                <a:ext cx="7" cy="152"/>
              </a:xfrm>
              <a:custGeom>
                <a:avLst/>
                <a:gdLst>
                  <a:gd name="T0" fmla="*/ 0 w 7"/>
                  <a:gd name="T1" fmla="*/ 152 h 152"/>
                  <a:gd name="T2" fmla="*/ 0 w 7"/>
                  <a:gd name="T3" fmla="*/ 133 h 152"/>
                  <a:gd name="T4" fmla="*/ 0 w 7"/>
                  <a:gd name="T5" fmla="*/ 115 h 152"/>
                  <a:gd name="T6" fmla="*/ 0 w 7"/>
                  <a:gd name="T7" fmla="*/ 67 h 152"/>
                  <a:gd name="T8" fmla="*/ 7 w 7"/>
                  <a:gd name="T9" fmla="*/ 42 h 152"/>
                  <a:gd name="T10" fmla="*/ 7 w 7"/>
                  <a:gd name="T11" fmla="*/ 24 h 152"/>
                  <a:gd name="T12" fmla="*/ 7 w 7"/>
                  <a:gd name="T13" fmla="*/ 6 h 152"/>
                  <a:gd name="T14" fmla="*/ 7 w 7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2">
                    <a:moveTo>
                      <a:pt x="0" y="152"/>
                    </a:moveTo>
                    <a:lnTo>
                      <a:pt x="0" y="133"/>
                    </a:lnTo>
                    <a:lnTo>
                      <a:pt x="0" y="115"/>
                    </a:lnTo>
                    <a:lnTo>
                      <a:pt x="0" y="67"/>
                    </a:lnTo>
                    <a:lnTo>
                      <a:pt x="7" y="42"/>
                    </a:lnTo>
                    <a:lnTo>
                      <a:pt x="7" y="24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5" name="Freeform 540"/>
              <p:cNvSpPr>
                <a:spLocks/>
              </p:cNvSpPr>
              <p:nvPr/>
            </p:nvSpPr>
            <p:spPr bwMode="auto">
              <a:xfrm>
                <a:off x="2944" y="2221"/>
                <a:ext cx="0" cy="91"/>
              </a:xfrm>
              <a:custGeom>
                <a:avLst/>
                <a:gdLst>
                  <a:gd name="T0" fmla="*/ 0 h 91"/>
                  <a:gd name="T1" fmla="*/ 0 h 91"/>
                  <a:gd name="T2" fmla="*/ 6 h 91"/>
                  <a:gd name="T3" fmla="*/ 24 h 91"/>
                  <a:gd name="T4" fmla="*/ 36 h 91"/>
                  <a:gd name="T5" fmla="*/ 73 h 91"/>
                  <a:gd name="T6" fmla="*/ 85 h 91"/>
                  <a:gd name="T7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73"/>
                    </a:lnTo>
                    <a:lnTo>
                      <a:pt x="0" y="85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6" name="Freeform 541"/>
              <p:cNvSpPr>
                <a:spLocks/>
              </p:cNvSpPr>
              <p:nvPr/>
            </p:nvSpPr>
            <p:spPr bwMode="auto">
              <a:xfrm>
                <a:off x="2944" y="2288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18 h 24"/>
                  <a:gd name="T3" fmla="*/ 6 h 24"/>
                  <a:gd name="T4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7" name="Freeform 542"/>
              <p:cNvSpPr>
                <a:spLocks/>
              </p:cNvSpPr>
              <p:nvPr/>
            </p:nvSpPr>
            <p:spPr bwMode="auto">
              <a:xfrm>
                <a:off x="2944" y="2269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0 w 6"/>
                  <a:gd name="T3" fmla="*/ 12 h 19"/>
                  <a:gd name="T4" fmla="*/ 0 w 6"/>
                  <a:gd name="T5" fmla="*/ 6 h 19"/>
                  <a:gd name="T6" fmla="*/ 6 w 6"/>
                  <a:gd name="T7" fmla="*/ 0 h 19"/>
                  <a:gd name="T8" fmla="*/ 6 w 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8" name="Freeform 543"/>
              <p:cNvSpPr>
                <a:spLocks/>
              </p:cNvSpPr>
              <p:nvPr/>
            </p:nvSpPr>
            <p:spPr bwMode="auto">
              <a:xfrm>
                <a:off x="2950" y="2269"/>
                <a:ext cx="0" cy="116"/>
              </a:xfrm>
              <a:custGeom>
                <a:avLst/>
                <a:gdLst>
                  <a:gd name="T0" fmla="*/ 0 h 116"/>
                  <a:gd name="T1" fmla="*/ 12 h 116"/>
                  <a:gd name="T2" fmla="*/ 25 h 116"/>
                  <a:gd name="T3" fmla="*/ 67 h 116"/>
                  <a:gd name="T4" fmla="*/ 85 h 116"/>
                  <a:gd name="T5" fmla="*/ 104 h 116"/>
                  <a:gd name="T6" fmla="*/ 116 h 116"/>
                  <a:gd name="T7" fmla="*/ 116 h 1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16">
                    <a:moveTo>
                      <a:pt x="0" y="0"/>
                    </a:moveTo>
                    <a:lnTo>
                      <a:pt x="0" y="12"/>
                    </a:lnTo>
                    <a:lnTo>
                      <a:pt x="0" y="25"/>
                    </a:lnTo>
                    <a:lnTo>
                      <a:pt x="0" y="67"/>
                    </a:lnTo>
                    <a:lnTo>
                      <a:pt x="0" y="85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9" name="Freeform 544"/>
              <p:cNvSpPr>
                <a:spLocks/>
              </p:cNvSpPr>
              <p:nvPr/>
            </p:nvSpPr>
            <p:spPr bwMode="auto">
              <a:xfrm>
                <a:off x="2950" y="2202"/>
                <a:ext cx="6" cy="183"/>
              </a:xfrm>
              <a:custGeom>
                <a:avLst/>
                <a:gdLst>
                  <a:gd name="T0" fmla="*/ 0 w 6"/>
                  <a:gd name="T1" fmla="*/ 183 h 183"/>
                  <a:gd name="T2" fmla="*/ 0 w 6"/>
                  <a:gd name="T3" fmla="*/ 171 h 183"/>
                  <a:gd name="T4" fmla="*/ 0 w 6"/>
                  <a:gd name="T5" fmla="*/ 152 h 183"/>
                  <a:gd name="T6" fmla="*/ 0 w 6"/>
                  <a:gd name="T7" fmla="*/ 122 h 183"/>
                  <a:gd name="T8" fmla="*/ 0 w 6"/>
                  <a:gd name="T9" fmla="*/ 92 h 183"/>
                  <a:gd name="T10" fmla="*/ 6 w 6"/>
                  <a:gd name="T11" fmla="*/ 61 h 183"/>
                  <a:gd name="T12" fmla="*/ 6 w 6"/>
                  <a:gd name="T13" fmla="*/ 31 h 183"/>
                  <a:gd name="T14" fmla="*/ 6 w 6"/>
                  <a:gd name="T15" fmla="*/ 13 h 183"/>
                  <a:gd name="T16" fmla="*/ 6 w 6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83">
                    <a:moveTo>
                      <a:pt x="0" y="183"/>
                    </a:moveTo>
                    <a:lnTo>
                      <a:pt x="0" y="171"/>
                    </a:lnTo>
                    <a:lnTo>
                      <a:pt x="0" y="152"/>
                    </a:lnTo>
                    <a:lnTo>
                      <a:pt x="0" y="122"/>
                    </a:lnTo>
                    <a:lnTo>
                      <a:pt x="0" y="92"/>
                    </a:lnTo>
                    <a:lnTo>
                      <a:pt x="6" y="61"/>
                    </a:lnTo>
                    <a:lnTo>
                      <a:pt x="6" y="31"/>
                    </a:lnTo>
                    <a:lnTo>
                      <a:pt x="6" y="13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0" name="Freeform 545"/>
              <p:cNvSpPr>
                <a:spLocks/>
              </p:cNvSpPr>
              <p:nvPr/>
            </p:nvSpPr>
            <p:spPr bwMode="auto">
              <a:xfrm>
                <a:off x="2956" y="2202"/>
                <a:ext cx="0" cy="110"/>
              </a:xfrm>
              <a:custGeom>
                <a:avLst/>
                <a:gdLst>
                  <a:gd name="T0" fmla="*/ 0 h 110"/>
                  <a:gd name="T1" fmla="*/ 0 h 110"/>
                  <a:gd name="T2" fmla="*/ 6 h 110"/>
                  <a:gd name="T3" fmla="*/ 25 h 110"/>
                  <a:gd name="T4" fmla="*/ 43 h 110"/>
                  <a:gd name="T5" fmla="*/ 79 h 110"/>
                  <a:gd name="T6" fmla="*/ 98 h 110"/>
                  <a:gd name="T7" fmla="*/ 110 h 1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1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79"/>
                    </a:lnTo>
                    <a:lnTo>
                      <a:pt x="0" y="98"/>
                    </a:lnTo>
                    <a:lnTo>
                      <a:pt x="0" y="11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1" name="Freeform 546"/>
              <p:cNvSpPr>
                <a:spLocks/>
              </p:cNvSpPr>
              <p:nvPr/>
            </p:nvSpPr>
            <p:spPr bwMode="auto">
              <a:xfrm>
                <a:off x="2956" y="2312"/>
                <a:ext cx="6" cy="49"/>
              </a:xfrm>
              <a:custGeom>
                <a:avLst/>
                <a:gdLst>
                  <a:gd name="T0" fmla="*/ 0 w 6"/>
                  <a:gd name="T1" fmla="*/ 0 h 49"/>
                  <a:gd name="T2" fmla="*/ 0 w 6"/>
                  <a:gd name="T3" fmla="*/ 18 h 49"/>
                  <a:gd name="T4" fmla="*/ 0 w 6"/>
                  <a:gd name="T5" fmla="*/ 36 h 49"/>
                  <a:gd name="T6" fmla="*/ 6 w 6"/>
                  <a:gd name="T7" fmla="*/ 49 h 49"/>
                  <a:gd name="T8" fmla="*/ 6 w 6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0" y="0"/>
                    </a:moveTo>
                    <a:lnTo>
                      <a:pt x="0" y="18"/>
                    </a:lnTo>
                    <a:lnTo>
                      <a:pt x="0" y="36"/>
                    </a:lnTo>
                    <a:lnTo>
                      <a:pt x="6" y="49"/>
                    </a:lnTo>
                    <a:lnTo>
                      <a:pt x="6" y="4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2" name="Freeform 547"/>
              <p:cNvSpPr>
                <a:spLocks/>
              </p:cNvSpPr>
              <p:nvPr/>
            </p:nvSpPr>
            <p:spPr bwMode="auto">
              <a:xfrm>
                <a:off x="2962" y="2269"/>
                <a:ext cx="0" cy="92"/>
              </a:xfrm>
              <a:custGeom>
                <a:avLst/>
                <a:gdLst>
                  <a:gd name="T0" fmla="*/ 92 h 92"/>
                  <a:gd name="T1" fmla="*/ 85 h 92"/>
                  <a:gd name="T2" fmla="*/ 73 h 92"/>
                  <a:gd name="T3" fmla="*/ 43 h 92"/>
                  <a:gd name="T4" fmla="*/ 12 h 92"/>
                  <a:gd name="T5" fmla="*/ 6 h 92"/>
                  <a:gd name="T6" fmla="*/ 0 h 9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2">
                    <a:moveTo>
                      <a:pt x="0" y="92"/>
                    </a:moveTo>
                    <a:lnTo>
                      <a:pt x="0" y="85"/>
                    </a:lnTo>
                    <a:lnTo>
                      <a:pt x="0" y="73"/>
                    </a:lnTo>
                    <a:lnTo>
                      <a:pt x="0" y="43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3" name="Freeform 548"/>
              <p:cNvSpPr>
                <a:spLocks/>
              </p:cNvSpPr>
              <p:nvPr/>
            </p:nvSpPr>
            <p:spPr bwMode="auto">
              <a:xfrm>
                <a:off x="2962" y="2269"/>
                <a:ext cx="0" cy="85"/>
              </a:xfrm>
              <a:custGeom>
                <a:avLst/>
                <a:gdLst>
                  <a:gd name="T0" fmla="*/ 0 h 85"/>
                  <a:gd name="T1" fmla="*/ 6 h 85"/>
                  <a:gd name="T2" fmla="*/ 12 h 85"/>
                  <a:gd name="T3" fmla="*/ 43 h 85"/>
                  <a:gd name="T4" fmla="*/ 73 h 85"/>
                  <a:gd name="T5" fmla="*/ 79 h 85"/>
                  <a:gd name="T6" fmla="*/ 85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85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43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4" name="Freeform 549"/>
              <p:cNvSpPr>
                <a:spLocks/>
              </p:cNvSpPr>
              <p:nvPr/>
            </p:nvSpPr>
            <p:spPr bwMode="auto">
              <a:xfrm>
                <a:off x="2962" y="2257"/>
                <a:ext cx="7" cy="97"/>
              </a:xfrm>
              <a:custGeom>
                <a:avLst/>
                <a:gdLst>
                  <a:gd name="T0" fmla="*/ 0 w 7"/>
                  <a:gd name="T1" fmla="*/ 97 h 97"/>
                  <a:gd name="T2" fmla="*/ 0 w 7"/>
                  <a:gd name="T3" fmla="*/ 91 h 97"/>
                  <a:gd name="T4" fmla="*/ 0 w 7"/>
                  <a:gd name="T5" fmla="*/ 79 h 97"/>
                  <a:gd name="T6" fmla="*/ 0 w 7"/>
                  <a:gd name="T7" fmla="*/ 61 h 97"/>
                  <a:gd name="T8" fmla="*/ 0 w 7"/>
                  <a:gd name="T9" fmla="*/ 43 h 97"/>
                  <a:gd name="T10" fmla="*/ 7 w 7"/>
                  <a:gd name="T11" fmla="*/ 24 h 97"/>
                  <a:gd name="T12" fmla="*/ 7 w 7"/>
                  <a:gd name="T13" fmla="*/ 6 h 97"/>
                  <a:gd name="T14" fmla="*/ 7 w 7"/>
                  <a:gd name="T15" fmla="*/ 0 h 97"/>
                  <a:gd name="T16" fmla="*/ 7 w 7"/>
                  <a:gd name="T1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7">
                    <a:moveTo>
                      <a:pt x="0" y="97"/>
                    </a:moveTo>
                    <a:lnTo>
                      <a:pt x="0" y="91"/>
                    </a:lnTo>
                    <a:lnTo>
                      <a:pt x="0" y="79"/>
                    </a:lnTo>
                    <a:lnTo>
                      <a:pt x="0" y="61"/>
                    </a:lnTo>
                    <a:lnTo>
                      <a:pt x="0" y="43"/>
                    </a:lnTo>
                    <a:lnTo>
                      <a:pt x="7" y="24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5" name="Freeform 550"/>
              <p:cNvSpPr>
                <a:spLocks/>
              </p:cNvSpPr>
              <p:nvPr/>
            </p:nvSpPr>
            <p:spPr bwMode="auto">
              <a:xfrm>
                <a:off x="2969" y="2257"/>
                <a:ext cx="0" cy="195"/>
              </a:xfrm>
              <a:custGeom>
                <a:avLst/>
                <a:gdLst>
                  <a:gd name="T0" fmla="*/ 0 h 195"/>
                  <a:gd name="T1" fmla="*/ 12 h 195"/>
                  <a:gd name="T2" fmla="*/ 31 h 195"/>
                  <a:gd name="T3" fmla="*/ 61 h 195"/>
                  <a:gd name="T4" fmla="*/ 91 h 195"/>
                  <a:gd name="T5" fmla="*/ 122 h 195"/>
                  <a:gd name="T6" fmla="*/ 152 h 195"/>
                  <a:gd name="T7" fmla="*/ 176 h 195"/>
                  <a:gd name="T8" fmla="*/ 195 h 19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95">
                    <a:moveTo>
                      <a:pt x="0" y="0"/>
                    </a:moveTo>
                    <a:lnTo>
                      <a:pt x="0" y="12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91"/>
                    </a:lnTo>
                    <a:lnTo>
                      <a:pt x="0" y="122"/>
                    </a:lnTo>
                    <a:lnTo>
                      <a:pt x="0" y="152"/>
                    </a:lnTo>
                    <a:lnTo>
                      <a:pt x="0" y="176"/>
                    </a:lnTo>
                    <a:lnTo>
                      <a:pt x="0" y="19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6" name="Freeform 551"/>
              <p:cNvSpPr>
                <a:spLocks/>
              </p:cNvSpPr>
              <p:nvPr/>
            </p:nvSpPr>
            <p:spPr bwMode="auto">
              <a:xfrm>
                <a:off x="2969" y="24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7" name="Freeform 552"/>
              <p:cNvSpPr>
                <a:spLocks/>
              </p:cNvSpPr>
              <p:nvPr/>
            </p:nvSpPr>
            <p:spPr bwMode="auto">
              <a:xfrm>
                <a:off x="2975" y="2373"/>
                <a:ext cx="0" cy="73"/>
              </a:xfrm>
              <a:custGeom>
                <a:avLst/>
                <a:gdLst>
                  <a:gd name="T0" fmla="*/ 73 h 73"/>
                  <a:gd name="T1" fmla="*/ 60 h 73"/>
                  <a:gd name="T2" fmla="*/ 42 h 73"/>
                  <a:gd name="T3" fmla="*/ 18 h 73"/>
                  <a:gd name="T4" fmla="*/ 0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3">
                    <a:moveTo>
                      <a:pt x="0" y="73"/>
                    </a:moveTo>
                    <a:lnTo>
                      <a:pt x="0" y="60"/>
                    </a:lnTo>
                    <a:lnTo>
                      <a:pt x="0" y="42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8" name="Freeform 553"/>
              <p:cNvSpPr>
                <a:spLocks/>
              </p:cNvSpPr>
              <p:nvPr/>
            </p:nvSpPr>
            <p:spPr bwMode="auto">
              <a:xfrm>
                <a:off x="2975" y="2318"/>
                <a:ext cx="6" cy="55"/>
              </a:xfrm>
              <a:custGeom>
                <a:avLst/>
                <a:gdLst>
                  <a:gd name="T0" fmla="*/ 0 w 6"/>
                  <a:gd name="T1" fmla="*/ 55 h 55"/>
                  <a:gd name="T2" fmla="*/ 0 w 6"/>
                  <a:gd name="T3" fmla="*/ 36 h 55"/>
                  <a:gd name="T4" fmla="*/ 0 w 6"/>
                  <a:gd name="T5" fmla="*/ 18 h 55"/>
                  <a:gd name="T6" fmla="*/ 6 w 6"/>
                  <a:gd name="T7" fmla="*/ 0 h 55"/>
                  <a:gd name="T8" fmla="*/ 6 w 6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5">
                    <a:moveTo>
                      <a:pt x="0" y="55"/>
                    </a:moveTo>
                    <a:lnTo>
                      <a:pt x="0" y="36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9" name="Freeform 554"/>
              <p:cNvSpPr>
                <a:spLocks/>
              </p:cNvSpPr>
              <p:nvPr/>
            </p:nvSpPr>
            <p:spPr bwMode="auto">
              <a:xfrm>
                <a:off x="2981" y="2318"/>
                <a:ext cx="0" cy="91"/>
              </a:xfrm>
              <a:custGeom>
                <a:avLst/>
                <a:gdLst>
                  <a:gd name="T0" fmla="*/ 0 h 91"/>
                  <a:gd name="T1" fmla="*/ 6 h 91"/>
                  <a:gd name="T2" fmla="*/ 12 h 91"/>
                  <a:gd name="T3" fmla="*/ 43 h 91"/>
                  <a:gd name="T4" fmla="*/ 73 h 91"/>
                  <a:gd name="T5" fmla="*/ 85 h 91"/>
                  <a:gd name="T6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43"/>
                    </a:lnTo>
                    <a:lnTo>
                      <a:pt x="0" y="73"/>
                    </a:lnTo>
                    <a:lnTo>
                      <a:pt x="0" y="85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0" name="Freeform 555"/>
              <p:cNvSpPr>
                <a:spLocks/>
              </p:cNvSpPr>
              <p:nvPr/>
            </p:nvSpPr>
            <p:spPr bwMode="auto">
              <a:xfrm>
                <a:off x="2981" y="2397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12 h 12"/>
                  <a:gd name="T4" fmla="*/ 0 w 7"/>
                  <a:gd name="T5" fmla="*/ 12 h 12"/>
                  <a:gd name="T6" fmla="*/ 7 w 7"/>
                  <a:gd name="T7" fmla="*/ 6 h 12"/>
                  <a:gd name="T8" fmla="*/ 7 w 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1" name="Line 556"/>
              <p:cNvSpPr>
                <a:spLocks noChangeShapeType="1"/>
              </p:cNvSpPr>
              <p:nvPr/>
            </p:nvSpPr>
            <p:spPr bwMode="auto">
              <a:xfrm flipV="1">
                <a:off x="2988" y="2385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2" name="Freeform 557"/>
              <p:cNvSpPr>
                <a:spLocks/>
              </p:cNvSpPr>
              <p:nvPr/>
            </p:nvSpPr>
            <p:spPr bwMode="auto">
              <a:xfrm>
                <a:off x="2988" y="2354"/>
                <a:ext cx="0" cy="31"/>
              </a:xfrm>
              <a:custGeom>
                <a:avLst/>
                <a:gdLst>
                  <a:gd name="T0" fmla="*/ 31 h 31"/>
                  <a:gd name="T1" fmla="*/ 19 h 31"/>
                  <a:gd name="T2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3" name="Freeform 558"/>
              <p:cNvSpPr>
                <a:spLocks/>
              </p:cNvSpPr>
              <p:nvPr/>
            </p:nvSpPr>
            <p:spPr bwMode="auto">
              <a:xfrm>
                <a:off x="2988" y="2257"/>
                <a:ext cx="6" cy="97"/>
              </a:xfrm>
              <a:custGeom>
                <a:avLst/>
                <a:gdLst>
                  <a:gd name="T0" fmla="*/ 0 w 6"/>
                  <a:gd name="T1" fmla="*/ 97 h 97"/>
                  <a:gd name="T2" fmla="*/ 0 w 6"/>
                  <a:gd name="T3" fmla="*/ 73 h 97"/>
                  <a:gd name="T4" fmla="*/ 0 w 6"/>
                  <a:gd name="T5" fmla="*/ 43 h 97"/>
                  <a:gd name="T6" fmla="*/ 6 w 6"/>
                  <a:gd name="T7" fmla="*/ 18 h 97"/>
                  <a:gd name="T8" fmla="*/ 6 w 6"/>
                  <a:gd name="T9" fmla="*/ 6 h 97"/>
                  <a:gd name="T10" fmla="*/ 6 w 6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7">
                    <a:moveTo>
                      <a:pt x="0" y="97"/>
                    </a:moveTo>
                    <a:lnTo>
                      <a:pt x="0" y="73"/>
                    </a:lnTo>
                    <a:lnTo>
                      <a:pt x="0" y="43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4" name="Freeform 559"/>
              <p:cNvSpPr>
                <a:spLocks/>
              </p:cNvSpPr>
              <p:nvPr/>
            </p:nvSpPr>
            <p:spPr bwMode="auto">
              <a:xfrm>
                <a:off x="2994" y="2257"/>
                <a:ext cx="0" cy="31"/>
              </a:xfrm>
              <a:custGeom>
                <a:avLst/>
                <a:gdLst>
                  <a:gd name="T0" fmla="*/ 0 h 31"/>
                  <a:gd name="T1" fmla="*/ 0 h 31"/>
                  <a:gd name="T2" fmla="*/ 0 h 31"/>
                  <a:gd name="T3" fmla="*/ 12 h 31"/>
                  <a:gd name="T4" fmla="*/ 24 h 31"/>
                  <a:gd name="T5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5" name="Freeform 560"/>
              <p:cNvSpPr>
                <a:spLocks/>
              </p:cNvSpPr>
              <p:nvPr/>
            </p:nvSpPr>
            <p:spPr bwMode="auto">
              <a:xfrm>
                <a:off x="2994" y="2257"/>
                <a:ext cx="6" cy="31"/>
              </a:xfrm>
              <a:custGeom>
                <a:avLst/>
                <a:gdLst>
                  <a:gd name="T0" fmla="*/ 0 w 6"/>
                  <a:gd name="T1" fmla="*/ 31 h 31"/>
                  <a:gd name="T2" fmla="*/ 0 w 6"/>
                  <a:gd name="T3" fmla="*/ 24 h 31"/>
                  <a:gd name="T4" fmla="*/ 0 w 6"/>
                  <a:gd name="T5" fmla="*/ 12 h 31"/>
                  <a:gd name="T6" fmla="*/ 6 w 6"/>
                  <a:gd name="T7" fmla="*/ 0 h 31"/>
                  <a:gd name="T8" fmla="*/ 6 w 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0" y="31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6" name="Freeform 561"/>
              <p:cNvSpPr>
                <a:spLocks/>
              </p:cNvSpPr>
              <p:nvPr/>
            </p:nvSpPr>
            <p:spPr bwMode="auto">
              <a:xfrm>
                <a:off x="3000" y="2257"/>
                <a:ext cx="0" cy="79"/>
              </a:xfrm>
              <a:custGeom>
                <a:avLst/>
                <a:gdLst>
                  <a:gd name="T0" fmla="*/ 0 h 79"/>
                  <a:gd name="T1" fmla="*/ 12 h 79"/>
                  <a:gd name="T2" fmla="*/ 37 h 79"/>
                  <a:gd name="T3" fmla="*/ 61 h 79"/>
                  <a:gd name="T4" fmla="*/ 79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9">
                    <a:moveTo>
                      <a:pt x="0" y="0"/>
                    </a:moveTo>
                    <a:lnTo>
                      <a:pt x="0" y="12"/>
                    </a:lnTo>
                    <a:lnTo>
                      <a:pt x="0" y="37"/>
                    </a:lnTo>
                    <a:lnTo>
                      <a:pt x="0" y="61"/>
                    </a:lnTo>
                    <a:lnTo>
                      <a:pt x="0" y="7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7" name="Freeform 562"/>
              <p:cNvSpPr>
                <a:spLocks/>
              </p:cNvSpPr>
              <p:nvPr/>
            </p:nvSpPr>
            <p:spPr bwMode="auto">
              <a:xfrm>
                <a:off x="3000" y="233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0 w 6"/>
                  <a:gd name="T5" fmla="*/ 12 h 12"/>
                  <a:gd name="T6" fmla="*/ 6 w 6"/>
                  <a:gd name="T7" fmla="*/ 12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8" name="Freeform 563"/>
              <p:cNvSpPr>
                <a:spLocks/>
              </p:cNvSpPr>
              <p:nvPr/>
            </p:nvSpPr>
            <p:spPr bwMode="auto">
              <a:xfrm>
                <a:off x="3006" y="2099"/>
                <a:ext cx="0" cy="249"/>
              </a:xfrm>
              <a:custGeom>
                <a:avLst/>
                <a:gdLst>
                  <a:gd name="T0" fmla="*/ 249 h 249"/>
                  <a:gd name="T1" fmla="*/ 225 h 249"/>
                  <a:gd name="T2" fmla="*/ 195 h 249"/>
                  <a:gd name="T3" fmla="*/ 158 h 249"/>
                  <a:gd name="T4" fmla="*/ 116 h 249"/>
                  <a:gd name="T5" fmla="*/ 73 h 249"/>
                  <a:gd name="T6" fmla="*/ 36 h 249"/>
                  <a:gd name="T7" fmla="*/ 12 h 249"/>
                  <a:gd name="T8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49">
                    <a:moveTo>
                      <a:pt x="0" y="249"/>
                    </a:moveTo>
                    <a:lnTo>
                      <a:pt x="0" y="225"/>
                    </a:lnTo>
                    <a:lnTo>
                      <a:pt x="0" y="195"/>
                    </a:lnTo>
                    <a:lnTo>
                      <a:pt x="0" y="158"/>
                    </a:lnTo>
                    <a:lnTo>
                      <a:pt x="0" y="116"/>
                    </a:lnTo>
                    <a:lnTo>
                      <a:pt x="0" y="73"/>
                    </a:lnTo>
                    <a:lnTo>
                      <a:pt x="0" y="36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9" name="Freeform 564"/>
              <p:cNvSpPr>
                <a:spLocks/>
              </p:cNvSpPr>
              <p:nvPr/>
            </p:nvSpPr>
            <p:spPr bwMode="auto">
              <a:xfrm>
                <a:off x="3006" y="2099"/>
                <a:ext cx="0" cy="176"/>
              </a:xfrm>
              <a:custGeom>
                <a:avLst/>
                <a:gdLst>
                  <a:gd name="T0" fmla="*/ 0 h 176"/>
                  <a:gd name="T1" fmla="*/ 0 h 176"/>
                  <a:gd name="T2" fmla="*/ 18 h 176"/>
                  <a:gd name="T3" fmla="*/ 43 h 176"/>
                  <a:gd name="T4" fmla="*/ 67 h 176"/>
                  <a:gd name="T5" fmla="*/ 128 h 176"/>
                  <a:gd name="T6" fmla="*/ 158 h 176"/>
                  <a:gd name="T7" fmla="*/ 176 h 1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43"/>
                    </a:lnTo>
                    <a:lnTo>
                      <a:pt x="0" y="67"/>
                    </a:lnTo>
                    <a:lnTo>
                      <a:pt x="0" y="128"/>
                    </a:lnTo>
                    <a:lnTo>
                      <a:pt x="0" y="158"/>
                    </a:lnTo>
                    <a:lnTo>
                      <a:pt x="0" y="17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0" name="Freeform 565"/>
              <p:cNvSpPr>
                <a:spLocks/>
              </p:cNvSpPr>
              <p:nvPr/>
            </p:nvSpPr>
            <p:spPr bwMode="auto">
              <a:xfrm>
                <a:off x="3006" y="2275"/>
                <a:ext cx="7" cy="67"/>
              </a:xfrm>
              <a:custGeom>
                <a:avLst/>
                <a:gdLst>
                  <a:gd name="T0" fmla="*/ 0 w 7"/>
                  <a:gd name="T1" fmla="*/ 0 h 67"/>
                  <a:gd name="T2" fmla="*/ 0 w 7"/>
                  <a:gd name="T3" fmla="*/ 25 h 67"/>
                  <a:gd name="T4" fmla="*/ 0 w 7"/>
                  <a:gd name="T5" fmla="*/ 43 h 67"/>
                  <a:gd name="T6" fmla="*/ 7 w 7"/>
                  <a:gd name="T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7">
                    <a:moveTo>
                      <a:pt x="0" y="0"/>
                    </a:moveTo>
                    <a:lnTo>
                      <a:pt x="0" y="25"/>
                    </a:lnTo>
                    <a:lnTo>
                      <a:pt x="0" y="43"/>
                    </a:lnTo>
                    <a:lnTo>
                      <a:pt x="7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1" name="Freeform 566"/>
              <p:cNvSpPr>
                <a:spLocks/>
              </p:cNvSpPr>
              <p:nvPr/>
            </p:nvSpPr>
            <p:spPr bwMode="auto">
              <a:xfrm>
                <a:off x="3013" y="2342"/>
                <a:ext cx="0" cy="49"/>
              </a:xfrm>
              <a:custGeom>
                <a:avLst/>
                <a:gdLst>
                  <a:gd name="T0" fmla="*/ 0 h 49"/>
                  <a:gd name="T1" fmla="*/ 19 h 49"/>
                  <a:gd name="T2" fmla="*/ 37 h 49"/>
                  <a:gd name="T3" fmla="*/ 49 h 49"/>
                  <a:gd name="T4" fmla="*/ 49 h 49"/>
                  <a:gd name="T5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2" name="Freeform 567"/>
              <p:cNvSpPr>
                <a:spLocks/>
              </p:cNvSpPr>
              <p:nvPr/>
            </p:nvSpPr>
            <p:spPr bwMode="auto">
              <a:xfrm>
                <a:off x="3013" y="2257"/>
                <a:ext cx="6" cy="134"/>
              </a:xfrm>
              <a:custGeom>
                <a:avLst/>
                <a:gdLst>
                  <a:gd name="T0" fmla="*/ 0 w 6"/>
                  <a:gd name="T1" fmla="*/ 134 h 134"/>
                  <a:gd name="T2" fmla="*/ 0 w 6"/>
                  <a:gd name="T3" fmla="*/ 128 h 134"/>
                  <a:gd name="T4" fmla="*/ 0 w 6"/>
                  <a:gd name="T5" fmla="*/ 110 h 134"/>
                  <a:gd name="T6" fmla="*/ 0 w 6"/>
                  <a:gd name="T7" fmla="*/ 73 h 134"/>
                  <a:gd name="T8" fmla="*/ 6 w 6"/>
                  <a:gd name="T9" fmla="*/ 31 h 134"/>
                  <a:gd name="T10" fmla="*/ 6 w 6"/>
                  <a:gd name="T11" fmla="*/ 12 h 134"/>
                  <a:gd name="T12" fmla="*/ 6 w 6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4">
                    <a:moveTo>
                      <a:pt x="0" y="134"/>
                    </a:moveTo>
                    <a:lnTo>
                      <a:pt x="0" y="128"/>
                    </a:lnTo>
                    <a:lnTo>
                      <a:pt x="0" y="110"/>
                    </a:lnTo>
                    <a:lnTo>
                      <a:pt x="0" y="73"/>
                    </a:lnTo>
                    <a:lnTo>
                      <a:pt x="6" y="31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3" name="Freeform 568"/>
              <p:cNvSpPr>
                <a:spLocks/>
              </p:cNvSpPr>
              <p:nvPr/>
            </p:nvSpPr>
            <p:spPr bwMode="auto">
              <a:xfrm>
                <a:off x="3019" y="2227"/>
                <a:ext cx="0" cy="30"/>
              </a:xfrm>
              <a:custGeom>
                <a:avLst/>
                <a:gdLst>
                  <a:gd name="T0" fmla="*/ 30 h 30"/>
                  <a:gd name="T1" fmla="*/ 6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4" name="Freeform 569"/>
              <p:cNvSpPr>
                <a:spLocks/>
              </p:cNvSpPr>
              <p:nvPr/>
            </p:nvSpPr>
            <p:spPr bwMode="auto">
              <a:xfrm>
                <a:off x="3019" y="2227"/>
                <a:ext cx="6" cy="127"/>
              </a:xfrm>
              <a:custGeom>
                <a:avLst/>
                <a:gdLst>
                  <a:gd name="T0" fmla="*/ 0 w 6"/>
                  <a:gd name="T1" fmla="*/ 0 h 127"/>
                  <a:gd name="T2" fmla="*/ 0 w 6"/>
                  <a:gd name="T3" fmla="*/ 6 h 127"/>
                  <a:gd name="T4" fmla="*/ 0 w 6"/>
                  <a:gd name="T5" fmla="*/ 24 h 127"/>
                  <a:gd name="T6" fmla="*/ 0 w 6"/>
                  <a:gd name="T7" fmla="*/ 54 h 127"/>
                  <a:gd name="T8" fmla="*/ 6 w 6"/>
                  <a:gd name="T9" fmla="*/ 97 h 127"/>
                  <a:gd name="T10" fmla="*/ 6 w 6"/>
                  <a:gd name="T1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7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54"/>
                    </a:lnTo>
                    <a:lnTo>
                      <a:pt x="6" y="97"/>
                    </a:lnTo>
                    <a:lnTo>
                      <a:pt x="6" y="12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5" name="Freeform 570"/>
              <p:cNvSpPr>
                <a:spLocks/>
              </p:cNvSpPr>
              <p:nvPr/>
            </p:nvSpPr>
            <p:spPr bwMode="auto">
              <a:xfrm>
                <a:off x="3025" y="2354"/>
                <a:ext cx="0" cy="98"/>
              </a:xfrm>
              <a:custGeom>
                <a:avLst/>
                <a:gdLst>
                  <a:gd name="T0" fmla="*/ 0 h 98"/>
                  <a:gd name="T1" fmla="*/ 31 h 98"/>
                  <a:gd name="T2" fmla="*/ 61 h 98"/>
                  <a:gd name="T3" fmla="*/ 92 h 98"/>
                  <a:gd name="T4" fmla="*/ 98 h 98"/>
                  <a:gd name="T5" fmla="*/ 98 h 9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98">
                    <a:moveTo>
                      <a:pt x="0" y="0"/>
                    </a:moveTo>
                    <a:lnTo>
                      <a:pt x="0" y="31"/>
                    </a:lnTo>
                    <a:lnTo>
                      <a:pt x="0" y="61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0" y="9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6" name="Freeform 571"/>
              <p:cNvSpPr>
                <a:spLocks/>
              </p:cNvSpPr>
              <p:nvPr/>
            </p:nvSpPr>
            <p:spPr bwMode="auto">
              <a:xfrm>
                <a:off x="3025" y="2336"/>
                <a:ext cx="7" cy="116"/>
              </a:xfrm>
              <a:custGeom>
                <a:avLst/>
                <a:gdLst>
                  <a:gd name="T0" fmla="*/ 0 w 7"/>
                  <a:gd name="T1" fmla="*/ 116 h 116"/>
                  <a:gd name="T2" fmla="*/ 0 w 7"/>
                  <a:gd name="T3" fmla="*/ 110 h 116"/>
                  <a:gd name="T4" fmla="*/ 0 w 7"/>
                  <a:gd name="T5" fmla="*/ 104 h 116"/>
                  <a:gd name="T6" fmla="*/ 0 w 7"/>
                  <a:gd name="T7" fmla="*/ 73 h 116"/>
                  <a:gd name="T8" fmla="*/ 7 w 7"/>
                  <a:gd name="T9" fmla="*/ 37 h 116"/>
                  <a:gd name="T10" fmla="*/ 7 w 7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6">
                    <a:moveTo>
                      <a:pt x="0" y="116"/>
                    </a:moveTo>
                    <a:lnTo>
                      <a:pt x="0" y="110"/>
                    </a:lnTo>
                    <a:lnTo>
                      <a:pt x="0" y="104"/>
                    </a:lnTo>
                    <a:lnTo>
                      <a:pt x="0" y="73"/>
                    </a:lnTo>
                    <a:lnTo>
                      <a:pt x="7" y="37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7" name="Freeform 572"/>
              <p:cNvSpPr>
                <a:spLocks/>
              </p:cNvSpPr>
              <p:nvPr/>
            </p:nvSpPr>
            <p:spPr bwMode="auto">
              <a:xfrm>
                <a:off x="3032" y="2184"/>
                <a:ext cx="0" cy="152"/>
              </a:xfrm>
              <a:custGeom>
                <a:avLst/>
                <a:gdLst>
                  <a:gd name="T0" fmla="*/ 152 h 152"/>
                  <a:gd name="T1" fmla="*/ 134 h 152"/>
                  <a:gd name="T2" fmla="*/ 110 h 152"/>
                  <a:gd name="T3" fmla="*/ 61 h 152"/>
                  <a:gd name="T4" fmla="*/ 37 h 152"/>
                  <a:gd name="T5" fmla="*/ 18 h 152"/>
                  <a:gd name="T6" fmla="*/ 6 h 152"/>
                  <a:gd name="T7" fmla="*/ 0 h 1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52">
                    <a:moveTo>
                      <a:pt x="0" y="152"/>
                    </a:moveTo>
                    <a:lnTo>
                      <a:pt x="0" y="134"/>
                    </a:lnTo>
                    <a:lnTo>
                      <a:pt x="0" y="110"/>
                    </a:lnTo>
                    <a:lnTo>
                      <a:pt x="0" y="61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8" name="Freeform 573"/>
              <p:cNvSpPr>
                <a:spLocks/>
              </p:cNvSpPr>
              <p:nvPr/>
            </p:nvSpPr>
            <p:spPr bwMode="auto">
              <a:xfrm>
                <a:off x="3032" y="2184"/>
                <a:ext cx="0" cy="128"/>
              </a:xfrm>
              <a:custGeom>
                <a:avLst/>
                <a:gdLst>
                  <a:gd name="T0" fmla="*/ 0 h 128"/>
                  <a:gd name="T1" fmla="*/ 6 h 128"/>
                  <a:gd name="T2" fmla="*/ 18 h 128"/>
                  <a:gd name="T3" fmla="*/ 43 h 128"/>
                  <a:gd name="T4" fmla="*/ 67 h 128"/>
                  <a:gd name="T5" fmla="*/ 91 h 128"/>
                  <a:gd name="T6" fmla="*/ 116 h 128"/>
                  <a:gd name="T7" fmla="*/ 128 h 128"/>
                  <a:gd name="T8" fmla="*/ 128 h 1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2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3"/>
                    </a:lnTo>
                    <a:lnTo>
                      <a:pt x="0" y="67"/>
                    </a:lnTo>
                    <a:lnTo>
                      <a:pt x="0" y="91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0" y="12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9" name="Freeform 574"/>
              <p:cNvSpPr>
                <a:spLocks/>
              </p:cNvSpPr>
              <p:nvPr/>
            </p:nvSpPr>
            <p:spPr bwMode="auto">
              <a:xfrm>
                <a:off x="3032" y="2099"/>
                <a:ext cx="6" cy="213"/>
              </a:xfrm>
              <a:custGeom>
                <a:avLst/>
                <a:gdLst>
                  <a:gd name="T0" fmla="*/ 0 w 6"/>
                  <a:gd name="T1" fmla="*/ 213 h 213"/>
                  <a:gd name="T2" fmla="*/ 0 w 6"/>
                  <a:gd name="T3" fmla="*/ 201 h 213"/>
                  <a:gd name="T4" fmla="*/ 0 w 6"/>
                  <a:gd name="T5" fmla="*/ 176 h 213"/>
                  <a:gd name="T6" fmla="*/ 0 w 6"/>
                  <a:gd name="T7" fmla="*/ 140 h 213"/>
                  <a:gd name="T8" fmla="*/ 0 w 6"/>
                  <a:gd name="T9" fmla="*/ 103 h 213"/>
                  <a:gd name="T10" fmla="*/ 6 w 6"/>
                  <a:gd name="T11" fmla="*/ 61 h 213"/>
                  <a:gd name="T12" fmla="*/ 6 w 6"/>
                  <a:gd name="T13" fmla="*/ 30 h 213"/>
                  <a:gd name="T14" fmla="*/ 6 w 6"/>
                  <a:gd name="T15" fmla="*/ 6 h 213"/>
                  <a:gd name="T16" fmla="*/ 6 w 6"/>
                  <a:gd name="T17" fmla="*/ 0 h 213"/>
                  <a:gd name="T18" fmla="*/ 6 w 6"/>
                  <a:gd name="T1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13">
                    <a:moveTo>
                      <a:pt x="0" y="213"/>
                    </a:moveTo>
                    <a:lnTo>
                      <a:pt x="0" y="201"/>
                    </a:lnTo>
                    <a:lnTo>
                      <a:pt x="0" y="176"/>
                    </a:lnTo>
                    <a:lnTo>
                      <a:pt x="0" y="140"/>
                    </a:lnTo>
                    <a:lnTo>
                      <a:pt x="0" y="103"/>
                    </a:lnTo>
                    <a:lnTo>
                      <a:pt x="6" y="61"/>
                    </a:lnTo>
                    <a:lnTo>
                      <a:pt x="6" y="3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0" name="Freeform 575"/>
              <p:cNvSpPr>
                <a:spLocks/>
              </p:cNvSpPr>
              <p:nvPr/>
            </p:nvSpPr>
            <p:spPr bwMode="auto">
              <a:xfrm>
                <a:off x="3038" y="2099"/>
                <a:ext cx="0" cy="225"/>
              </a:xfrm>
              <a:custGeom>
                <a:avLst/>
                <a:gdLst>
                  <a:gd name="T0" fmla="*/ 0 h 225"/>
                  <a:gd name="T1" fmla="*/ 6 h 225"/>
                  <a:gd name="T2" fmla="*/ 30 h 225"/>
                  <a:gd name="T3" fmla="*/ 61 h 225"/>
                  <a:gd name="T4" fmla="*/ 103 h 225"/>
                  <a:gd name="T5" fmla="*/ 140 h 225"/>
                  <a:gd name="T6" fmla="*/ 176 h 225"/>
                  <a:gd name="T7" fmla="*/ 207 h 225"/>
                  <a:gd name="T8" fmla="*/ 225 h 2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25">
                    <a:moveTo>
                      <a:pt x="0" y="0"/>
                    </a:moveTo>
                    <a:lnTo>
                      <a:pt x="0" y="6"/>
                    </a:lnTo>
                    <a:lnTo>
                      <a:pt x="0" y="30"/>
                    </a:lnTo>
                    <a:lnTo>
                      <a:pt x="0" y="61"/>
                    </a:lnTo>
                    <a:lnTo>
                      <a:pt x="0" y="103"/>
                    </a:lnTo>
                    <a:lnTo>
                      <a:pt x="0" y="140"/>
                    </a:lnTo>
                    <a:lnTo>
                      <a:pt x="0" y="176"/>
                    </a:lnTo>
                    <a:lnTo>
                      <a:pt x="0" y="207"/>
                    </a:lnTo>
                    <a:lnTo>
                      <a:pt x="0" y="22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1" name="Freeform 576"/>
              <p:cNvSpPr>
                <a:spLocks/>
              </p:cNvSpPr>
              <p:nvPr/>
            </p:nvSpPr>
            <p:spPr bwMode="auto">
              <a:xfrm>
                <a:off x="3038" y="2288"/>
                <a:ext cx="6" cy="42"/>
              </a:xfrm>
              <a:custGeom>
                <a:avLst/>
                <a:gdLst>
                  <a:gd name="T0" fmla="*/ 0 w 6"/>
                  <a:gd name="T1" fmla="*/ 36 h 42"/>
                  <a:gd name="T2" fmla="*/ 0 w 6"/>
                  <a:gd name="T3" fmla="*/ 42 h 42"/>
                  <a:gd name="T4" fmla="*/ 0 w 6"/>
                  <a:gd name="T5" fmla="*/ 36 h 42"/>
                  <a:gd name="T6" fmla="*/ 0 w 6"/>
                  <a:gd name="T7" fmla="*/ 24 h 42"/>
                  <a:gd name="T8" fmla="*/ 6 w 6"/>
                  <a:gd name="T9" fmla="*/ 6 h 42"/>
                  <a:gd name="T10" fmla="*/ 6 w 6"/>
                  <a:gd name="T11" fmla="*/ 0 h 42"/>
                  <a:gd name="T12" fmla="*/ 6 w 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2">
                    <a:moveTo>
                      <a:pt x="0" y="36"/>
                    </a:moveTo>
                    <a:lnTo>
                      <a:pt x="0" y="42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2" name="Freeform 577"/>
              <p:cNvSpPr>
                <a:spLocks/>
              </p:cNvSpPr>
              <p:nvPr/>
            </p:nvSpPr>
            <p:spPr bwMode="auto">
              <a:xfrm>
                <a:off x="3044" y="2288"/>
                <a:ext cx="0" cy="60"/>
              </a:xfrm>
              <a:custGeom>
                <a:avLst/>
                <a:gdLst>
                  <a:gd name="T0" fmla="*/ 0 h 60"/>
                  <a:gd name="T1" fmla="*/ 12 h 60"/>
                  <a:gd name="T2" fmla="*/ 30 h 60"/>
                  <a:gd name="T3" fmla="*/ 48 h 60"/>
                  <a:gd name="T4" fmla="*/ 6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0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0" y="6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3" name="Freeform 578"/>
              <p:cNvSpPr>
                <a:spLocks/>
              </p:cNvSpPr>
              <p:nvPr/>
            </p:nvSpPr>
            <p:spPr bwMode="auto">
              <a:xfrm>
                <a:off x="3044" y="2318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30 h 30"/>
                  <a:gd name="T4" fmla="*/ 0 w 6"/>
                  <a:gd name="T5" fmla="*/ 18 h 30"/>
                  <a:gd name="T6" fmla="*/ 6 w 6"/>
                  <a:gd name="T7" fmla="*/ 6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4" name="Freeform 579"/>
              <p:cNvSpPr>
                <a:spLocks/>
              </p:cNvSpPr>
              <p:nvPr/>
            </p:nvSpPr>
            <p:spPr bwMode="auto">
              <a:xfrm>
                <a:off x="3050" y="231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5" name="Freeform 580"/>
              <p:cNvSpPr>
                <a:spLocks/>
              </p:cNvSpPr>
              <p:nvPr/>
            </p:nvSpPr>
            <p:spPr bwMode="auto">
              <a:xfrm>
                <a:off x="3050" y="2160"/>
                <a:ext cx="7" cy="164"/>
              </a:xfrm>
              <a:custGeom>
                <a:avLst/>
                <a:gdLst>
                  <a:gd name="T0" fmla="*/ 0 w 7"/>
                  <a:gd name="T1" fmla="*/ 164 h 164"/>
                  <a:gd name="T2" fmla="*/ 0 w 7"/>
                  <a:gd name="T3" fmla="*/ 152 h 164"/>
                  <a:gd name="T4" fmla="*/ 0 w 7"/>
                  <a:gd name="T5" fmla="*/ 128 h 164"/>
                  <a:gd name="T6" fmla="*/ 0 w 7"/>
                  <a:gd name="T7" fmla="*/ 73 h 164"/>
                  <a:gd name="T8" fmla="*/ 7 w 7"/>
                  <a:gd name="T9" fmla="*/ 48 h 164"/>
                  <a:gd name="T10" fmla="*/ 7 w 7"/>
                  <a:gd name="T11" fmla="*/ 24 h 164"/>
                  <a:gd name="T12" fmla="*/ 7 w 7"/>
                  <a:gd name="T13" fmla="*/ 6 h 164"/>
                  <a:gd name="T14" fmla="*/ 7 w 7"/>
                  <a:gd name="T1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64">
                    <a:moveTo>
                      <a:pt x="0" y="164"/>
                    </a:moveTo>
                    <a:lnTo>
                      <a:pt x="0" y="152"/>
                    </a:lnTo>
                    <a:lnTo>
                      <a:pt x="0" y="128"/>
                    </a:lnTo>
                    <a:lnTo>
                      <a:pt x="0" y="73"/>
                    </a:lnTo>
                    <a:lnTo>
                      <a:pt x="7" y="48"/>
                    </a:lnTo>
                    <a:lnTo>
                      <a:pt x="7" y="24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6" name="Freeform 581"/>
              <p:cNvSpPr>
                <a:spLocks/>
              </p:cNvSpPr>
              <p:nvPr/>
            </p:nvSpPr>
            <p:spPr bwMode="auto">
              <a:xfrm>
                <a:off x="3057" y="2160"/>
                <a:ext cx="0" cy="109"/>
              </a:xfrm>
              <a:custGeom>
                <a:avLst/>
                <a:gdLst>
                  <a:gd name="T0" fmla="*/ 0 h 109"/>
                  <a:gd name="T1" fmla="*/ 0 h 109"/>
                  <a:gd name="T2" fmla="*/ 12 h 109"/>
                  <a:gd name="T3" fmla="*/ 24 h 109"/>
                  <a:gd name="T4" fmla="*/ 42 h 109"/>
                  <a:gd name="T5" fmla="*/ 85 h 109"/>
                  <a:gd name="T6" fmla="*/ 97 h 109"/>
                  <a:gd name="T7" fmla="*/ 109 h 10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9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0" y="10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7" name="Freeform 582"/>
              <p:cNvSpPr>
                <a:spLocks/>
              </p:cNvSpPr>
              <p:nvPr/>
            </p:nvSpPr>
            <p:spPr bwMode="auto">
              <a:xfrm>
                <a:off x="3057" y="2257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  <a:gd name="T4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8" name="Freeform 583"/>
              <p:cNvSpPr>
                <a:spLocks/>
              </p:cNvSpPr>
              <p:nvPr/>
            </p:nvSpPr>
            <p:spPr bwMode="auto">
              <a:xfrm>
                <a:off x="3057" y="2257"/>
                <a:ext cx="6" cy="219"/>
              </a:xfrm>
              <a:custGeom>
                <a:avLst/>
                <a:gdLst>
                  <a:gd name="T0" fmla="*/ 0 w 6"/>
                  <a:gd name="T1" fmla="*/ 0 h 219"/>
                  <a:gd name="T2" fmla="*/ 0 w 6"/>
                  <a:gd name="T3" fmla="*/ 18 h 219"/>
                  <a:gd name="T4" fmla="*/ 0 w 6"/>
                  <a:gd name="T5" fmla="*/ 49 h 219"/>
                  <a:gd name="T6" fmla="*/ 0 w 6"/>
                  <a:gd name="T7" fmla="*/ 79 h 219"/>
                  <a:gd name="T8" fmla="*/ 0 w 6"/>
                  <a:gd name="T9" fmla="*/ 116 h 219"/>
                  <a:gd name="T10" fmla="*/ 6 w 6"/>
                  <a:gd name="T11" fmla="*/ 152 h 219"/>
                  <a:gd name="T12" fmla="*/ 6 w 6"/>
                  <a:gd name="T13" fmla="*/ 183 h 219"/>
                  <a:gd name="T14" fmla="*/ 6 w 6"/>
                  <a:gd name="T15" fmla="*/ 207 h 219"/>
                  <a:gd name="T16" fmla="*/ 6 w 6"/>
                  <a:gd name="T17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19">
                    <a:moveTo>
                      <a:pt x="0" y="0"/>
                    </a:moveTo>
                    <a:lnTo>
                      <a:pt x="0" y="18"/>
                    </a:lnTo>
                    <a:lnTo>
                      <a:pt x="0" y="49"/>
                    </a:lnTo>
                    <a:lnTo>
                      <a:pt x="0" y="79"/>
                    </a:lnTo>
                    <a:lnTo>
                      <a:pt x="0" y="116"/>
                    </a:lnTo>
                    <a:lnTo>
                      <a:pt x="6" y="152"/>
                    </a:lnTo>
                    <a:lnTo>
                      <a:pt x="6" y="183"/>
                    </a:lnTo>
                    <a:lnTo>
                      <a:pt x="6" y="207"/>
                    </a:lnTo>
                    <a:lnTo>
                      <a:pt x="6" y="21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9" name="Freeform 584"/>
              <p:cNvSpPr>
                <a:spLocks/>
              </p:cNvSpPr>
              <p:nvPr/>
            </p:nvSpPr>
            <p:spPr bwMode="auto">
              <a:xfrm>
                <a:off x="3063" y="2367"/>
                <a:ext cx="0" cy="109"/>
              </a:xfrm>
              <a:custGeom>
                <a:avLst/>
                <a:gdLst>
                  <a:gd name="T0" fmla="*/ 109 h 109"/>
                  <a:gd name="T1" fmla="*/ 109 h 109"/>
                  <a:gd name="T2" fmla="*/ 103 h 109"/>
                  <a:gd name="T3" fmla="*/ 85 h 109"/>
                  <a:gd name="T4" fmla="*/ 66 h 109"/>
                  <a:gd name="T5" fmla="*/ 24 h 109"/>
                  <a:gd name="T6" fmla="*/ 6 h 109"/>
                  <a:gd name="T7" fmla="*/ 0 h 10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9">
                    <a:moveTo>
                      <a:pt x="0" y="109"/>
                    </a:moveTo>
                    <a:lnTo>
                      <a:pt x="0" y="109"/>
                    </a:lnTo>
                    <a:lnTo>
                      <a:pt x="0" y="103"/>
                    </a:lnTo>
                    <a:lnTo>
                      <a:pt x="0" y="85"/>
                    </a:lnTo>
                    <a:lnTo>
                      <a:pt x="0" y="66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0" name="Freeform 585"/>
              <p:cNvSpPr>
                <a:spLocks/>
              </p:cNvSpPr>
              <p:nvPr/>
            </p:nvSpPr>
            <p:spPr bwMode="auto">
              <a:xfrm>
                <a:off x="3063" y="2367"/>
                <a:ext cx="6" cy="54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0 h 54"/>
                  <a:gd name="T4" fmla="*/ 0 w 6"/>
                  <a:gd name="T5" fmla="*/ 12 h 54"/>
                  <a:gd name="T6" fmla="*/ 6 w 6"/>
                  <a:gd name="T7" fmla="*/ 36 h 54"/>
                  <a:gd name="T8" fmla="*/ 6 w 6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5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1" name="Freeform 586"/>
              <p:cNvSpPr>
                <a:spLocks/>
              </p:cNvSpPr>
              <p:nvPr/>
            </p:nvSpPr>
            <p:spPr bwMode="auto">
              <a:xfrm>
                <a:off x="3069" y="2421"/>
                <a:ext cx="0" cy="128"/>
              </a:xfrm>
              <a:custGeom>
                <a:avLst/>
                <a:gdLst>
                  <a:gd name="T0" fmla="*/ 0 h 128"/>
                  <a:gd name="T1" fmla="*/ 12 h 128"/>
                  <a:gd name="T2" fmla="*/ 37 h 128"/>
                  <a:gd name="T3" fmla="*/ 79 h 128"/>
                  <a:gd name="T4" fmla="*/ 98 h 128"/>
                  <a:gd name="T5" fmla="*/ 116 h 128"/>
                  <a:gd name="T6" fmla="*/ 128 h 128"/>
                  <a:gd name="T7" fmla="*/ 128 h 1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28">
                    <a:moveTo>
                      <a:pt x="0" y="0"/>
                    </a:moveTo>
                    <a:lnTo>
                      <a:pt x="0" y="12"/>
                    </a:lnTo>
                    <a:lnTo>
                      <a:pt x="0" y="37"/>
                    </a:lnTo>
                    <a:lnTo>
                      <a:pt x="0" y="79"/>
                    </a:lnTo>
                    <a:lnTo>
                      <a:pt x="0" y="98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0" y="12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2" name="Freeform 587"/>
              <p:cNvSpPr>
                <a:spLocks/>
              </p:cNvSpPr>
              <p:nvPr/>
            </p:nvSpPr>
            <p:spPr bwMode="auto">
              <a:xfrm>
                <a:off x="3069" y="2367"/>
                <a:ext cx="6" cy="182"/>
              </a:xfrm>
              <a:custGeom>
                <a:avLst/>
                <a:gdLst>
                  <a:gd name="T0" fmla="*/ 0 w 6"/>
                  <a:gd name="T1" fmla="*/ 182 h 182"/>
                  <a:gd name="T2" fmla="*/ 0 w 6"/>
                  <a:gd name="T3" fmla="*/ 176 h 182"/>
                  <a:gd name="T4" fmla="*/ 0 w 6"/>
                  <a:gd name="T5" fmla="*/ 158 h 182"/>
                  <a:gd name="T6" fmla="*/ 0 w 6"/>
                  <a:gd name="T7" fmla="*/ 133 h 182"/>
                  <a:gd name="T8" fmla="*/ 0 w 6"/>
                  <a:gd name="T9" fmla="*/ 103 h 182"/>
                  <a:gd name="T10" fmla="*/ 6 w 6"/>
                  <a:gd name="T11" fmla="*/ 48 h 182"/>
                  <a:gd name="T12" fmla="*/ 6 w 6"/>
                  <a:gd name="T13" fmla="*/ 24 h 182"/>
                  <a:gd name="T14" fmla="*/ 6 w 6"/>
                  <a:gd name="T1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82">
                    <a:moveTo>
                      <a:pt x="0" y="182"/>
                    </a:moveTo>
                    <a:lnTo>
                      <a:pt x="0" y="176"/>
                    </a:lnTo>
                    <a:lnTo>
                      <a:pt x="0" y="158"/>
                    </a:lnTo>
                    <a:lnTo>
                      <a:pt x="0" y="133"/>
                    </a:lnTo>
                    <a:lnTo>
                      <a:pt x="0" y="103"/>
                    </a:lnTo>
                    <a:lnTo>
                      <a:pt x="6" y="48"/>
                    </a:lnTo>
                    <a:lnTo>
                      <a:pt x="6" y="24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3" name="Freeform 588"/>
              <p:cNvSpPr>
                <a:spLocks/>
              </p:cNvSpPr>
              <p:nvPr/>
            </p:nvSpPr>
            <p:spPr bwMode="auto">
              <a:xfrm>
                <a:off x="3075" y="2257"/>
                <a:ext cx="0" cy="110"/>
              </a:xfrm>
              <a:custGeom>
                <a:avLst/>
                <a:gdLst>
                  <a:gd name="T0" fmla="*/ 110 h 110"/>
                  <a:gd name="T1" fmla="*/ 73 h 110"/>
                  <a:gd name="T2" fmla="*/ 43 h 110"/>
                  <a:gd name="T3" fmla="*/ 18 h 110"/>
                  <a:gd name="T4" fmla="*/ 0 h 1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10">
                    <a:moveTo>
                      <a:pt x="0" y="110"/>
                    </a:moveTo>
                    <a:lnTo>
                      <a:pt x="0" y="73"/>
                    </a:lnTo>
                    <a:lnTo>
                      <a:pt x="0" y="43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4" name="Freeform 589"/>
              <p:cNvSpPr>
                <a:spLocks/>
              </p:cNvSpPr>
              <p:nvPr/>
            </p:nvSpPr>
            <p:spPr bwMode="auto">
              <a:xfrm>
                <a:off x="3075" y="2257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0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5" name="Freeform 590"/>
              <p:cNvSpPr>
                <a:spLocks/>
              </p:cNvSpPr>
              <p:nvPr/>
            </p:nvSpPr>
            <p:spPr bwMode="auto">
              <a:xfrm>
                <a:off x="3075" y="2269"/>
                <a:ext cx="7" cy="73"/>
              </a:xfrm>
              <a:custGeom>
                <a:avLst/>
                <a:gdLst>
                  <a:gd name="T0" fmla="*/ 0 w 7"/>
                  <a:gd name="T1" fmla="*/ 0 h 73"/>
                  <a:gd name="T2" fmla="*/ 0 w 7"/>
                  <a:gd name="T3" fmla="*/ 12 h 73"/>
                  <a:gd name="T4" fmla="*/ 0 w 7"/>
                  <a:gd name="T5" fmla="*/ 31 h 73"/>
                  <a:gd name="T6" fmla="*/ 7 w 7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3">
                    <a:moveTo>
                      <a:pt x="0" y="0"/>
                    </a:moveTo>
                    <a:lnTo>
                      <a:pt x="0" y="12"/>
                    </a:lnTo>
                    <a:lnTo>
                      <a:pt x="0" y="31"/>
                    </a:lnTo>
                    <a:lnTo>
                      <a:pt x="7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6" name="Freeform 591"/>
              <p:cNvSpPr>
                <a:spLocks/>
              </p:cNvSpPr>
              <p:nvPr/>
            </p:nvSpPr>
            <p:spPr bwMode="auto">
              <a:xfrm>
                <a:off x="3082" y="2342"/>
                <a:ext cx="0" cy="91"/>
              </a:xfrm>
              <a:custGeom>
                <a:avLst/>
                <a:gdLst>
                  <a:gd name="T0" fmla="*/ 0 h 91"/>
                  <a:gd name="T1" fmla="*/ 25 h 91"/>
                  <a:gd name="T2" fmla="*/ 61 h 91"/>
                  <a:gd name="T3" fmla="*/ 85 h 91"/>
                  <a:gd name="T4" fmla="*/ 91 h 91"/>
                  <a:gd name="T5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25"/>
                    </a:lnTo>
                    <a:lnTo>
                      <a:pt x="0" y="61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7" name="Freeform 592"/>
              <p:cNvSpPr>
                <a:spLocks/>
              </p:cNvSpPr>
              <p:nvPr/>
            </p:nvSpPr>
            <p:spPr bwMode="auto">
              <a:xfrm>
                <a:off x="3082" y="2306"/>
                <a:ext cx="6" cy="127"/>
              </a:xfrm>
              <a:custGeom>
                <a:avLst/>
                <a:gdLst>
                  <a:gd name="T0" fmla="*/ 0 w 6"/>
                  <a:gd name="T1" fmla="*/ 127 h 127"/>
                  <a:gd name="T2" fmla="*/ 0 w 6"/>
                  <a:gd name="T3" fmla="*/ 121 h 127"/>
                  <a:gd name="T4" fmla="*/ 0 w 6"/>
                  <a:gd name="T5" fmla="*/ 109 h 127"/>
                  <a:gd name="T6" fmla="*/ 0 w 6"/>
                  <a:gd name="T7" fmla="*/ 79 h 127"/>
                  <a:gd name="T8" fmla="*/ 6 w 6"/>
                  <a:gd name="T9" fmla="*/ 36 h 127"/>
                  <a:gd name="T10" fmla="*/ 6 w 6"/>
                  <a:gd name="T1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7">
                    <a:moveTo>
                      <a:pt x="0" y="127"/>
                    </a:moveTo>
                    <a:lnTo>
                      <a:pt x="0" y="121"/>
                    </a:lnTo>
                    <a:lnTo>
                      <a:pt x="0" y="109"/>
                    </a:lnTo>
                    <a:lnTo>
                      <a:pt x="0" y="79"/>
                    </a:lnTo>
                    <a:lnTo>
                      <a:pt x="6" y="3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8" name="Freeform 593"/>
              <p:cNvSpPr>
                <a:spLocks/>
              </p:cNvSpPr>
              <p:nvPr/>
            </p:nvSpPr>
            <p:spPr bwMode="auto">
              <a:xfrm>
                <a:off x="3088" y="2190"/>
                <a:ext cx="0" cy="116"/>
              </a:xfrm>
              <a:custGeom>
                <a:avLst/>
                <a:gdLst>
                  <a:gd name="T0" fmla="*/ 116 h 116"/>
                  <a:gd name="T1" fmla="*/ 91 h 116"/>
                  <a:gd name="T2" fmla="*/ 67 h 116"/>
                  <a:gd name="T3" fmla="*/ 37 h 116"/>
                  <a:gd name="T4" fmla="*/ 0 h 1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16">
                    <a:moveTo>
                      <a:pt x="0" y="116"/>
                    </a:moveTo>
                    <a:lnTo>
                      <a:pt x="0" y="91"/>
                    </a:lnTo>
                    <a:lnTo>
                      <a:pt x="0" y="67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9" name="Freeform 594"/>
              <p:cNvSpPr>
                <a:spLocks/>
              </p:cNvSpPr>
              <p:nvPr/>
            </p:nvSpPr>
            <p:spPr bwMode="auto">
              <a:xfrm>
                <a:off x="3088" y="1856"/>
                <a:ext cx="6" cy="334"/>
              </a:xfrm>
              <a:custGeom>
                <a:avLst/>
                <a:gdLst>
                  <a:gd name="T0" fmla="*/ 0 w 6"/>
                  <a:gd name="T1" fmla="*/ 334 h 334"/>
                  <a:gd name="T2" fmla="*/ 0 w 6"/>
                  <a:gd name="T3" fmla="*/ 298 h 334"/>
                  <a:gd name="T4" fmla="*/ 0 w 6"/>
                  <a:gd name="T5" fmla="*/ 249 h 334"/>
                  <a:gd name="T6" fmla="*/ 0 w 6"/>
                  <a:gd name="T7" fmla="*/ 194 h 334"/>
                  <a:gd name="T8" fmla="*/ 0 w 6"/>
                  <a:gd name="T9" fmla="*/ 133 h 334"/>
                  <a:gd name="T10" fmla="*/ 6 w 6"/>
                  <a:gd name="T11" fmla="*/ 85 h 334"/>
                  <a:gd name="T12" fmla="*/ 6 w 6"/>
                  <a:gd name="T13" fmla="*/ 36 h 334"/>
                  <a:gd name="T14" fmla="*/ 6 w 6"/>
                  <a:gd name="T15" fmla="*/ 24 h 334"/>
                  <a:gd name="T16" fmla="*/ 6 w 6"/>
                  <a:gd name="T17" fmla="*/ 6 h 334"/>
                  <a:gd name="T18" fmla="*/ 6 w 6"/>
                  <a:gd name="T19" fmla="*/ 0 h 334"/>
                  <a:gd name="T20" fmla="*/ 6 w 6"/>
                  <a:gd name="T21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34">
                    <a:moveTo>
                      <a:pt x="0" y="334"/>
                    </a:moveTo>
                    <a:lnTo>
                      <a:pt x="0" y="298"/>
                    </a:lnTo>
                    <a:lnTo>
                      <a:pt x="0" y="249"/>
                    </a:lnTo>
                    <a:lnTo>
                      <a:pt x="0" y="194"/>
                    </a:lnTo>
                    <a:lnTo>
                      <a:pt x="0" y="133"/>
                    </a:lnTo>
                    <a:lnTo>
                      <a:pt x="6" y="85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0" name="Freeform 595"/>
              <p:cNvSpPr>
                <a:spLocks/>
              </p:cNvSpPr>
              <p:nvPr/>
            </p:nvSpPr>
            <p:spPr bwMode="auto">
              <a:xfrm>
                <a:off x="3094" y="1856"/>
                <a:ext cx="0" cy="383"/>
              </a:xfrm>
              <a:custGeom>
                <a:avLst/>
                <a:gdLst>
                  <a:gd name="T0" fmla="*/ 0 h 383"/>
                  <a:gd name="T1" fmla="*/ 6 h 383"/>
                  <a:gd name="T2" fmla="*/ 18 h 383"/>
                  <a:gd name="T3" fmla="*/ 30 h 383"/>
                  <a:gd name="T4" fmla="*/ 48 h 383"/>
                  <a:gd name="T5" fmla="*/ 103 h 383"/>
                  <a:gd name="T6" fmla="*/ 164 h 383"/>
                  <a:gd name="T7" fmla="*/ 225 h 383"/>
                  <a:gd name="T8" fmla="*/ 286 h 383"/>
                  <a:gd name="T9" fmla="*/ 340 h 383"/>
                  <a:gd name="T10" fmla="*/ 365 h 383"/>
                  <a:gd name="T11" fmla="*/ 383 h 3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383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0" y="103"/>
                    </a:lnTo>
                    <a:lnTo>
                      <a:pt x="0" y="164"/>
                    </a:lnTo>
                    <a:lnTo>
                      <a:pt x="0" y="225"/>
                    </a:lnTo>
                    <a:lnTo>
                      <a:pt x="0" y="286"/>
                    </a:lnTo>
                    <a:lnTo>
                      <a:pt x="0" y="340"/>
                    </a:lnTo>
                    <a:lnTo>
                      <a:pt x="0" y="365"/>
                    </a:lnTo>
                    <a:lnTo>
                      <a:pt x="0" y="38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1" name="Freeform 596"/>
              <p:cNvSpPr>
                <a:spLocks/>
              </p:cNvSpPr>
              <p:nvPr/>
            </p:nvSpPr>
            <p:spPr bwMode="auto">
              <a:xfrm>
                <a:off x="3094" y="2239"/>
                <a:ext cx="7" cy="134"/>
              </a:xfrm>
              <a:custGeom>
                <a:avLst/>
                <a:gdLst>
                  <a:gd name="T0" fmla="*/ 0 w 7"/>
                  <a:gd name="T1" fmla="*/ 0 h 134"/>
                  <a:gd name="T2" fmla="*/ 0 w 7"/>
                  <a:gd name="T3" fmla="*/ 42 h 134"/>
                  <a:gd name="T4" fmla="*/ 0 w 7"/>
                  <a:gd name="T5" fmla="*/ 85 h 134"/>
                  <a:gd name="T6" fmla="*/ 7 w 7"/>
                  <a:gd name="T7" fmla="*/ 109 h 134"/>
                  <a:gd name="T8" fmla="*/ 7 w 7"/>
                  <a:gd name="T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4">
                    <a:moveTo>
                      <a:pt x="0" y="0"/>
                    </a:moveTo>
                    <a:lnTo>
                      <a:pt x="0" y="42"/>
                    </a:lnTo>
                    <a:lnTo>
                      <a:pt x="0" y="85"/>
                    </a:lnTo>
                    <a:lnTo>
                      <a:pt x="7" y="109"/>
                    </a:lnTo>
                    <a:lnTo>
                      <a:pt x="7" y="13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2" name="Freeform 597"/>
              <p:cNvSpPr>
                <a:spLocks/>
              </p:cNvSpPr>
              <p:nvPr/>
            </p:nvSpPr>
            <p:spPr bwMode="auto">
              <a:xfrm>
                <a:off x="3101" y="2373"/>
                <a:ext cx="0" cy="67"/>
              </a:xfrm>
              <a:custGeom>
                <a:avLst/>
                <a:gdLst>
                  <a:gd name="T0" fmla="*/ 0 h 67"/>
                  <a:gd name="T1" fmla="*/ 24 h 67"/>
                  <a:gd name="T2" fmla="*/ 48 h 67"/>
                  <a:gd name="T3" fmla="*/ 67 h 67"/>
                  <a:gd name="T4" fmla="*/ 67 h 67"/>
                  <a:gd name="T5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3" name="Freeform 598"/>
              <p:cNvSpPr>
                <a:spLocks/>
              </p:cNvSpPr>
              <p:nvPr/>
            </p:nvSpPr>
            <p:spPr bwMode="auto">
              <a:xfrm>
                <a:off x="3101" y="2275"/>
                <a:ext cx="0" cy="165"/>
              </a:xfrm>
              <a:custGeom>
                <a:avLst/>
                <a:gdLst>
                  <a:gd name="T0" fmla="*/ 165 h 165"/>
                  <a:gd name="T1" fmla="*/ 152 h 165"/>
                  <a:gd name="T2" fmla="*/ 134 h 165"/>
                  <a:gd name="T3" fmla="*/ 110 h 165"/>
                  <a:gd name="T4" fmla="*/ 86 h 165"/>
                  <a:gd name="T5" fmla="*/ 55 h 165"/>
                  <a:gd name="T6" fmla="*/ 31 h 165"/>
                  <a:gd name="T7" fmla="*/ 13 h 165"/>
                  <a:gd name="T8" fmla="*/ 0 h 16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65">
                    <a:moveTo>
                      <a:pt x="0" y="165"/>
                    </a:moveTo>
                    <a:lnTo>
                      <a:pt x="0" y="152"/>
                    </a:lnTo>
                    <a:lnTo>
                      <a:pt x="0" y="134"/>
                    </a:lnTo>
                    <a:lnTo>
                      <a:pt x="0" y="110"/>
                    </a:lnTo>
                    <a:lnTo>
                      <a:pt x="0" y="86"/>
                    </a:lnTo>
                    <a:lnTo>
                      <a:pt x="0" y="55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4" name="Freeform 599"/>
              <p:cNvSpPr>
                <a:spLocks/>
              </p:cNvSpPr>
              <p:nvPr/>
            </p:nvSpPr>
            <p:spPr bwMode="auto">
              <a:xfrm>
                <a:off x="3101" y="2269"/>
                <a:ext cx="6" cy="49"/>
              </a:xfrm>
              <a:custGeom>
                <a:avLst/>
                <a:gdLst>
                  <a:gd name="T0" fmla="*/ 0 w 6"/>
                  <a:gd name="T1" fmla="*/ 6 h 49"/>
                  <a:gd name="T2" fmla="*/ 0 w 6"/>
                  <a:gd name="T3" fmla="*/ 0 h 49"/>
                  <a:gd name="T4" fmla="*/ 0 w 6"/>
                  <a:gd name="T5" fmla="*/ 0 h 49"/>
                  <a:gd name="T6" fmla="*/ 0 w 6"/>
                  <a:gd name="T7" fmla="*/ 12 h 49"/>
                  <a:gd name="T8" fmla="*/ 6 w 6"/>
                  <a:gd name="T9" fmla="*/ 31 h 49"/>
                  <a:gd name="T10" fmla="*/ 6 w 6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9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31"/>
                    </a:lnTo>
                    <a:lnTo>
                      <a:pt x="6" y="4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5" name="Freeform 600"/>
              <p:cNvSpPr>
                <a:spLocks/>
              </p:cNvSpPr>
              <p:nvPr/>
            </p:nvSpPr>
            <p:spPr bwMode="auto">
              <a:xfrm>
                <a:off x="3107" y="2318"/>
                <a:ext cx="0" cy="85"/>
              </a:xfrm>
              <a:custGeom>
                <a:avLst/>
                <a:gdLst>
                  <a:gd name="T0" fmla="*/ 0 h 85"/>
                  <a:gd name="T1" fmla="*/ 18 h 85"/>
                  <a:gd name="T2" fmla="*/ 43 h 85"/>
                  <a:gd name="T3" fmla="*/ 85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85">
                    <a:moveTo>
                      <a:pt x="0" y="0"/>
                    </a:moveTo>
                    <a:lnTo>
                      <a:pt x="0" y="18"/>
                    </a:lnTo>
                    <a:lnTo>
                      <a:pt x="0" y="43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6" name="Freeform 601"/>
              <p:cNvSpPr>
                <a:spLocks/>
              </p:cNvSpPr>
              <p:nvPr/>
            </p:nvSpPr>
            <p:spPr bwMode="auto">
              <a:xfrm>
                <a:off x="3107" y="2403"/>
                <a:ext cx="6" cy="73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24 h 73"/>
                  <a:gd name="T4" fmla="*/ 0 w 6"/>
                  <a:gd name="T5" fmla="*/ 49 h 73"/>
                  <a:gd name="T6" fmla="*/ 6 w 6"/>
                  <a:gd name="T7" fmla="*/ 67 h 73"/>
                  <a:gd name="T8" fmla="*/ 6 w 6"/>
                  <a:gd name="T9" fmla="*/ 73 h 73"/>
                  <a:gd name="T10" fmla="*/ 6 w 6"/>
                  <a:gd name="T1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24"/>
                    </a:lnTo>
                    <a:lnTo>
                      <a:pt x="0" y="49"/>
                    </a:lnTo>
                    <a:lnTo>
                      <a:pt x="6" y="67"/>
                    </a:lnTo>
                    <a:lnTo>
                      <a:pt x="6" y="73"/>
                    </a:lnTo>
                    <a:lnTo>
                      <a:pt x="6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7" name="Freeform 602"/>
              <p:cNvSpPr>
                <a:spLocks/>
              </p:cNvSpPr>
              <p:nvPr/>
            </p:nvSpPr>
            <p:spPr bwMode="auto">
              <a:xfrm>
                <a:off x="3113" y="2354"/>
                <a:ext cx="0" cy="122"/>
              </a:xfrm>
              <a:custGeom>
                <a:avLst/>
                <a:gdLst>
                  <a:gd name="T0" fmla="*/ 122 h 122"/>
                  <a:gd name="T1" fmla="*/ 116 h 122"/>
                  <a:gd name="T2" fmla="*/ 104 h 122"/>
                  <a:gd name="T3" fmla="*/ 67 h 122"/>
                  <a:gd name="T4" fmla="*/ 31 h 122"/>
                  <a:gd name="T5" fmla="*/ 13 h 122"/>
                  <a:gd name="T6" fmla="*/ 0 h 1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22">
                    <a:moveTo>
                      <a:pt x="0" y="122"/>
                    </a:moveTo>
                    <a:lnTo>
                      <a:pt x="0" y="116"/>
                    </a:lnTo>
                    <a:lnTo>
                      <a:pt x="0" y="104"/>
                    </a:lnTo>
                    <a:lnTo>
                      <a:pt x="0" y="67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8" name="Freeform 603"/>
              <p:cNvSpPr>
                <a:spLocks/>
              </p:cNvSpPr>
              <p:nvPr/>
            </p:nvSpPr>
            <p:spPr bwMode="auto">
              <a:xfrm>
                <a:off x="3113" y="2324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9" name="Freeform 604"/>
              <p:cNvSpPr>
                <a:spLocks/>
              </p:cNvSpPr>
              <p:nvPr/>
            </p:nvSpPr>
            <p:spPr bwMode="auto">
              <a:xfrm>
                <a:off x="3119" y="2166"/>
                <a:ext cx="0" cy="158"/>
              </a:xfrm>
              <a:custGeom>
                <a:avLst/>
                <a:gdLst>
                  <a:gd name="T0" fmla="*/ 158 h 158"/>
                  <a:gd name="T1" fmla="*/ 146 h 158"/>
                  <a:gd name="T2" fmla="*/ 122 h 158"/>
                  <a:gd name="T3" fmla="*/ 73 h 158"/>
                  <a:gd name="T4" fmla="*/ 49 h 158"/>
                  <a:gd name="T5" fmla="*/ 30 h 158"/>
                  <a:gd name="T6" fmla="*/ 12 h 158"/>
                  <a:gd name="T7" fmla="*/ 0 h 1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58">
                    <a:moveTo>
                      <a:pt x="0" y="158"/>
                    </a:moveTo>
                    <a:lnTo>
                      <a:pt x="0" y="146"/>
                    </a:lnTo>
                    <a:lnTo>
                      <a:pt x="0" y="122"/>
                    </a:lnTo>
                    <a:lnTo>
                      <a:pt x="0" y="73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0" name="Freeform 605"/>
              <p:cNvSpPr>
                <a:spLocks/>
              </p:cNvSpPr>
              <p:nvPr/>
            </p:nvSpPr>
            <p:spPr bwMode="auto">
              <a:xfrm>
                <a:off x="3119" y="2160"/>
                <a:ext cx="0" cy="61"/>
              </a:xfrm>
              <a:custGeom>
                <a:avLst/>
                <a:gdLst>
                  <a:gd name="T0" fmla="*/ 6 h 61"/>
                  <a:gd name="T1" fmla="*/ 0 h 61"/>
                  <a:gd name="T2" fmla="*/ 6 h 61"/>
                  <a:gd name="T3" fmla="*/ 18 h 61"/>
                  <a:gd name="T4" fmla="*/ 42 h 61"/>
                  <a:gd name="T5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1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42"/>
                    </a:lnTo>
                    <a:lnTo>
                      <a:pt x="0" y="6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1" name="Freeform 606"/>
              <p:cNvSpPr>
                <a:spLocks/>
              </p:cNvSpPr>
              <p:nvPr/>
            </p:nvSpPr>
            <p:spPr bwMode="auto">
              <a:xfrm>
                <a:off x="3119" y="2221"/>
                <a:ext cx="7" cy="48"/>
              </a:xfrm>
              <a:custGeom>
                <a:avLst/>
                <a:gdLst>
                  <a:gd name="T0" fmla="*/ 0 w 7"/>
                  <a:gd name="T1" fmla="*/ 0 h 48"/>
                  <a:gd name="T2" fmla="*/ 0 w 7"/>
                  <a:gd name="T3" fmla="*/ 18 h 48"/>
                  <a:gd name="T4" fmla="*/ 7 w 7"/>
                  <a:gd name="T5" fmla="*/ 30 h 48"/>
                  <a:gd name="T6" fmla="*/ 7 w 7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8">
                    <a:moveTo>
                      <a:pt x="0" y="0"/>
                    </a:moveTo>
                    <a:lnTo>
                      <a:pt x="0" y="18"/>
                    </a:lnTo>
                    <a:lnTo>
                      <a:pt x="7" y="30"/>
                    </a:lnTo>
                    <a:lnTo>
                      <a:pt x="7" y="4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2" name="Freeform 607"/>
              <p:cNvSpPr>
                <a:spLocks/>
              </p:cNvSpPr>
              <p:nvPr/>
            </p:nvSpPr>
            <p:spPr bwMode="auto">
              <a:xfrm>
                <a:off x="3126" y="2269"/>
                <a:ext cx="0" cy="116"/>
              </a:xfrm>
              <a:custGeom>
                <a:avLst/>
                <a:gdLst>
                  <a:gd name="T0" fmla="*/ 0 h 116"/>
                  <a:gd name="T1" fmla="*/ 25 h 116"/>
                  <a:gd name="T2" fmla="*/ 61 h 116"/>
                  <a:gd name="T3" fmla="*/ 92 h 116"/>
                  <a:gd name="T4" fmla="*/ 116 h 1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16">
                    <a:moveTo>
                      <a:pt x="0" y="0"/>
                    </a:moveTo>
                    <a:lnTo>
                      <a:pt x="0" y="25"/>
                    </a:lnTo>
                    <a:lnTo>
                      <a:pt x="0" y="61"/>
                    </a:lnTo>
                    <a:lnTo>
                      <a:pt x="0" y="92"/>
                    </a:lnTo>
                    <a:lnTo>
                      <a:pt x="0" y="11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3" name="Group 608"/>
            <p:cNvGrpSpPr>
              <a:grpSpLocks/>
            </p:cNvGrpSpPr>
            <p:nvPr/>
          </p:nvGrpSpPr>
          <p:grpSpPr bwMode="auto">
            <a:xfrm>
              <a:off x="4962525" y="3332163"/>
              <a:ext cx="876300" cy="773112"/>
              <a:chOff x="3126" y="2099"/>
              <a:chExt cx="552" cy="487"/>
            </a:xfrm>
          </p:grpSpPr>
          <p:sp>
            <p:nvSpPr>
              <p:cNvPr id="1983" name="Freeform 609"/>
              <p:cNvSpPr>
                <a:spLocks/>
              </p:cNvSpPr>
              <p:nvPr/>
            </p:nvSpPr>
            <p:spPr bwMode="auto">
              <a:xfrm>
                <a:off x="3126" y="2385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8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4" name="Freeform 610"/>
              <p:cNvSpPr>
                <a:spLocks/>
              </p:cNvSpPr>
              <p:nvPr/>
            </p:nvSpPr>
            <p:spPr bwMode="auto">
              <a:xfrm>
                <a:off x="3132" y="2251"/>
                <a:ext cx="0" cy="152"/>
              </a:xfrm>
              <a:custGeom>
                <a:avLst/>
                <a:gdLst>
                  <a:gd name="T0" fmla="*/ 152 h 152"/>
                  <a:gd name="T1" fmla="*/ 140 h 152"/>
                  <a:gd name="T2" fmla="*/ 116 h 152"/>
                  <a:gd name="T3" fmla="*/ 91 h 152"/>
                  <a:gd name="T4" fmla="*/ 67 h 152"/>
                  <a:gd name="T5" fmla="*/ 43 h 152"/>
                  <a:gd name="T6" fmla="*/ 18 h 152"/>
                  <a:gd name="T7" fmla="*/ 6 h 152"/>
                  <a:gd name="T8" fmla="*/ 0 h 1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52">
                    <a:moveTo>
                      <a:pt x="0" y="152"/>
                    </a:moveTo>
                    <a:lnTo>
                      <a:pt x="0" y="140"/>
                    </a:lnTo>
                    <a:lnTo>
                      <a:pt x="0" y="116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0" y="43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5" name="Freeform 611"/>
              <p:cNvSpPr>
                <a:spLocks/>
              </p:cNvSpPr>
              <p:nvPr/>
            </p:nvSpPr>
            <p:spPr bwMode="auto">
              <a:xfrm>
                <a:off x="3132" y="2251"/>
                <a:ext cx="6" cy="182"/>
              </a:xfrm>
              <a:custGeom>
                <a:avLst/>
                <a:gdLst>
                  <a:gd name="T0" fmla="*/ 0 w 6"/>
                  <a:gd name="T1" fmla="*/ 0 h 182"/>
                  <a:gd name="T2" fmla="*/ 0 w 6"/>
                  <a:gd name="T3" fmla="*/ 6 h 182"/>
                  <a:gd name="T4" fmla="*/ 0 w 6"/>
                  <a:gd name="T5" fmla="*/ 30 h 182"/>
                  <a:gd name="T6" fmla="*/ 0 w 6"/>
                  <a:gd name="T7" fmla="*/ 55 h 182"/>
                  <a:gd name="T8" fmla="*/ 0 w 6"/>
                  <a:gd name="T9" fmla="*/ 85 h 182"/>
                  <a:gd name="T10" fmla="*/ 6 w 6"/>
                  <a:gd name="T11" fmla="*/ 116 h 182"/>
                  <a:gd name="T12" fmla="*/ 6 w 6"/>
                  <a:gd name="T13" fmla="*/ 146 h 182"/>
                  <a:gd name="T14" fmla="*/ 6 w 6"/>
                  <a:gd name="T15" fmla="*/ 170 h 182"/>
                  <a:gd name="T16" fmla="*/ 6 w 6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82">
                    <a:moveTo>
                      <a:pt x="0" y="0"/>
                    </a:moveTo>
                    <a:lnTo>
                      <a:pt x="0" y="6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0" y="85"/>
                    </a:lnTo>
                    <a:lnTo>
                      <a:pt x="6" y="116"/>
                    </a:lnTo>
                    <a:lnTo>
                      <a:pt x="6" y="146"/>
                    </a:lnTo>
                    <a:lnTo>
                      <a:pt x="6" y="170"/>
                    </a:lnTo>
                    <a:lnTo>
                      <a:pt x="6" y="18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6" name="Freeform 612"/>
              <p:cNvSpPr>
                <a:spLocks/>
              </p:cNvSpPr>
              <p:nvPr/>
            </p:nvSpPr>
            <p:spPr bwMode="auto">
              <a:xfrm>
                <a:off x="3138" y="2367"/>
                <a:ext cx="0" cy="73"/>
              </a:xfrm>
              <a:custGeom>
                <a:avLst/>
                <a:gdLst>
                  <a:gd name="T0" fmla="*/ 66 h 73"/>
                  <a:gd name="T1" fmla="*/ 73 h 73"/>
                  <a:gd name="T2" fmla="*/ 66 h 73"/>
                  <a:gd name="T3" fmla="*/ 60 h 73"/>
                  <a:gd name="T4" fmla="*/ 48 h 73"/>
                  <a:gd name="T5" fmla="*/ 18 h 73"/>
                  <a:gd name="T6" fmla="*/ 6 h 73"/>
                  <a:gd name="T7" fmla="*/ 0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73">
                    <a:moveTo>
                      <a:pt x="0" y="66"/>
                    </a:moveTo>
                    <a:lnTo>
                      <a:pt x="0" y="73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4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7" name="Freeform 613"/>
              <p:cNvSpPr>
                <a:spLocks/>
              </p:cNvSpPr>
              <p:nvPr/>
            </p:nvSpPr>
            <p:spPr bwMode="auto">
              <a:xfrm>
                <a:off x="3138" y="2348"/>
                <a:ext cx="7" cy="19"/>
              </a:xfrm>
              <a:custGeom>
                <a:avLst/>
                <a:gdLst>
                  <a:gd name="T0" fmla="*/ 0 w 7"/>
                  <a:gd name="T1" fmla="*/ 19 h 19"/>
                  <a:gd name="T2" fmla="*/ 0 w 7"/>
                  <a:gd name="T3" fmla="*/ 6 h 19"/>
                  <a:gd name="T4" fmla="*/ 7 w 7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8" name="Line 614"/>
              <p:cNvSpPr>
                <a:spLocks noChangeShapeType="1"/>
              </p:cNvSpPr>
              <p:nvPr/>
            </p:nvSpPr>
            <p:spPr bwMode="auto">
              <a:xfrm>
                <a:off x="3145" y="234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9" name="Freeform 615"/>
              <p:cNvSpPr>
                <a:spLocks/>
              </p:cNvSpPr>
              <p:nvPr/>
            </p:nvSpPr>
            <p:spPr bwMode="auto">
              <a:xfrm>
                <a:off x="3145" y="2348"/>
                <a:ext cx="0" cy="13"/>
              </a:xfrm>
              <a:custGeom>
                <a:avLst/>
                <a:gdLst>
                  <a:gd name="T0" fmla="*/ 0 h 13"/>
                  <a:gd name="T1" fmla="*/ 0 h 13"/>
                  <a:gd name="T2" fmla="*/ 6 h 13"/>
                  <a:gd name="T3" fmla="*/ 13 h 13"/>
                  <a:gd name="T4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0" name="Freeform 616"/>
              <p:cNvSpPr>
                <a:spLocks/>
              </p:cNvSpPr>
              <p:nvPr/>
            </p:nvSpPr>
            <p:spPr bwMode="auto">
              <a:xfrm>
                <a:off x="3145" y="2263"/>
                <a:ext cx="6" cy="98"/>
              </a:xfrm>
              <a:custGeom>
                <a:avLst/>
                <a:gdLst>
                  <a:gd name="T0" fmla="*/ 0 w 6"/>
                  <a:gd name="T1" fmla="*/ 98 h 98"/>
                  <a:gd name="T2" fmla="*/ 0 w 6"/>
                  <a:gd name="T3" fmla="*/ 91 h 98"/>
                  <a:gd name="T4" fmla="*/ 0 w 6"/>
                  <a:gd name="T5" fmla="*/ 79 h 98"/>
                  <a:gd name="T6" fmla="*/ 0 w 6"/>
                  <a:gd name="T7" fmla="*/ 43 h 98"/>
                  <a:gd name="T8" fmla="*/ 6 w 6"/>
                  <a:gd name="T9" fmla="*/ 12 h 98"/>
                  <a:gd name="T10" fmla="*/ 6 w 6"/>
                  <a:gd name="T11" fmla="*/ 6 h 98"/>
                  <a:gd name="T12" fmla="*/ 6 w 6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8">
                    <a:moveTo>
                      <a:pt x="0" y="98"/>
                    </a:moveTo>
                    <a:lnTo>
                      <a:pt x="0" y="91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1" name="Freeform 617"/>
              <p:cNvSpPr>
                <a:spLocks/>
              </p:cNvSpPr>
              <p:nvPr/>
            </p:nvSpPr>
            <p:spPr bwMode="auto">
              <a:xfrm>
                <a:off x="3151" y="2263"/>
                <a:ext cx="0" cy="104"/>
              </a:xfrm>
              <a:custGeom>
                <a:avLst/>
                <a:gdLst>
                  <a:gd name="T0" fmla="*/ 0 h 104"/>
                  <a:gd name="T1" fmla="*/ 6 h 104"/>
                  <a:gd name="T2" fmla="*/ 12 h 104"/>
                  <a:gd name="T3" fmla="*/ 49 h 104"/>
                  <a:gd name="T4" fmla="*/ 85 h 104"/>
                  <a:gd name="T5" fmla="*/ 98 h 104"/>
                  <a:gd name="T6" fmla="*/ 104 h 1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0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49"/>
                    </a:lnTo>
                    <a:lnTo>
                      <a:pt x="0" y="85"/>
                    </a:lnTo>
                    <a:lnTo>
                      <a:pt x="0" y="98"/>
                    </a:lnTo>
                    <a:lnTo>
                      <a:pt x="0" y="10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2" name="Freeform 618"/>
              <p:cNvSpPr>
                <a:spLocks/>
              </p:cNvSpPr>
              <p:nvPr/>
            </p:nvSpPr>
            <p:spPr bwMode="auto">
              <a:xfrm>
                <a:off x="3151" y="2336"/>
                <a:ext cx="6" cy="31"/>
              </a:xfrm>
              <a:custGeom>
                <a:avLst/>
                <a:gdLst>
                  <a:gd name="T0" fmla="*/ 0 w 6"/>
                  <a:gd name="T1" fmla="*/ 31 h 31"/>
                  <a:gd name="T2" fmla="*/ 0 w 6"/>
                  <a:gd name="T3" fmla="*/ 31 h 31"/>
                  <a:gd name="T4" fmla="*/ 0 w 6"/>
                  <a:gd name="T5" fmla="*/ 25 h 31"/>
                  <a:gd name="T6" fmla="*/ 6 w 6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25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3" name="Freeform 619"/>
              <p:cNvSpPr>
                <a:spLocks/>
              </p:cNvSpPr>
              <p:nvPr/>
            </p:nvSpPr>
            <p:spPr bwMode="auto">
              <a:xfrm>
                <a:off x="3157" y="2142"/>
                <a:ext cx="0" cy="194"/>
              </a:xfrm>
              <a:custGeom>
                <a:avLst/>
                <a:gdLst>
                  <a:gd name="T0" fmla="*/ 194 h 194"/>
                  <a:gd name="T1" fmla="*/ 176 h 194"/>
                  <a:gd name="T2" fmla="*/ 152 h 194"/>
                  <a:gd name="T3" fmla="*/ 121 h 194"/>
                  <a:gd name="T4" fmla="*/ 85 h 194"/>
                  <a:gd name="T5" fmla="*/ 54 h 194"/>
                  <a:gd name="T6" fmla="*/ 30 h 194"/>
                  <a:gd name="T7" fmla="*/ 12 h 194"/>
                  <a:gd name="T8" fmla="*/ 0 h 1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94">
                    <a:moveTo>
                      <a:pt x="0" y="194"/>
                    </a:moveTo>
                    <a:lnTo>
                      <a:pt x="0" y="176"/>
                    </a:lnTo>
                    <a:lnTo>
                      <a:pt x="0" y="152"/>
                    </a:lnTo>
                    <a:lnTo>
                      <a:pt x="0" y="121"/>
                    </a:lnTo>
                    <a:lnTo>
                      <a:pt x="0" y="85"/>
                    </a:lnTo>
                    <a:lnTo>
                      <a:pt x="0" y="5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4" name="Freeform 620"/>
              <p:cNvSpPr>
                <a:spLocks/>
              </p:cNvSpPr>
              <p:nvPr/>
            </p:nvSpPr>
            <p:spPr bwMode="auto">
              <a:xfrm>
                <a:off x="3157" y="2142"/>
                <a:ext cx="6" cy="146"/>
              </a:xfrm>
              <a:custGeom>
                <a:avLst/>
                <a:gdLst>
                  <a:gd name="T0" fmla="*/ 0 w 6"/>
                  <a:gd name="T1" fmla="*/ 0 h 146"/>
                  <a:gd name="T2" fmla="*/ 0 w 6"/>
                  <a:gd name="T3" fmla="*/ 0 h 146"/>
                  <a:gd name="T4" fmla="*/ 0 w 6"/>
                  <a:gd name="T5" fmla="*/ 12 h 146"/>
                  <a:gd name="T6" fmla="*/ 0 w 6"/>
                  <a:gd name="T7" fmla="*/ 30 h 146"/>
                  <a:gd name="T8" fmla="*/ 0 w 6"/>
                  <a:gd name="T9" fmla="*/ 54 h 146"/>
                  <a:gd name="T10" fmla="*/ 6 w 6"/>
                  <a:gd name="T11" fmla="*/ 109 h 146"/>
                  <a:gd name="T12" fmla="*/ 6 w 6"/>
                  <a:gd name="T13" fmla="*/ 127 h 146"/>
                  <a:gd name="T14" fmla="*/ 6 w 6"/>
                  <a:gd name="T15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6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6" y="109"/>
                    </a:lnTo>
                    <a:lnTo>
                      <a:pt x="6" y="127"/>
                    </a:lnTo>
                    <a:lnTo>
                      <a:pt x="6" y="14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5" name="Freeform 621"/>
              <p:cNvSpPr>
                <a:spLocks/>
              </p:cNvSpPr>
              <p:nvPr/>
            </p:nvSpPr>
            <p:spPr bwMode="auto">
              <a:xfrm>
                <a:off x="3163" y="2288"/>
                <a:ext cx="0" cy="66"/>
              </a:xfrm>
              <a:custGeom>
                <a:avLst/>
                <a:gdLst>
                  <a:gd name="T0" fmla="*/ 0 h 66"/>
                  <a:gd name="T1" fmla="*/ 24 h 66"/>
                  <a:gd name="T2" fmla="*/ 36 h 66"/>
                  <a:gd name="T3" fmla="*/ 66 h 6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6">
                    <a:moveTo>
                      <a:pt x="0" y="0"/>
                    </a:moveTo>
                    <a:lnTo>
                      <a:pt x="0" y="24"/>
                    </a:lnTo>
                    <a:lnTo>
                      <a:pt x="0" y="36"/>
                    </a:lnTo>
                    <a:lnTo>
                      <a:pt x="0" y="6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6" name="Freeform 622"/>
              <p:cNvSpPr>
                <a:spLocks/>
              </p:cNvSpPr>
              <p:nvPr/>
            </p:nvSpPr>
            <p:spPr bwMode="auto">
              <a:xfrm>
                <a:off x="3163" y="2354"/>
                <a:ext cx="0" cy="73"/>
              </a:xfrm>
              <a:custGeom>
                <a:avLst/>
                <a:gdLst>
                  <a:gd name="T0" fmla="*/ 0 h 73"/>
                  <a:gd name="T1" fmla="*/ 25 h 73"/>
                  <a:gd name="T2" fmla="*/ 49 h 73"/>
                  <a:gd name="T3" fmla="*/ 67 h 73"/>
                  <a:gd name="T4" fmla="*/ 73 h 73"/>
                  <a:gd name="T5" fmla="*/ 73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3">
                    <a:moveTo>
                      <a:pt x="0" y="0"/>
                    </a:moveTo>
                    <a:lnTo>
                      <a:pt x="0" y="25"/>
                    </a:lnTo>
                    <a:lnTo>
                      <a:pt x="0" y="49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0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7" name="Freeform 623"/>
              <p:cNvSpPr>
                <a:spLocks/>
              </p:cNvSpPr>
              <p:nvPr/>
            </p:nvSpPr>
            <p:spPr bwMode="auto">
              <a:xfrm>
                <a:off x="3163" y="2318"/>
                <a:ext cx="7" cy="109"/>
              </a:xfrm>
              <a:custGeom>
                <a:avLst/>
                <a:gdLst>
                  <a:gd name="T0" fmla="*/ 0 w 7"/>
                  <a:gd name="T1" fmla="*/ 109 h 109"/>
                  <a:gd name="T2" fmla="*/ 0 w 7"/>
                  <a:gd name="T3" fmla="*/ 103 h 109"/>
                  <a:gd name="T4" fmla="*/ 0 w 7"/>
                  <a:gd name="T5" fmla="*/ 97 h 109"/>
                  <a:gd name="T6" fmla="*/ 0 w 7"/>
                  <a:gd name="T7" fmla="*/ 73 h 109"/>
                  <a:gd name="T8" fmla="*/ 7 w 7"/>
                  <a:gd name="T9" fmla="*/ 36 h 109"/>
                  <a:gd name="T10" fmla="*/ 7 w 7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9">
                    <a:moveTo>
                      <a:pt x="0" y="109"/>
                    </a:moveTo>
                    <a:lnTo>
                      <a:pt x="0" y="103"/>
                    </a:lnTo>
                    <a:lnTo>
                      <a:pt x="0" y="97"/>
                    </a:lnTo>
                    <a:lnTo>
                      <a:pt x="0" y="73"/>
                    </a:lnTo>
                    <a:lnTo>
                      <a:pt x="7" y="3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8" name="Freeform 624"/>
              <p:cNvSpPr>
                <a:spLocks/>
              </p:cNvSpPr>
              <p:nvPr/>
            </p:nvSpPr>
            <p:spPr bwMode="auto">
              <a:xfrm>
                <a:off x="3170" y="2142"/>
                <a:ext cx="0" cy="176"/>
              </a:xfrm>
              <a:custGeom>
                <a:avLst/>
                <a:gdLst>
                  <a:gd name="T0" fmla="*/ 176 h 176"/>
                  <a:gd name="T1" fmla="*/ 158 h 176"/>
                  <a:gd name="T2" fmla="*/ 133 h 176"/>
                  <a:gd name="T3" fmla="*/ 79 h 176"/>
                  <a:gd name="T4" fmla="*/ 54 h 176"/>
                  <a:gd name="T5" fmla="*/ 30 h 176"/>
                  <a:gd name="T6" fmla="*/ 12 h 176"/>
                  <a:gd name="T7" fmla="*/ 0 h 1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76">
                    <a:moveTo>
                      <a:pt x="0" y="176"/>
                    </a:moveTo>
                    <a:lnTo>
                      <a:pt x="0" y="158"/>
                    </a:lnTo>
                    <a:lnTo>
                      <a:pt x="0" y="133"/>
                    </a:lnTo>
                    <a:lnTo>
                      <a:pt x="0" y="79"/>
                    </a:lnTo>
                    <a:lnTo>
                      <a:pt x="0" y="5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9" name="Freeform 625"/>
              <p:cNvSpPr>
                <a:spLocks/>
              </p:cNvSpPr>
              <p:nvPr/>
            </p:nvSpPr>
            <p:spPr bwMode="auto">
              <a:xfrm>
                <a:off x="3170" y="2135"/>
                <a:ext cx="6" cy="55"/>
              </a:xfrm>
              <a:custGeom>
                <a:avLst/>
                <a:gdLst>
                  <a:gd name="T0" fmla="*/ 0 w 6"/>
                  <a:gd name="T1" fmla="*/ 7 h 55"/>
                  <a:gd name="T2" fmla="*/ 0 w 6"/>
                  <a:gd name="T3" fmla="*/ 0 h 55"/>
                  <a:gd name="T4" fmla="*/ 0 w 6"/>
                  <a:gd name="T5" fmla="*/ 7 h 55"/>
                  <a:gd name="T6" fmla="*/ 0 w 6"/>
                  <a:gd name="T7" fmla="*/ 19 h 55"/>
                  <a:gd name="T8" fmla="*/ 6 w 6"/>
                  <a:gd name="T9" fmla="*/ 37 h 55"/>
                  <a:gd name="T10" fmla="*/ 6 w 6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5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6" y="37"/>
                    </a:lnTo>
                    <a:lnTo>
                      <a:pt x="6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0" name="Freeform 626"/>
              <p:cNvSpPr>
                <a:spLocks/>
              </p:cNvSpPr>
              <p:nvPr/>
            </p:nvSpPr>
            <p:spPr bwMode="auto">
              <a:xfrm>
                <a:off x="3176" y="2190"/>
                <a:ext cx="0" cy="146"/>
              </a:xfrm>
              <a:custGeom>
                <a:avLst/>
                <a:gdLst>
                  <a:gd name="T0" fmla="*/ 0 h 146"/>
                  <a:gd name="T1" fmla="*/ 12 h 146"/>
                  <a:gd name="T2" fmla="*/ 31 h 146"/>
                  <a:gd name="T3" fmla="*/ 73 h 146"/>
                  <a:gd name="T4" fmla="*/ 116 h 146"/>
                  <a:gd name="T5" fmla="*/ 134 h 146"/>
                  <a:gd name="T6" fmla="*/ 146 h 14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6">
                    <a:moveTo>
                      <a:pt x="0" y="0"/>
                    </a:moveTo>
                    <a:lnTo>
                      <a:pt x="0" y="12"/>
                    </a:lnTo>
                    <a:lnTo>
                      <a:pt x="0" y="31"/>
                    </a:lnTo>
                    <a:lnTo>
                      <a:pt x="0" y="73"/>
                    </a:lnTo>
                    <a:lnTo>
                      <a:pt x="0" y="116"/>
                    </a:lnTo>
                    <a:lnTo>
                      <a:pt x="0" y="134"/>
                    </a:lnTo>
                    <a:lnTo>
                      <a:pt x="0" y="14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1" name="Freeform 627"/>
              <p:cNvSpPr>
                <a:spLocks/>
              </p:cNvSpPr>
              <p:nvPr/>
            </p:nvSpPr>
            <p:spPr bwMode="auto">
              <a:xfrm>
                <a:off x="3176" y="233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2" name="Freeform 628"/>
              <p:cNvSpPr>
                <a:spLocks/>
              </p:cNvSpPr>
              <p:nvPr/>
            </p:nvSpPr>
            <p:spPr bwMode="auto">
              <a:xfrm>
                <a:off x="3182" y="2336"/>
                <a:ext cx="0" cy="67"/>
              </a:xfrm>
              <a:custGeom>
                <a:avLst/>
                <a:gdLst>
                  <a:gd name="T0" fmla="*/ 0 h 67"/>
                  <a:gd name="T1" fmla="*/ 6 h 67"/>
                  <a:gd name="T2" fmla="*/ 18 h 67"/>
                  <a:gd name="T3" fmla="*/ 43 h 67"/>
                  <a:gd name="T4" fmla="*/ 61 h 67"/>
                  <a:gd name="T5" fmla="*/ 67 h 67"/>
                  <a:gd name="T6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3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3" name="Freeform 629"/>
              <p:cNvSpPr>
                <a:spLocks/>
              </p:cNvSpPr>
              <p:nvPr/>
            </p:nvSpPr>
            <p:spPr bwMode="auto">
              <a:xfrm>
                <a:off x="3182" y="2269"/>
                <a:ext cx="6" cy="134"/>
              </a:xfrm>
              <a:custGeom>
                <a:avLst/>
                <a:gdLst>
                  <a:gd name="T0" fmla="*/ 0 w 6"/>
                  <a:gd name="T1" fmla="*/ 134 h 134"/>
                  <a:gd name="T2" fmla="*/ 0 w 6"/>
                  <a:gd name="T3" fmla="*/ 122 h 134"/>
                  <a:gd name="T4" fmla="*/ 0 w 6"/>
                  <a:gd name="T5" fmla="*/ 110 h 134"/>
                  <a:gd name="T6" fmla="*/ 0 w 6"/>
                  <a:gd name="T7" fmla="*/ 85 h 134"/>
                  <a:gd name="T8" fmla="*/ 0 w 6"/>
                  <a:gd name="T9" fmla="*/ 61 h 134"/>
                  <a:gd name="T10" fmla="*/ 6 w 6"/>
                  <a:gd name="T11" fmla="*/ 37 h 134"/>
                  <a:gd name="T12" fmla="*/ 6 w 6"/>
                  <a:gd name="T13" fmla="*/ 19 h 134"/>
                  <a:gd name="T14" fmla="*/ 6 w 6"/>
                  <a:gd name="T15" fmla="*/ 0 h 134"/>
                  <a:gd name="T16" fmla="*/ 6 w 6"/>
                  <a:gd name="T1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4">
                    <a:moveTo>
                      <a:pt x="0" y="134"/>
                    </a:moveTo>
                    <a:lnTo>
                      <a:pt x="0" y="122"/>
                    </a:lnTo>
                    <a:lnTo>
                      <a:pt x="0" y="110"/>
                    </a:lnTo>
                    <a:lnTo>
                      <a:pt x="0" y="85"/>
                    </a:lnTo>
                    <a:lnTo>
                      <a:pt x="0" y="61"/>
                    </a:lnTo>
                    <a:lnTo>
                      <a:pt x="6" y="37"/>
                    </a:lnTo>
                    <a:lnTo>
                      <a:pt x="6" y="19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4" name="Freeform 630"/>
              <p:cNvSpPr>
                <a:spLocks/>
              </p:cNvSpPr>
              <p:nvPr/>
            </p:nvSpPr>
            <p:spPr bwMode="auto">
              <a:xfrm>
                <a:off x="3188" y="2269"/>
                <a:ext cx="0" cy="189"/>
              </a:xfrm>
              <a:custGeom>
                <a:avLst/>
                <a:gdLst>
                  <a:gd name="T0" fmla="*/ 0 h 189"/>
                  <a:gd name="T1" fmla="*/ 12 h 189"/>
                  <a:gd name="T2" fmla="*/ 31 h 189"/>
                  <a:gd name="T3" fmla="*/ 55 h 189"/>
                  <a:gd name="T4" fmla="*/ 85 h 189"/>
                  <a:gd name="T5" fmla="*/ 116 h 189"/>
                  <a:gd name="T6" fmla="*/ 146 h 189"/>
                  <a:gd name="T7" fmla="*/ 171 h 189"/>
                  <a:gd name="T8" fmla="*/ 189 h 18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89">
                    <a:moveTo>
                      <a:pt x="0" y="0"/>
                    </a:moveTo>
                    <a:lnTo>
                      <a:pt x="0" y="12"/>
                    </a:lnTo>
                    <a:lnTo>
                      <a:pt x="0" y="31"/>
                    </a:lnTo>
                    <a:lnTo>
                      <a:pt x="0" y="55"/>
                    </a:lnTo>
                    <a:lnTo>
                      <a:pt x="0" y="85"/>
                    </a:lnTo>
                    <a:lnTo>
                      <a:pt x="0" y="116"/>
                    </a:lnTo>
                    <a:lnTo>
                      <a:pt x="0" y="146"/>
                    </a:lnTo>
                    <a:lnTo>
                      <a:pt x="0" y="171"/>
                    </a:lnTo>
                    <a:lnTo>
                      <a:pt x="0" y="18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5" name="Freeform 631"/>
              <p:cNvSpPr>
                <a:spLocks/>
              </p:cNvSpPr>
              <p:nvPr/>
            </p:nvSpPr>
            <p:spPr bwMode="auto">
              <a:xfrm>
                <a:off x="3188" y="2458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18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6" name="Freeform 632"/>
              <p:cNvSpPr>
                <a:spLocks/>
              </p:cNvSpPr>
              <p:nvPr/>
            </p:nvSpPr>
            <p:spPr bwMode="auto">
              <a:xfrm>
                <a:off x="3188" y="2215"/>
                <a:ext cx="7" cy="261"/>
              </a:xfrm>
              <a:custGeom>
                <a:avLst/>
                <a:gdLst>
                  <a:gd name="T0" fmla="*/ 0 w 7"/>
                  <a:gd name="T1" fmla="*/ 261 h 261"/>
                  <a:gd name="T2" fmla="*/ 0 w 7"/>
                  <a:gd name="T3" fmla="*/ 243 h 261"/>
                  <a:gd name="T4" fmla="*/ 0 w 7"/>
                  <a:gd name="T5" fmla="*/ 212 h 261"/>
                  <a:gd name="T6" fmla="*/ 0 w 7"/>
                  <a:gd name="T7" fmla="*/ 176 h 261"/>
                  <a:gd name="T8" fmla="*/ 0 w 7"/>
                  <a:gd name="T9" fmla="*/ 139 h 261"/>
                  <a:gd name="T10" fmla="*/ 7 w 7"/>
                  <a:gd name="T11" fmla="*/ 60 h 261"/>
                  <a:gd name="T12" fmla="*/ 7 w 7"/>
                  <a:gd name="T13" fmla="*/ 24 h 261"/>
                  <a:gd name="T14" fmla="*/ 7 w 7"/>
                  <a:gd name="T15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61">
                    <a:moveTo>
                      <a:pt x="0" y="261"/>
                    </a:moveTo>
                    <a:lnTo>
                      <a:pt x="0" y="243"/>
                    </a:lnTo>
                    <a:lnTo>
                      <a:pt x="0" y="212"/>
                    </a:lnTo>
                    <a:lnTo>
                      <a:pt x="0" y="176"/>
                    </a:lnTo>
                    <a:lnTo>
                      <a:pt x="0" y="139"/>
                    </a:lnTo>
                    <a:lnTo>
                      <a:pt x="7" y="60"/>
                    </a:lnTo>
                    <a:lnTo>
                      <a:pt x="7" y="24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7" name="Freeform 633"/>
              <p:cNvSpPr>
                <a:spLocks/>
              </p:cNvSpPr>
              <p:nvPr/>
            </p:nvSpPr>
            <p:spPr bwMode="auto">
              <a:xfrm>
                <a:off x="3195" y="2105"/>
                <a:ext cx="0" cy="110"/>
              </a:xfrm>
              <a:custGeom>
                <a:avLst/>
                <a:gdLst>
                  <a:gd name="T0" fmla="*/ 110 h 110"/>
                  <a:gd name="T1" fmla="*/ 67 h 110"/>
                  <a:gd name="T2" fmla="*/ 30 h 110"/>
                  <a:gd name="T3" fmla="*/ 18 h 110"/>
                  <a:gd name="T4" fmla="*/ 6 h 110"/>
                  <a:gd name="T5" fmla="*/ 0 h 110"/>
                  <a:gd name="T6" fmla="*/ 0 h 1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10">
                    <a:moveTo>
                      <a:pt x="0" y="110"/>
                    </a:moveTo>
                    <a:lnTo>
                      <a:pt x="0" y="67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8" name="Freeform 634"/>
              <p:cNvSpPr>
                <a:spLocks/>
              </p:cNvSpPr>
              <p:nvPr/>
            </p:nvSpPr>
            <p:spPr bwMode="auto">
              <a:xfrm>
                <a:off x="3195" y="2105"/>
                <a:ext cx="6" cy="164"/>
              </a:xfrm>
              <a:custGeom>
                <a:avLst/>
                <a:gdLst>
                  <a:gd name="T0" fmla="*/ 0 w 6"/>
                  <a:gd name="T1" fmla="*/ 0 h 164"/>
                  <a:gd name="T2" fmla="*/ 0 w 6"/>
                  <a:gd name="T3" fmla="*/ 6 h 164"/>
                  <a:gd name="T4" fmla="*/ 0 w 6"/>
                  <a:gd name="T5" fmla="*/ 24 h 164"/>
                  <a:gd name="T6" fmla="*/ 0 w 6"/>
                  <a:gd name="T7" fmla="*/ 43 h 164"/>
                  <a:gd name="T8" fmla="*/ 0 w 6"/>
                  <a:gd name="T9" fmla="*/ 67 h 164"/>
                  <a:gd name="T10" fmla="*/ 6 w 6"/>
                  <a:gd name="T11" fmla="*/ 122 h 164"/>
                  <a:gd name="T12" fmla="*/ 6 w 6"/>
                  <a:gd name="T13" fmla="*/ 146 h 164"/>
                  <a:gd name="T14" fmla="*/ 6 w 6"/>
                  <a:gd name="T1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64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43"/>
                    </a:lnTo>
                    <a:lnTo>
                      <a:pt x="0" y="67"/>
                    </a:lnTo>
                    <a:lnTo>
                      <a:pt x="6" y="122"/>
                    </a:lnTo>
                    <a:lnTo>
                      <a:pt x="6" y="146"/>
                    </a:lnTo>
                    <a:lnTo>
                      <a:pt x="6" y="16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9" name="Freeform 635"/>
              <p:cNvSpPr>
                <a:spLocks/>
              </p:cNvSpPr>
              <p:nvPr/>
            </p:nvSpPr>
            <p:spPr bwMode="auto">
              <a:xfrm>
                <a:off x="3201" y="2269"/>
                <a:ext cx="0" cy="128"/>
              </a:xfrm>
              <a:custGeom>
                <a:avLst/>
                <a:gdLst>
                  <a:gd name="T0" fmla="*/ 0 h 128"/>
                  <a:gd name="T1" fmla="*/ 43 h 128"/>
                  <a:gd name="T2" fmla="*/ 79 h 128"/>
                  <a:gd name="T3" fmla="*/ 98 h 128"/>
                  <a:gd name="T4" fmla="*/ 116 h 128"/>
                  <a:gd name="T5" fmla="*/ 122 h 128"/>
                  <a:gd name="T6" fmla="*/ 128 h 1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28">
                    <a:moveTo>
                      <a:pt x="0" y="0"/>
                    </a:moveTo>
                    <a:lnTo>
                      <a:pt x="0" y="43"/>
                    </a:lnTo>
                    <a:lnTo>
                      <a:pt x="0" y="79"/>
                    </a:lnTo>
                    <a:lnTo>
                      <a:pt x="0" y="98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0" name="Freeform 636"/>
              <p:cNvSpPr>
                <a:spLocks/>
              </p:cNvSpPr>
              <p:nvPr/>
            </p:nvSpPr>
            <p:spPr bwMode="auto">
              <a:xfrm>
                <a:off x="3201" y="2281"/>
                <a:ext cx="6" cy="116"/>
              </a:xfrm>
              <a:custGeom>
                <a:avLst/>
                <a:gdLst>
                  <a:gd name="T0" fmla="*/ 0 w 6"/>
                  <a:gd name="T1" fmla="*/ 116 h 116"/>
                  <a:gd name="T2" fmla="*/ 0 w 6"/>
                  <a:gd name="T3" fmla="*/ 110 h 116"/>
                  <a:gd name="T4" fmla="*/ 0 w 6"/>
                  <a:gd name="T5" fmla="*/ 104 h 116"/>
                  <a:gd name="T6" fmla="*/ 0 w 6"/>
                  <a:gd name="T7" fmla="*/ 86 h 116"/>
                  <a:gd name="T8" fmla="*/ 0 w 6"/>
                  <a:gd name="T9" fmla="*/ 67 h 116"/>
                  <a:gd name="T10" fmla="*/ 6 w 6"/>
                  <a:gd name="T11" fmla="*/ 25 h 116"/>
                  <a:gd name="T12" fmla="*/ 6 w 6"/>
                  <a:gd name="T13" fmla="*/ 13 h 116"/>
                  <a:gd name="T14" fmla="*/ 6 w 6"/>
                  <a:gd name="T1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6">
                    <a:moveTo>
                      <a:pt x="0" y="116"/>
                    </a:moveTo>
                    <a:lnTo>
                      <a:pt x="0" y="110"/>
                    </a:lnTo>
                    <a:lnTo>
                      <a:pt x="0" y="104"/>
                    </a:lnTo>
                    <a:lnTo>
                      <a:pt x="0" y="86"/>
                    </a:lnTo>
                    <a:lnTo>
                      <a:pt x="0" y="67"/>
                    </a:lnTo>
                    <a:lnTo>
                      <a:pt x="6" y="25"/>
                    </a:lnTo>
                    <a:lnTo>
                      <a:pt x="6" y="13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1" name="Freeform 637"/>
              <p:cNvSpPr>
                <a:spLocks/>
              </p:cNvSpPr>
              <p:nvPr/>
            </p:nvSpPr>
            <p:spPr bwMode="auto">
              <a:xfrm>
                <a:off x="3207" y="2281"/>
                <a:ext cx="0" cy="25"/>
              </a:xfrm>
              <a:custGeom>
                <a:avLst/>
                <a:gdLst>
                  <a:gd name="T0" fmla="*/ 0 h 25"/>
                  <a:gd name="T1" fmla="*/ 0 h 25"/>
                  <a:gd name="T2" fmla="*/ 7 h 25"/>
                  <a:gd name="T3" fmla="*/ 13 h 25"/>
                  <a:gd name="T4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2" name="Freeform 638"/>
              <p:cNvSpPr>
                <a:spLocks/>
              </p:cNvSpPr>
              <p:nvPr/>
            </p:nvSpPr>
            <p:spPr bwMode="auto">
              <a:xfrm>
                <a:off x="3207" y="2306"/>
                <a:ext cx="7" cy="42"/>
              </a:xfrm>
              <a:custGeom>
                <a:avLst/>
                <a:gdLst>
                  <a:gd name="T0" fmla="*/ 0 w 7"/>
                  <a:gd name="T1" fmla="*/ 0 h 42"/>
                  <a:gd name="T2" fmla="*/ 0 w 7"/>
                  <a:gd name="T3" fmla="*/ 12 h 42"/>
                  <a:gd name="T4" fmla="*/ 0 w 7"/>
                  <a:gd name="T5" fmla="*/ 30 h 42"/>
                  <a:gd name="T6" fmla="*/ 7 w 7"/>
                  <a:gd name="T7" fmla="*/ 42 h 42"/>
                  <a:gd name="T8" fmla="*/ 7 w 7"/>
                  <a:gd name="T9" fmla="*/ 42 h 42"/>
                  <a:gd name="T10" fmla="*/ 7 w 7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2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3" name="Freeform 639"/>
              <p:cNvSpPr>
                <a:spLocks/>
              </p:cNvSpPr>
              <p:nvPr/>
            </p:nvSpPr>
            <p:spPr bwMode="auto">
              <a:xfrm>
                <a:off x="3214" y="2251"/>
                <a:ext cx="0" cy="97"/>
              </a:xfrm>
              <a:custGeom>
                <a:avLst/>
                <a:gdLst>
                  <a:gd name="T0" fmla="*/ 97 h 97"/>
                  <a:gd name="T1" fmla="*/ 91 h 97"/>
                  <a:gd name="T2" fmla="*/ 79 h 97"/>
                  <a:gd name="T3" fmla="*/ 49 h 97"/>
                  <a:gd name="T4" fmla="*/ 18 h 97"/>
                  <a:gd name="T5" fmla="*/ 6 h 97"/>
                  <a:gd name="T6" fmla="*/ 0 h 9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7">
                    <a:moveTo>
                      <a:pt x="0" y="97"/>
                    </a:moveTo>
                    <a:lnTo>
                      <a:pt x="0" y="91"/>
                    </a:lnTo>
                    <a:lnTo>
                      <a:pt x="0" y="79"/>
                    </a:lnTo>
                    <a:lnTo>
                      <a:pt x="0" y="49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4" name="Freeform 640"/>
              <p:cNvSpPr>
                <a:spLocks/>
              </p:cNvSpPr>
              <p:nvPr/>
            </p:nvSpPr>
            <p:spPr bwMode="auto">
              <a:xfrm>
                <a:off x="3214" y="2251"/>
                <a:ext cx="0" cy="24"/>
              </a:xfrm>
              <a:custGeom>
                <a:avLst/>
                <a:gdLst>
                  <a:gd name="T0" fmla="*/ 0 h 24"/>
                  <a:gd name="T1" fmla="*/ 0 h 24"/>
                  <a:gd name="T2" fmla="*/ 6 h 24"/>
                  <a:gd name="T3" fmla="*/ 18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5" name="Freeform 641"/>
              <p:cNvSpPr>
                <a:spLocks/>
              </p:cNvSpPr>
              <p:nvPr/>
            </p:nvSpPr>
            <p:spPr bwMode="auto">
              <a:xfrm>
                <a:off x="3214" y="2263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6 h 12"/>
                  <a:gd name="T6" fmla="*/ 6 w 6"/>
                  <a:gd name="T7" fmla="*/ 0 h 12"/>
                  <a:gd name="T8" fmla="*/ 6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6" name="Freeform 642"/>
              <p:cNvSpPr>
                <a:spLocks/>
              </p:cNvSpPr>
              <p:nvPr/>
            </p:nvSpPr>
            <p:spPr bwMode="auto">
              <a:xfrm>
                <a:off x="3220" y="2263"/>
                <a:ext cx="0" cy="183"/>
              </a:xfrm>
              <a:custGeom>
                <a:avLst/>
                <a:gdLst>
                  <a:gd name="T0" fmla="*/ 0 h 183"/>
                  <a:gd name="T1" fmla="*/ 18 h 183"/>
                  <a:gd name="T2" fmla="*/ 37 h 183"/>
                  <a:gd name="T3" fmla="*/ 67 h 183"/>
                  <a:gd name="T4" fmla="*/ 98 h 183"/>
                  <a:gd name="T5" fmla="*/ 128 h 183"/>
                  <a:gd name="T6" fmla="*/ 152 h 183"/>
                  <a:gd name="T7" fmla="*/ 170 h 183"/>
                  <a:gd name="T8" fmla="*/ 183 h 1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83">
                    <a:moveTo>
                      <a:pt x="0" y="0"/>
                    </a:moveTo>
                    <a:lnTo>
                      <a:pt x="0" y="18"/>
                    </a:lnTo>
                    <a:lnTo>
                      <a:pt x="0" y="37"/>
                    </a:lnTo>
                    <a:lnTo>
                      <a:pt x="0" y="67"/>
                    </a:lnTo>
                    <a:lnTo>
                      <a:pt x="0" y="98"/>
                    </a:lnTo>
                    <a:lnTo>
                      <a:pt x="0" y="128"/>
                    </a:lnTo>
                    <a:lnTo>
                      <a:pt x="0" y="152"/>
                    </a:lnTo>
                    <a:lnTo>
                      <a:pt x="0" y="170"/>
                    </a:lnTo>
                    <a:lnTo>
                      <a:pt x="0" y="18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7" name="Freeform 643"/>
              <p:cNvSpPr>
                <a:spLocks/>
              </p:cNvSpPr>
              <p:nvPr/>
            </p:nvSpPr>
            <p:spPr bwMode="auto">
              <a:xfrm>
                <a:off x="3220" y="2361"/>
                <a:ext cx="6" cy="85"/>
              </a:xfrm>
              <a:custGeom>
                <a:avLst/>
                <a:gdLst>
                  <a:gd name="T0" fmla="*/ 0 w 6"/>
                  <a:gd name="T1" fmla="*/ 85 h 85"/>
                  <a:gd name="T2" fmla="*/ 0 w 6"/>
                  <a:gd name="T3" fmla="*/ 85 h 85"/>
                  <a:gd name="T4" fmla="*/ 0 w 6"/>
                  <a:gd name="T5" fmla="*/ 79 h 85"/>
                  <a:gd name="T6" fmla="*/ 0 w 6"/>
                  <a:gd name="T7" fmla="*/ 72 h 85"/>
                  <a:gd name="T8" fmla="*/ 0 w 6"/>
                  <a:gd name="T9" fmla="*/ 54 h 85"/>
                  <a:gd name="T10" fmla="*/ 6 w 6"/>
                  <a:gd name="T11" fmla="*/ 24 h 85"/>
                  <a:gd name="T12" fmla="*/ 6 w 6"/>
                  <a:gd name="T13" fmla="*/ 12 h 85"/>
                  <a:gd name="T14" fmla="*/ 6 w 6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5">
                    <a:moveTo>
                      <a:pt x="0" y="85"/>
                    </a:moveTo>
                    <a:lnTo>
                      <a:pt x="0" y="85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54"/>
                    </a:lnTo>
                    <a:lnTo>
                      <a:pt x="6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8" name="Freeform 644"/>
              <p:cNvSpPr>
                <a:spLocks/>
              </p:cNvSpPr>
              <p:nvPr/>
            </p:nvSpPr>
            <p:spPr bwMode="auto">
              <a:xfrm>
                <a:off x="3226" y="2336"/>
                <a:ext cx="0" cy="25"/>
              </a:xfrm>
              <a:custGeom>
                <a:avLst/>
                <a:gdLst>
                  <a:gd name="T0" fmla="*/ 25 h 25"/>
                  <a:gd name="T1" fmla="*/ 12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9" name="Freeform 645"/>
              <p:cNvSpPr>
                <a:spLocks/>
              </p:cNvSpPr>
              <p:nvPr/>
            </p:nvSpPr>
            <p:spPr bwMode="auto">
              <a:xfrm>
                <a:off x="3226" y="2227"/>
                <a:ext cx="6" cy="109"/>
              </a:xfrm>
              <a:custGeom>
                <a:avLst/>
                <a:gdLst>
                  <a:gd name="T0" fmla="*/ 0 w 6"/>
                  <a:gd name="T1" fmla="*/ 109 h 109"/>
                  <a:gd name="T2" fmla="*/ 0 w 6"/>
                  <a:gd name="T3" fmla="*/ 97 h 109"/>
                  <a:gd name="T4" fmla="*/ 0 w 6"/>
                  <a:gd name="T5" fmla="*/ 85 h 109"/>
                  <a:gd name="T6" fmla="*/ 0 w 6"/>
                  <a:gd name="T7" fmla="*/ 48 h 109"/>
                  <a:gd name="T8" fmla="*/ 6 w 6"/>
                  <a:gd name="T9" fmla="*/ 18 h 109"/>
                  <a:gd name="T10" fmla="*/ 6 w 6"/>
                  <a:gd name="T11" fmla="*/ 6 h 109"/>
                  <a:gd name="T12" fmla="*/ 6 w 6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9">
                    <a:moveTo>
                      <a:pt x="0" y="109"/>
                    </a:moveTo>
                    <a:lnTo>
                      <a:pt x="0" y="97"/>
                    </a:lnTo>
                    <a:lnTo>
                      <a:pt x="0" y="85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0" name="Freeform 646"/>
              <p:cNvSpPr>
                <a:spLocks/>
              </p:cNvSpPr>
              <p:nvPr/>
            </p:nvSpPr>
            <p:spPr bwMode="auto">
              <a:xfrm>
                <a:off x="3232" y="2227"/>
                <a:ext cx="0" cy="36"/>
              </a:xfrm>
              <a:custGeom>
                <a:avLst/>
                <a:gdLst>
                  <a:gd name="T0" fmla="*/ 0 h 36"/>
                  <a:gd name="T1" fmla="*/ 0 h 36"/>
                  <a:gd name="T2" fmla="*/ 6 h 36"/>
                  <a:gd name="T3" fmla="*/ 24 h 36"/>
                  <a:gd name="T4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1" name="Freeform 647"/>
              <p:cNvSpPr>
                <a:spLocks/>
              </p:cNvSpPr>
              <p:nvPr/>
            </p:nvSpPr>
            <p:spPr bwMode="auto">
              <a:xfrm>
                <a:off x="3232" y="2263"/>
                <a:ext cx="0" cy="91"/>
              </a:xfrm>
              <a:custGeom>
                <a:avLst/>
                <a:gdLst>
                  <a:gd name="T0" fmla="*/ 0 h 91"/>
                  <a:gd name="T1" fmla="*/ 18 h 91"/>
                  <a:gd name="T2" fmla="*/ 49 h 91"/>
                  <a:gd name="T3" fmla="*/ 73 h 91"/>
                  <a:gd name="T4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18"/>
                    </a:lnTo>
                    <a:lnTo>
                      <a:pt x="0" y="49"/>
                    </a:lnTo>
                    <a:lnTo>
                      <a:pt x="0" y="73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2" name="Freeform 648"/>
              <p:cNvSpPr>
                <a:spLocks/>
              </p:cNvSpPr>
              <p:nvPr/>
            </p:nvSpPr>
            <p:spPr bwMode="auto">
              <a:xfrm>
                <a:off x="3232" y="235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7" y="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3" name="Freeform 649"/>
              <p:cNvSpPr>
                <a:spLocks/>
              </p:cNvSpPr>
              <p:nvPr/>
            </p:nvSpPr>
            <p:spPr bwMode="auto">
              <a:xfrm>
                <a:off x="3239" y="2361"/>
                <a:ext cx="0" cy="133"/>
              </a:xfrm>
              <a:custGeom>
                <a:avLst/>
                <a:gdLst>
                  <a:gd name="T0" fmla="*/ 0 h 133"/>
                  <a:gd name="T1" fmla="*/ 12 h 133"/>
                  <a:gd name="T2" fmla="*/ 30 h 133"/>
                  <a:gd name="T3" fmla="*/ 79 h 133"/>
                  <a:gd name="T4" fmla="*/ 103 h 133"/>
                  <a:gd name="T5" fmla="*/ 121 h 133"/>
                  <a:gd name="T6" fmla="*/ 133 h 133"/>
                  <a:gd name="T7" fmla="*/ 133 h 13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33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79"/>
                    </a:lnTo>
                    <a:lnTo>
                      <a:pt x="0" y="103"/>
                    </a:lnTo>
                    <a:lnTo>
                      <a:pt x="0" y="121"/>
                    </a:lnTo>
                    <a:lnTo>
                      <a:pt x="0" y="133"/>
                    </a:lnTo>
                    <a:lnTo>
                      <a:pt x="0" y="13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4" name="Freeform 650"/>
              <p:cNvSpPr>
                <a:spLocks/>
              </p:cNvSpPr>
              <p:nvPr/>
            </p:nvSpPr>
            <p:spPr bwMode="auto">
              <a:xfrm>
                <a:off x="3239" y="2269"/>
                <a:ext cx="6" cy="225"/>
              </a:xfrm>
              <a:custGeom>
                <a:avLst/>
                <a:gdLst>
                  <a:gd name="T0" fmla="*/ 0 w 6"/>
                  <a:gd name="T1" fmla="*/ 225 h 225"/>
                  <a:gd name="T2" fmla="*/ 0 w 6"/>
                  <a:gd name="T3" fmla="*/ 213 h 225"/>
                  <a:gd name="T4" fmla="*/ 0 w 6"/>
                  <a:gd name="T5" fmla="*/ 189 h 225"/>
                  <a:gd name="T6" fmla="*/ 0 w 6"/>
                  <a:gd name="T7" fmla="*/ 152 h 225"/>
                  <a:gd name="T8" fmla="*/ 0 w 6"/>
                  <a:gd name="T9" fmla="*/ 116 h 225"/>
                  <a:gd name="T10" fmla="*/ 6 w 6"/>
                  <a:gd name="T11" fmla="*/ 79 h 225"/>
                  <a:gd name="T12" fmla="*/ 6 w 6"/>
                  <a:gd name="T13" fmla="*/ 43 h 225"/>
                  <a:gd name="T14" fmla="*/ 6 w 6"/>
                  <a:gd name="T15" fmla="*/ 12 h 225"/>
                  <a:gd name="T16" fmla="*/ 6 w 6"/>
                  <a:gd name="T1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25">
                    <a:moveTo>
                      <a:pt x="0" y="225"/>
                    </a:moveTo>
                    <a:lnTo>
                      <a:pt x="0" y="213"/>
                    </a:lnTo>
                    <a:lnTo>
                      <a:pt x="0" y="189"/>
                    </a:lnTo>
                    <a:lnTo>
                      <a:pt x="0" y="152"/>
                    </a:lnTo>
                    <a:lnTo>
                      <a:pt x="0" y="116"/>
                    </a:lnTo>
                    <a:lnTo>
                      <a:pt x="6" y="79"/>
                    </a:lnTo>
                    <a:lnTo>
                      <a:pt x="6" y="43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5" name="Freeform 651"/>
              <p:cNvSpPr>
                <a:spLocks/>
              </p:cNvSpPr>
              <p:nvPr/>
            </p:nvSpPr>
            <p:spPr bwMode="auto">
              <a:xfrm>
                <a:off x="3245" y="2269"/>
                <a:ext cx="0" cy="98"/>
              </a:xfrm>
              <a:custGeom>
                <a:avLst/>
                <a:gdLst>
                  <a:gd name="T0" fmla="*/ 0 h 98"/>
                  <a:gd name="T1" fmla="*/ 0 h 98"/>
                  <a:gd name="T2" fmla="*/ 6 h 98"/>
                  <a:gd name="T3" fmla="*/ 25 h 98"/>
                  <a:gd name="T4" fmla="*/ 43 h 98"/>
                  <a:gd name="T5" fmla="*/ 61 h 98"/>
                  <a:gd name="T6" fmla="*/ 79 h 98"/>
                  <a:gd name="T7" fmla="*/ 92 h 98"/>
                  <a:gd name="T8" fmla="*/ 98 h 9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9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61"/>
                    </a:lnTo>
                    <a:lnTo>
                      <a:pt x="0" y="79"/>
                    </a:lnTo>
                    <a:lnTo>
                      <a:pt x="0" y="92"/>
                    </a:lnTo>
                    <a:lnTo>
                      <a:pt x="0" y="9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6" name="Freeform 652"/>
              <p:cNvSpPr>
                <a:spLocks/>
              </p:cNvSpPr>
              <p:nvPr/>
            </p:nvSpPr>
            <p:spPr bwMode="auto">
              <a:xfrm>
                <a:off x="3245" y="2263"/>
                <a:ext cx="6" cy="104"/>
              </a:xfrm>
              <a:custGeom>
                <a:avLst/>
                <a:gdLst>
                  <a:gd name="T0" fmla="*/ 0 w 6"/>
                  <a:gd name="T1" fmla="*/ 104 h 104"/>
                  <a:gd name="T2" fmla="*/ 0 w 6"/>
                  <a:gd name="T3" fmla="*/ 98 h 104"/>
                  <a:gd name="T4" fmla="*/ 0 w 6"/>
                  <a:gd name="T5" fmla="*/ 91 h 104"/>
                  <a:gd name="T6" fmla="*/ 0 w 6"/>
                  <a:gd name="T7" fmla="*/ 55 h 104"/>
                  <a:gd name="T8" fmla="*/ 6 w 6"/>
                  <a:gd name="T9" fmla="*/ 25 h 104"/>
                  <a:gd name="T10" fmla="*/ 6 w 6"/>
                  <a:gd name="T11" fmla="*/ 6 h 104"/>
                  <a:gd name="T12" fmla="*/ 6 w 6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4">
                    <a:moveTo>
                      <a:pt x="0" y="104"/>
                    </a:moveTo>
                    <a:lnTo>
                      <a:pt x="0" y="98"/>
                    </a:lnTo>
                    <a:lnTo>
                      <a:pt x="0" y="91"/>
                    </a:lnTo>
                    <a:lnTo>
                      <a:pt x="0" y="55"/>
                    </a:lnTo>
                    <a:lnTo>
                      <a:pt x="6" y="25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7" name="Freeform 653"/>
              <p:cNvSpPr>
                <a:spLocks/>
              </p:cNvSpPr>
              <p:nvPr/>
            </p:nvSpPr>
            <p:spPr bwMode="auto">
              <a:xfrm>
                <a:off x="3251" y="2263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2 h 18"/>
                  <a:gd name="T3" fmla="*/ 18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8" name="Freeform 654"/>
              <p:cNvSpPr>
                <a:spLocks/>
              </p:cNvSpPr>
              <p:nvPr/>
            </p:nvSpPr>
            <p:spPr bwMode="auto">
              <a:xfrm>
                <a:off x="3251" y="2111"/>
                <a:ext cx="6" cy="170"/>
              </a:xfrm>
              <a:custGeom>
                <a:avLst/>
                <a:gdLst>
                  <a:gd name="T0" fmla="*/ 0 w 6"/>
                  <a:gd name="T1" fmla="*/ 170 h 170"/>
                  <a:gd name="T2" fmla="*/ 0 w 6"/>
                  <a:gd name="T3" fmla="*/ 158 h 170"/>
                  <a:gd name="T4" fmla="*/ 0 w 6"/>
                  <a:gd name="T5" fmla="*/ 134 h 170"/>
                  <a:gd name="T6" fmla="*/ 0 w 6"/>
                  <a:gd name="T7" fmla="*/ 104 h 170"/>
                  <a:gd name="T8" fmla="*/ 0 w 6"/>
                  <a:gd name="T9" fmla="*/ 79 h 170"/>
                  <a:gd name="T10" fmla="*/ 6 w 6"/>
                  <a:gd name="T11" fmla="*/ 49 h 170"/>
                  <a:gd name="T12" fmla="*/ 6 w 6"/>
                  <a:gd name="T13" fmla="*/ 24 h 170"/>
                  <a:gd name="T14" fmla="*/ 6 w 6"/>
                  <a:gd name="T15" fmla="*/ 6 h 170"/>
                  <a:gd name="T16" fmla="*/ 6 w 6"/>
                  <a:gd name="T1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70">
                    <a:moveTo>
                      <a:pt x="0" y="170"/>
                    </a:moveTo>
                    <a:lnTo>
                      <a:pt x="0" y="158"/>
                    </a:lnTo>
                    <a:lnTo>
                      <a:pt x="0" y="134"/>
                    </a:lnTo>
                    <a:lnTo>
                      <a:pt x="0" y="104"/>
                    </a:lnTo>
                    <a:lnTo>
                      <a:pt x="0" y="79"/>
                    </a:lnTo>
                    <a:lnTo>
                      <a:pt x="6" y="49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9" name="Freeform 655"/>
              <p:cNvSpPr>
                <a:spLocks/>
              </p:cNvSpPr>
              <p:nvPr/>
            </p:nvSpPr>
            <p:spPr bwMode="auto">
              <a:xfrm>
                <a:off x="3257" y="2111"/>
                <a:ext cx="0" cy="146"/>
              </a:xfrm>
              <a:custGeom>
                <a:avLst/>
                <a:gdLst>
                  <a:gd name="T0" fmla="*/ 0 h 146"/>
                  <a:gd name="T1" fmla="*/ 6 h 146"/>
                  <a:gd name="T2" fmla="*/ 18 h 146"/>
                  <a:gd name="T3" fmla="*/ 37 h 146"/>
                  <a:gd name="T4" fmla="*/ 61 h 146"/>
                  <a:gd name="T5" fmla="*/ 110 h 146"/>
                  <a:gd name="T6" fmla="*/ 128 h 146"/>
                  <a:gd name="T7" fmla="*/ 146 h 14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4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61"/>
                    </a:lnTo>
                    <a:lnTo>
                      <a:pt x="0" y="110"/>
                    </a:lnTo>
                    <a:lnTo>
                      <a:pt x="0" y="128"/>
                    </a:lnTo>
                    <a:lnTo>
                      <a:pt x="0" y="14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0" name="Freeform 656"/>
              <p:cNvSpPr>
                <a:spLocks/>
              </p:cNvSpPr>
              <p:nvPr/>
            </p:nvSpPr>
            <p:spPr bwMode="auto">
              <a:xfrm>
                <a:off x="3257" y="2257"/>
                <a:ext cx="0" cy="55"/>
              </a:xfrm>
              <a:custGeom>
                <a:avLst/>
                <a:gdLst>
                  <a:gd name="T0" fmla="*/ 0 h 55"/>
                  <a:gd name="T1" fmla="*/ 37 h 55"/>
                  <a:gd name="T2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37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1" name="Freeform 657"/>
              <p:cNvSpPr>
                <a:spLocks/>
              </p:cNvSpPr>
              <p:nvPr/>
            </p:nvSpPr>
            <p:spPr bwMode="auto">
              <a:xfrm>
                <a:off x="3257" y="2312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12 h 18"/>
                  <a:gd name="T4" fmla="*/ 7 w 7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12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2" name="Line 658"/>
              <p:cNvSpPr>
                <a:spLocks noChangeShapeType="1"/>
              </p:cNvSpPr>
              <p:nvPr/>
            </p:nvSpPr>
            <p:spPr bwMode="auto">
              <a:xfrm>
                <a:off x="3264" y="2330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3" name="Freeform 659"/>
              <p:cNvSpPr>
                <a:spLocks/>
              </p:cNvSpPr>
              <p:nvPr/>
            </p:nvSpPr>
            <p:spPr bwMode="auto">
              <a:xfrm>
                <a:off x="3264" y="2336"/>
                <a:ext cx="6" cy="85"/>
              </a:xfrm>
              <a:custGeom>
                <a:avLst/>
                <a:gdLst>
                  <a:gd name="T0" fmla="*/ 0 w 6"/>
                  <a:gd name="T1" fmla="*/ 0 h 85"/>
                  <a:gd name="T2" fmla="*/ 0 w 6"/>
                  <a:gd name="T3" fmla="*/ 6 h 85"/>
                  <a:gd name="T4" fmla="*/ 0 w 6"/>
                  <a:gd name="T5" fmla="*/ 18 h 85"/>
                  <a:gd name="T6" fmla="*/ 0 w 6"/>
                  <a:gd name="T7" fmla="*/ 49 h 85"/>
                  <a:gd name="T8" fmla="*/ 6 w 6"/>
                  <a:gd name="T9" fmla="*/ 67 h 85"/>
                  <a:gd name="T10" fmla="*/ 6 w 6"/>
                  <a:gd name="T11" fmla="*/ 79 h 85"/>
                  <a:gd name="T12" fmla="*/ 6 w 6"/>
                  <a:gd name="T13" fmla="*/ 85 h 85"/>
                  <a:gd name="T14" fmla="*/ 6 w 6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5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9"/>
                    </a:lnTo>
                    <a:lnTo>
                      <a:pt x="6" y="67"/>
                    </a:lnTo>
                    <a:lnTo>
                      <a:pt x="6" y="79"/>
                    </a:lnTo>
                    <a:lnTo>
                      <a:pt x="6" y="85"/>
                    </a:lnTo>
                    <a:lnTo>
                      <a:pt x="6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4" name="Freeform 660"/>
              <p:cNvSpPr>
                <a:spLocks/>
              </p:cNvSpPr>
              <p:nvPr/>
            </p:nvSpPr>
            <p:spPr bwMode="auto">
              <a:xfrm>
                <a:off x="3270" y="2281"/>
                <a:ext cx="0" cy="140"/>
              </a:xfrm>
              <a:custGeom>
                <a:avLst/>
                <a:gdLst>
                  <a:gd name="T0" fmla="*/ 140 h 140"/>
                  <a:gd name="T1" fmla="*/ 134 h 140"/>
                  <a:gd name="T2" fmla="*/ 116 h 140"/>
                  <a:gd name="T3" fmla="*/ 98 h 140"/>
                  <a:gd name="T4" fmla="*/ 73 h 140"/>
                  <a:gd name="T5" fmla="*/ 31 h 140"/>
                  <a:gd name="T6" fmla="*/ 13 h 140"/>
                  <a:gd name="T7" fmla="*/ 0 h 1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40">
                    <a:moveTo>
                      <a:pt x="0" y="140"/>
                    </a:moveTo>
                    <a:lnTo>
                      <a:pt x="0" y="134"/>
                    </a:lnTo>
                    <a:lnTo>
                      <a:pt x="0" y="116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5" name="Freeform 661"/>
              <p:cNvSpPr>
                <a:spLocks/>
              </p:cNvSpPr>
              <p:nvPr/>
            </p:nvSpPr>
            <p:spPr bwMode="auto">
              <a:xfrm>
                <a:off x="3270" y="2281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6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6" y="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6" name="Freeform 662"/>
              <p:cNvSpPr>
                <a:spLocks/>
              </p:cNvSpPr>
              <p:nvPr/>
            </p:nvSpPr>
            <p:spPr bwMode="auto">
              <a:xfrm>
                <a:off x="3276" y="2288"/>
                <a:ext cx="0" cy="85"/>
              </a:xfrm>
              <a:custGeom>
                <a:avLst/>
                <a:gdLst>
                  <a:gd name="T0" fmla="*/ 0 h 85"/>
                  <a:gd name="T1" fmla="*/ 12 h 85"/>
                  <a:gd name="T2" fmla="*/ 30 h 85"/>
                  <a:gd name="T3" fmla="*/ 54 h 85"/>
                  <a:gd name="T4" fmla="*/ 85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85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7" name="Freeform 663"/>
              <p:cNvSpPr>
                <a:spLocks/>
              </p:cNvSpPr>
              <p:nvPr/>
            </p:nvSpPr>
            <p:spPr bwMode="auto">
              <a:xfrm>
                <a:off x="3276" y="2373"/>
                <a:ext cx="0" cy="152"/>
              </a:xfrm>
              <a:custGeom>
                <a:avLst/>
                <a:gdLst>
                  <a:gd name="T0" fmla="*/ 0 h 152"/>
                  <a:gd name="T1" fmla="*/ 18 h 152"/>
                  <a:gd name="T2" fmla="*/ 36 h 152"/>
                  <a:gd name="T3" fmla="*/ 85 h 152"/>
                  <a:gd name="T4" fmla="*/ 109 h 152"/>
                  <a:gd name="T5" fmla="*/ 127 h 152"/>
                  <a:gd name="T6" fmla="*/ 146 h 152"/>
                  <a:gd name="T7" fmla="*/ 152 h 1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52">
                    <a:moveTo>
                      <a:pt x="0" y="0"/>
                    </a:moveTo>
                    <a:lnTo>
                      <a:pt x="0" y="18"/>
                    </a:lnTo>
                    <a:lnTo>
                      <a:pt x="0" y="36"/>
                    </a:lnTo>
                    <a:lnTo>
                      <a:pt x="0" y="85"/>
                    </a:lnTo>
                    <a:lnTo>
                      <a:pt x="0" y="109"/>
                    </a:lnTo>
                    <a:lnTo>
                      <a:pt x="0" y="127"/>
                    </a:lnTo>
                    <a:lnTo>
                      <a:pt x="0" y="146"/>
                    </a:lnTo>
                    <a:lnTo>
                      <a:pt x="0" y="15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8" name="Freeform 664"/>
              <p:cNvSpPr>
                <a:spLocks/>
              </p:cNvSpPr>
              <p:nvPr/>
            </p:nvSpPr>
            <p:spPr bwMode="auto">
              <a:xfrm>
                <a:off x="3276" y="2421"/>
                <a:ext cx="7" cy="104"/>
              </a:xfrm>
              <a:custGeom>
                <a:avLst/>
                <a:gdLst>
                  <a:gd name="T0" fmla="*/ 0 w 7"/>
                  <a:gd name="T1" fmla="*/ 104 h 104"/>
                  <a:gd name="T2" fmla="*/ 0 w 7"/>
                  <a:gd name="T3" fmla="*/ 104 h 104"/>
                  <a:gd name="T4" fmla="*/ 0 w 7"/>
                  <a:gd name="T5" fmla="*/ 98 h 104"/>
                  <a:gd name="T6" fmla="*/ 0 w 7"/>
                  <a:gd name="T7" fmla="*/ 73 h 104"/>
                  <a:gd name="T8" fmla="*/ 7 w 7"/>
                  <a:gd name="T9" fmla="*/ 37 h 104"/>
                  <a:gd name="T10" fmla="*/ 7 w 7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4">
                    <a:moveTo>
                      <a:pt x="0" y="104"/>
                    </a:moveTo>
                    <a:lnTo>
                      <a:pt x="0" y="104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7" y="37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9" name="Freeform 665"/>
              <p:cNvSpPr>
                <a:spLocks/>
              </p:cNvSpPr>
              <p:nvPr/>
            </p:nvSpPr>
            <p:spPr bwMode="auto">
              <a:xfrm>
                <a:off x="3283" y="2154"/>
                <a:ext cx="0" cy="267"/>
              </a:xfrm>
              <a:custGeom>
                <a:avLst/>
                <a:gdLst>
                  <a:gd name="T0" fmla="*/ 267 h 267"/>
                  <a:gd name="T1" fmla="*/ 237 h 267"/>
                  <a:gd name="T2" fmla="*/ 200 h 267"/>
                  <a:gd name="T3" fmla="*/ 164 h 267"/>
                  <a:gd name="T4" fmla="*/ 115 h 267"/>
                  <a:gd name="T5" fmla="*/ 79 h 267"/>
                  <a:gd name="T6" fmla="*/ 42 h 267"/>
                  <a:gd name="T7" fmla="*/ 12 h 267"/>
                  <a:gd name="T8" fmla="*/ 0 h 2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67">
                    <a:moveTo>
                      <a:pt x="0" y="267"/>
                    </a:moveTo>
                    <a:lnTo>
                      <a:pt x="0" y="237"/>
                    </a:lnTo>
                    <a:lnTo>
                      <a:pt x="0" y="200"/>
                    </a:lnTo>
                    <a:lnTo>
                      <a:pt x="0" y="164"/>
                    </a:lnTo>
                    <a:lnTo>
                      <a:pt x="0" y="115"/>
                    </a:lnTo>
                    <a:lnTo>
                      <a:pt x="0" y="79"/>
                    </a:lnTo>
                    <a:lnTo>
                      <a:pt x="0" y="4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0" name="Freeform 666"/>
              <p:cNvSpPr>
                <a:spLocks/>
              </p:cNvSpPr>
              <p:nvPr/>
            </p:nvSpPr>
            <p:spPr bwMode="auto">
              <a:xfrm>
                <a:off x="3283" y="2154"/>
                <a:ext cx="6" cy="146"/>
              </a:xfrm>
              <a:custGeom>
                <a:avLst/>
                <a:gdLst>
                  <a:gd name="T0" fmla="*/ 0 w 6"/>
                  <a:gd name="T1" fmla="*/ 0 h 146"/>
                  <a:gd name="T2" fmla="*/ 0 w 6"/>
                  <a:gd name="T3" fmla="*/ 0 h 146"/>
                  <a:gd name="T4" fmla="*/ 0 w 6"/>
                  <a:gd name="T5" fmla="*/ 12 h 146"/>
                  <a:gd name="T6" fmla="*/ 0 w 6"/>
                  <a:gd name="T7" fmla="*/ 36 h 146"/>
                  <a:gd name="T8" fmla="*/ 0 w 6"/>
                  <a:gd name="T9" fmla="*/ 61 h 146"/>
                  <a:gd name="T10" fmla="*/ 6 w 6"/>
                  <a:gd name="T11" fmla="*/ 91 h 146"/>
                  <a:gd name="T12" fmla="*/ 6 w 6"/>
                  <a:gd name="T13" fmla="*/ 115 h 146"/>
                  <a:gd name="T14" fmla="*/ 6 w 6"/>
                  <a:gd name="T15" fmla="*/ 140 h 146"/>
                  <a:gd name="T16" fmla="*/ 6 w 6"/>
                  <a:gd name="T1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46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6"/>
                    </a:lnTo>
                    <a:lnTo>
                      <a:pt x="0" y="61"/>
                    </a:lnTo>
                    <a:lnTo>
                      <a:pt x="6" y="91"/>
                    </a:lnTo>
                    <a:lnTo>
                      <a:pt x="6" y="115"/>
                    </a:lnTo>
                    <a:lnTo>
                      <a:pt x="6" y="140"/>
                    </a:lnTo>
                    <a:lnTo>
                      <a:pt x="6" y="14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1" name="Freeform 667"/>
              <p:cNvSpPr>
                <a:spLocks/>
              </p:cNvSpPr>
              <p:nvPr/>
            </p:nvSpPr>
            <p:spPr bwMode="auto">
              <a:xfrm>
                <a:off x="3289" y="2196"/>
                <a:ext cx="0" cy="104"/>
              </a:xfrm>
              <a:custGeom>
                <a:avLst/>
                <a:gdLst>
                  <a:gd name="T0" fmla="*/ 104 h 104"/>
                  <a:gd name="T1" fmla="*/ 104 h 104"/>
                  <a:gd name="T2" fmla="*/ 92 h 104"/>
                  <a:gd name="T3" fmla="*/ 73 h 104"/>
                  <a:gd name="T4" fmla="*/ 55 h 104"/>
                  <a:gd name="T5" fmla="*/ 19 h 104"/>
                  <a:gd name="T6" fmla="*/ 6 h 104"/>
                  <a:gd name="T7" fmla="*/ 0 h 1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4">
                    <a:moveTo>
                      <a:pt x="0" y="104"/>
                    </a:moveTo>
                    <a:lnTo>
                      <a:pt x="0" y="104"/>
                    </a:lnTo>
                    <a:lnTo>
                      <a:pt x="0" y="92"/>
                    </a:lnTo>
                    <a:lnTo>
                      <a:pt x="0" y="73"/>
                    </a:lnTo>
                    <a:lnTo>
                      <a:pt x="0" y="55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2" name="Freeform 668"/>
              <p:cNvSpPr>
                <a:spLocks/>
              </p:cNvSpPr>
              <p:nvPr/>
            </p:nvSpPr>
            <p:spPr bwMode="auto">
              <a:xfrm>
                <a:off x="3289" y="2196"/>
                <a:ext cx="6" cy="79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0 h 79"/>
                  <a:gd name="T4" fmla="*/ 0 w 6"/>
                  <a:gd name="T5" fmla="*/ 12 h 79"/>
                  <a:gd name="T6" fmla="*/ 0 w 6"/>
                  <a:gd name="T7" fmla="*/ 37 h 79"/>
                  <a:gd name="T8" fmla="*/ 6 w 6"/>
                  <a:gd name="T9" fmla="*/ 67 h 79"/>
                  <a:gd name="T10" fmla="*/ 6 w 6"/>
                  <a:gd name="T11" fmla="*/ 73 h 79"/>
                  <a:gd name="T12" fmla="*/ 6 w 6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7"/>
                    </a:lnTo>
                    <a:lnTo>
                      <a:pt x="6" y="67"/>
                    </a:lnTo>
                    <a:lnTo>
                      <a:pt x="6" y="73"/>
                    </a:lnTo>
                    <a:lnTo>
                      <a:pt x="6" y="7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3" name="Freeform 669"/>
              <p:cNvSpPr>
                <a:spLocks/>
              </p:cNvSpPr>
              <p:nvPr/>
            </p:nvSpPr>
            <p:spPr bwMode="auto">
              <a:xfrm>
                <a:off x="3295" y="2190"/>
                <a:ext cx="0" cy="85"/>
              </a:xfrm>
              <a:custGeom>
                <a:avLst/>
                <a:gdLst>
                  <a:gd name="T0" fmla="*/ 85 h 85"/>
                  <a:gd name="T1" fmla="*/ 79 h 85"/>
                  <a:gd name="T2" fmla="*/ 73 h 85"/>
                  <a:gd name="T3" fmla="*/ 43 h 85"/>
                  <a:gd name="T4" fmla="*/ 12 h 85"/>
                  <a:gd name="T5" fmla="*/ 0 h 85"/>
                  <a:gd name="T6" fmla="*/ 0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85">
                    <a:moveTo>
                      <a:pt x="0" y="85"/>
                    </a:moveTo>
                    <a:lnTo>
                      <a:pt x="0" y="79"/>
                    </a:lnTo>
                    <a:lnTo>
                      <a:pt x="0" y="73"/>
                    </a:lnTo>
                    <a:lnTo>
                      <a:pt x="0" y="43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4" name="Freeform 670"/>
              <p:cNvSpPr>
                <a:spLocks/>
              </p:cNvSpPr>
              <p:nvPr/>
            </p:nvSpPr>
            <p:spPr bwMode="auto">
              <a:xfrm>
                <a:off x="3295" y="2190"/>
                <a:ext cx="6" cy="104"/>
              </a:xfrm>
              <a:custGeom>
                <a:avLst/>
                <a:gdLst>
                  <a:gd name="T0" fmla="*/ 0 w 6"/>
                  <a:gd name="T1" fmla="*/ 0 h 104"/>
                  <a:gd name="T2" fmla="*/ 0 w 6"/>
                  <a:gd name="T3" fmla="*/ 6 h 104"/>
                  <a:gd name="T4" fmla="*/ 0 w 6"/>
                  <a:gd name="T5" fmla="*/ 18 h 104"/>
                  <a:gd name="T6" fmla="*/ 0 w 6"/>
                  <a:gd name="T7" fmla="*/ 49 h 104"/>
                  <a:gd name="T8" fmla="*/ 6 w 6"/>
                  <a:gd name="T9" fmla="*/ 85 h 104"/>
                  <a:gd name="T10" fmla="*/ 6 w 6"/>
                  <a:gd name="T11" fmla="*/ 98 h 104"/>
                  <a:gd name="T12" fmla="*/ 6 w 6"/>
                  <a:gd name="T1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4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9"/>
                    </a:lnTo>
                    <a:lnTo>
                      <a:pt x="6" y="85"/>
                    </a:lnTo>
                    <a:lnTo>
                      <a:pt x="6" y="98"/>
                    </a:lnTo>
                    <a:lnTo>
                      <a:pt x="6" y="10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5" name="Freeform 671"/>
              <p:cNvSpPr>
                <a:spLocks/>
              </p:cNvSpPr>
              <p:nvPr/>
            </p:nvSpPr>
            <p:spPr bwMode="auto">
              <a:xfrm>
                <a:off x="3301" y="2257"/>
                <a:ext cx="0" cy="37"/>
              </a:xfrm>
              <a:custGeom>
                <a:avLst/>
                <a:gdLst>
                  <a:gd name="T0" fmla="*/ 37 h 37"/>
                  <a:gd name="T1" fmla="*/ 37 h 37"/>
                  <a:gd name="T2" fmla="*/ 37 h 37"/>
                  <a:gd name="T3" fmla="*/ 18 h 37"/>
                  <a:gd name="T4" fmla="*/ 6 h 37"/>
                  <a:gd name="T5" fmla="*/ 0 h 37"/>
                  <a:gd name="T6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7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6" name="Freeform 672"/>
              <p:cNvSpPr>
                <a:spLocks/>
              </p:cNvSpPr>
              <p:nvPr/>
            </p:nvSpPr>
            <p:spPr bwMode="auto">
              <a:xfrm>
                <a:off x="3301" y="2257"/>
                <a:ext cx="0" cy="61"/>
              </a:xfrm>
              <a:custGeom>
                <a:avLst/>
                <a:gdLst>
                  <a:gd name="T0" fmla="*/ 0 h 61"/>
                  <a:gd name="T1" fmla="*/ 12 h 61"/>
                  <a:gd name="T2" fmla="*/ 31 h 61"/>
                  <a:gd name="T3" fmla="*/ 49 h 61"/>
                  <a:gd name="T4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lnTo>
                      <a:pt x="0" y="12"/>
                    </a:lnTo>
                    <a:lnTo>
                      <a:pt x="0" y="31"/>
                    </a:lnTo>
                    <a:lnTo>
                      <a:pt x="0" y="49"/>
                    </a:lnTo>
                    <a:lnTo>
                      <a:pt x="0" y="6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7" name="Freeform 673"/>
              <p:cNvSpPr>
                <a:spLocks/>
              </p:cNvSpPr>
              <p:nvPr/>
            </p:nvSpPr>
            <p:spPr bwMode="auto">
              <a:xfrm>
                <a:off x="3301" y="2300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18 h 18"/>
                  <a:gd name="T4" fmla="*/ 0 w 7"/>
                  <a:gd name="T5" fmla="*/ 6 h 18"/>
                  <a:gd name="T6" fmla="*/ 7 w 7"/>
                  <a:gd name="T7" fmla="*/ 0 h 18"/>
                  <a:gd name="T8" fmla="*/ 7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8" name="Freeform 674"/>
              <p:cNvSpPr>
                <a:spLocks/>
              </p:cNvSpPr>
              <p:nvPr/>
            </p:nvSpPr>
            <p:spPr bwMode="auto">
              <a:xfrm>
                <a:off x="3308" y="2300"/>
                <a:ext cx="0" cy="115"/>
              </a:xfrm>
              <a:custGeom>
                <a:avLst/>
                <a:gdLst>
                  <a:gd name="T0" fmla="*/ 0 h 115"/>
                  <a:gd name="T1" fmla="*/ 12 h 115"/>
                  <a:gd name="T2" fmla="*/ 24 h 115"/>
                  <a:gd name="T3" fmla="*/ 61 h 115"/>
                  <a:gd name="T4" fmla="*/ 97 h 115"/>
                  <a:gd name="T5" fmla="*/ 109 h 115"/>
                  <a:gd name="T6" fmla="*/ 115 h 1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15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61"/>
                    </a:lnTo>
                    <a:lnTo>
                      <a:pt x="0" y="97"/>
                    </a:lnTo>
                    <a:lnTo>
                      <a:pt x="0" y="109"/>
                    </a:lnTo>
                    <a:lnTo>
                      <a:pt x="0" y="11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9" name="Freeform 675"/>
              <p:cNvSpPr>
                <a:spLocks/>
              </p:cNvSpPr>
              <p:nvPr/>
            </p:nvSpPr>
            <p:spPr bwMode="auto">
              <a:xfrm>
                <a:off x="3308" y="2342"/>
                <a:ext cx="6" cy="73"/>
              </a:xfrm>
              <a:custGeom>
                <a:avLst/>
                <a:gdLst>
                  <a:gd name="T0" fmla="*/ 0 w 6"/>
                  <a:gd name="T1" fmla="*/ 73 h 73"/>
                  <a:gd name="T2" fmla="*/ 0 w 6"/>
                  <a:gd name="T3" fmla="*/ 73 h 73"/>
                  <a:gd name="T4" fmla="*/ 0 w 6"/>
                  <a:gd name="T5" fmla="*/ 67 h 73"/>
                  <a:gd name="T6" fmla="*/ 0 w 6"/>
                  <a:gd name="T7" fmla="*/ 49 h 73"/>
                  <a:gd name="T8" fmla="*/ 6 w 6"/>
                  <a:gd name="T9" fmla="*/ 19 h 73"/>
                  <a:gd name="T10" fmla="*/ 6 w 6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3">
                    <a:moveTo>
                      <a:pt x="0" y="73"/>
                    </a:moveTo>
                    <a:lnTo>
                      <a:pt x="0" y="73"/>
                    </a:lnTo>
                    <a:lnTo>
                      <a:pt x="0" y="67"/>
                    </a:lnTo>
                    <a:lnTo>
                      <a:pt x="0" y="49"/>
                    </a:lnTo>
                    <a:lnTo>
                      <a:pt x="6" y="19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0" name="Freeform 676"/>
              <p:cNvSpPr>
                <a:spLocks/>
              </p:cNvSpPr>
              <p:nvPr/>
            </p:nvSpPr>
            <p:spPr bwMode="auto">
              <a:xfrm>
                <a:off x="3314" y="2294"/>
                <a:ext cx="0" cy="48"/>
              </a:xfrm>
              <a:custGeom>
                <a:avLst/>
                <a:gdLst>
                  <a:gd name="T0" fmla="*/ 48 h 48"/>
                  <a:gd name="T1" fmla="*/ 24 h 48"/>
                  <a:gd name="T2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48"/>
                    </a:move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1" name="Freeform 677"/>
              <p:cNvSpPr>
                <a:spLocks/>
              </p:cNvSpPr>
              <p:nvPr/>
            </p:nvSpPr>
            <p:spPr bwMode="auto">
              <a:xfrm>
                <a:off x="3314" y="2227"/>
                <a:ext cx="6" cy="67"/>
              </a:xfrm>
              <a:custGeom>
                <a:avLst/>
                <a:gdLst>
                  <a:gd name="T0" fmla="*/ 0 w 6"/>
                  <a:gd name="T1" fmla="*/ 67 h 67"/>
                  <a:gd name="T2" fmla="*/ 0 w 6"/>
                  <a:gd name="T3" fmla="*/ 48 h 67"/>
                  <a:gd name="T4" fmla="*/ 0 w 6"/>
                  <a:gd name="T5" fmla="*/ 24 h 67"/>
                  <a:gd name="T6" fmla="*/ 6 w 6"/>
                  <a:gd name="T7" fmla="*/ 0 h 67"/>
                  <a:gd name="T8" fmla="*/ 6 w 6"/>
                  <a:gd name="T9" fmla="*/ 0 h 67"/>
                  <a:gd name="T10" fmla="*/ 6 w 6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7">
                    <a:moveTo>
                      <a:pt x="0" y="67"/>
                    </a:moveTo>
                    <a:lnTo>
                      <a:pt x="0" y="48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2" name="Freeform 678"/>
              <p:cNvSpPr>
                <a:spLocks/>
              </p:cNvSpPr>
              <p:nvPr/>
            </p:nvSpPr>
            <p:spPr bwMode="auto">
              <a:xfrm>
                <a:off x="3320" y="2227"/>
                <a:ext cx="0" cy="146"/>
              </a:xfrm>
              <a:custGeom>
                <a:avLst/>
                <a:gdLst>
                  <a:gd name="T0" fmla="*/ 0 h 146"/>
                  <a:gd name="T1" fmla="*/ 6 h 146"/>
                  <a:gd name="T2" fmla="*/ 24 h 146"/>
                  <a:gd name="T3" fmla="*/ 61 h 146"/>
                  <a:gd name="T4" fmla="*/ 109 h 146"/>
                  <a:gd name="T5" fmla="*/ 127 h 146"/>
                  <a:gd name="T6" fmla="*/ 146 h 14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6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61"/>
                    </a:lnTo>
                    <a:lnTo>
                      <a:pt x="0" y="109"/>
                    </a:lnTo>
                    <a:lnTo>
                      <a:pt x="0" y="127"/>
                    </a:lnTo>
                    <a:lnTo>
                      <a:pt x="0" y="14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3" name="Freeform 679"/>
              <p:cNvSpPr>
                <a:spLocks/>
              </p:cNvSpPr>
              <p:nvPr/>
            </p:nvSpPr>
            <p:spPr bwMode="auto">
              <a:xfrm>
                <a:off x="3320" y="2373"/>
                <a:ext cx="7" cy="91"/>
              </a:xfrm>
              <a:custGeom>
                <a:avLst/>
                <a:gdLst>
                  <a:gd name="T0" fmla="*/ 0 w 7"/>
                  <a:gd name="T1" fmla="*/ 0 h 91"/>
                  <a:gd name="T2" fmla="*/ 0 w 7"/>
                  <a:gd name="T3" fmla="*/ 30 h 91"/>
                  <a:gd name="T4" fmla="*/ 0 w 7"/>
                  <a:gd name="T5" fmla="*/ 60 h 91"/>
                  <a:gd name="T6" fmla="*/ 7 w 7"/>
                  <a:gd name="T7" fmla="*/ 85 h 91"/>
                  <a:gd name="T8" fmla="*/ 7 w 7"/>
                  <a:gd name="T9" fmla="*/ 91 h 91"/>
                  <a:gd name="T10" fmla="*/ 7 w 7"/>
                  <a:gd name="T1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1">
                    <a:moveTo>
                      <a:pt x="0" y="0"/>
                    </a:moveTo>
                    <a:lnTo>
                      <a:pt x="0" y="30"/>
                    </a:lnTo>
                    <a:lnTo>
                      <a:pt x="0" y="60"/>
                    </a:lnTo>
                    <a:lnTo>
                      <a:pt x="7" y="85"/>
                    </a:lnTo>
                    <a:lnTo>
                      <a:pt x="7" y="91"/>
                    </a:lnTo>
                    <a:lnTo>
                      <a:pt x="7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4" name="Freeform 680"/>
              <p:cNvSpPr>
                <a:spLocks/>
              </p:cNvSpPr>
              <p:nvPr/>
            </p:nvSpPr>
            <p:spPr bwMode="auto">
              <a:xfrm>
                <a:off x="3327" y="2324"/>
                <a:ext cx="0" cy="140"/>
              </a:xfrm>
              <a:custGeom>
                <a:avLst/>
                <a:gdLst>
                  <a:gd name="T0" fmla="*/ 140 h 140"/>
                  <a:gd name="T1" fmla="*/ 134 h 140"/>
                  <a:gd name="T2" fmla="*/ 122 h 140"/>
                  <a:gd name="T3" fmla="*/ 97 h 140"/>
                  <a:gd name="T4" fmla="*/ 79 h 140"/>
                  <a:gd name="T5" fmla="*/ 30 h 140"/>
                  <a:gd name="T6" fmla="*/ 12 h 140"/>
                  <a:gd name="T7" fmla="*/ 0 h 1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40">
                    <a:moveTo>
                      <a:pt x="0" y="140"/>
                    </a:moveTo>
                    <a:lnTo>
                      <a:pt x="0" y="134"/>
                    </a:lnTo>
                    <a:lnTo>
                      <a:pt x="0" y="122"/>
                    </a:lnTo>
                    <a:lnTo>
                      <a:pt x="0" y="97"/>
                    </a:lnTo>
                    <a:lnTo>
                      <a:pt x="0" y="79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5" name="Freeform 681"/>
              <p:cNvSpPr>
                <a:spLocks/>
              </p:cNvSpPr>
              <p:nvPr/>
            </p:nvSpPr>
            <p:spPr bwMode="auto">
              <a:xfrm>
                <a:off x="3327" y="2288"/>
                <a:ext cx="0" cy="36"/>
              </a:xfrm>
              <a:custGeom>
                <a:avLst/>
                <a:gdLst>
                  <a:gd name="T0" fmla="*/ 36 h 36"/>
                  <a:gd name="T1" fmla="*/ 12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6" name="Freeform 682"/>
              <p:cNvSpPr>
                <a:spLocks/>
              </p:cNvSpPr>
              <p:nvPr/>
            </p:nvSpPr>
            <p:spPr bwMode="auto">
              <a:xfrm>
                <a:off x="3327" y="2288"/>
                <a:ext cx="6" cy="60"/>
              </a:xfrm>
              <a:custGeom>
                <a:avLst/>
                <a:gdLst>
                  <a:gd name="T0" fmla="*/ 0 w 6"/>
                  <a:gd name="T1" fmla="*/ 0 h 60"/>
                  <a:gd name="T2" fmla="*/ 0 w 6"/>
                  <a:gd name="T3" fmla="*/ 6 h 60"/>
                  <a:gd name="T4" fmla="*/ 0 w 6"/>
                  <a:gd name="T5" fmla="*/ 12 h 60"/>
                  <a:gd name="T6" fmla="*/ 0 w 6"/>
                  <a:gd name="T7" fmla="*/ 36 h 60"/>
                  <a:gd name="T8" fmla="*/ 6 w 6"/>
                  <a:gd name="T9" fmla="*/ 60 h 60"/>
                  <a:gd name="T10" fmla="*/ 6 w 6"/>
                  <a:gd name="T11" fmla="*/ 60 h 60"/>
                  <a:gd name="T12" fmla="*/ 6 w 6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3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7" name="Freeform 683"/>
              <p:cNvSpPr>
                <a:spLocks/>
              </p:cNvSpPr>
              <p:nvPr/>
            </p:nvSpPr>
            <p:spPr bwMode="auto">
              <a:xfrm>
                <a:off x="3333" y="2202"/>
                <a:ext cx="0" cy="146"/>
              </a:xfrm>
              <a:custGeom>
                <a:avLst/>
                <a:gdLst>
                  <a:gd name="T0" fmla="*/ 146 h 146"/>
                  <a:gd name="T1" fmla="*/ 134 h 146"/>
                  <a:gd name="T2" fmla="*/ 122 h 146"/>
                  <a:gd name="T3" fmla="*/ 98 h 146"/>
                  <a:gd name="T4" fmla="*/ 73 h 146"/>
                  <a:gd name="T5" fmla="*/ 49 h 146"/>
                  <a:gd name="T6" fmla="*/ 25 h 146"/>
                  <a:gd name="T7" fmla="*/ 13 h 146"/>
                  <a:gd name="T8" fmla="*/ 0 h 14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46">
                    <a:moveTo>
                      <a:pt x="0" y="146"/>
                    </a:moveTo>
                    <a:lnTo>
                      <a:pt x="0" y="134"/>
                    </a:lnTo>
                    <a:lnTo>
                      <a:pt x="0" y="122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8" name="Freeform 684"/>
              <p:cNvSpPr>
                <a:spLocks/>
              </p:cNvSpPr>
              <p:nvPr/>
            </p:nvSpPr>
            <p:spPr bwMode="auto">
              <a:xfrm>
                <a:off x="3333" y="2202"/>
                <a:ext cx="6" cy="73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0 h 73"/>
                  <a:gd name="T4" fmla="*/ 0 w 6"/>
                  <a:gd name="T5" fmla="*/ 0 h 73"/>
                  <a:gd name="T6" fmla="*/ 0 w 6"/>
                  <a:gd name="T7" fmla="*/ 19 h 73"/>
                  <a:gd name="T8" fmla="*/ 6 w 6"/>
                  <a:gd name="T9" fmla="*/ 43 h 73"/>
                  <a:gd name="T10" fmla="*/ 6 w 6"/>
                  <a:gd name="T1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43"/>
                    </a:lnTo>
                    <a:lnTo>
                      <a:pt x="6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9" name="Freeform 685"/>
              <p:cNvSpPr>
                <a:spLocks/>
              </p:cNvSpPr>
              <p:nvPr/>
            </p:nvSpPr>
            <p:spPr bwMode="auto">
              <a:xfrm>
                <a:off x="3339" y="2275"/>
                <a:ext cx="0" cy="158"/>
              </a:xfrm>
              <a:custGeom>
                <a:avLst/>
                <a:gdLst>
                  <a:gd name="T0" fmla="*/ 0 h 158"/>
                  <a:gd name="T1" fmla="*/ 19 h 158"/>
                  <a:gd name="T2" fmla="*/ 43 h 158"/>
                  <a:gd name="T3" fmla="*/ 92 h 158"/>
                  <a:gd name="T4" fmla="*/ 116 h 158"/>
                  <a:gd name="T5" fmla="*/ 134 h 158"/>
                  <a:gd name="T6" fmla="*/ 152 h 158"/>
                  <a:gd name="T7" fmla="*/ 158 h 1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58">
                    <a:moveTo>
                      <a:pt x="0" y="0"/>
                    </a:moveTo>
                    <a:lnTo>
                      <a:pt x="0" y="19"/>
                    </a:lnTo>
                    <a:lnTo>
                      <a:pt x="0" y="43"/>
                    </a:lnTo>
                    <a:lnTo>
                      <a:pt x="0" y="92"/>
                    </a:lnTo>
                    <a:lnTo>
                      <a:pt x="0" y="116"/>
                    </a:lnTo>
                    <a:lnTo>
                      <a:pt x="0" y="134"/>
                    </a:lnTo>
                    <a:lnTo>
                      <a:pt x="0" y="152"/>
                    </a:lnTo>
                    <a:lnTo>
                      <a:pt x="0" y="15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0" name="Freeform 686"/>
              <p:cNvSpPr>
                <a:spLocks/>
              </p:cNvSpPr>
              <p:nvPr/>
            </p:nvSpPr>
            <p:spPr bwMode="auto">
              <a:xfrm>
                <a:off x="3339" y="2312"/>
                <a:ext cx="6" cy="121"/>
              </a:xfrm>
              <a:custGeom>
                <a:avLst/>
                <a:gdLst>
                  <a:gd name="T0" fmla="*/ 0 w 6"/>
                  <a:gd name="T1" fmla="*/ 121 h 121"/>
                  <a:gd name="T2" fmla="*/ 0 w 6"/>
                  <a:gd name="T3" fmla="*/ 121 h 121"/>
                  <a:gd name="T4" fmla="*/ 0 w 6"/>
                  <a:gd name="T5" fmla="*/ 109 h 121"/>
                  <a:gd name="T6" fmla="*/ 0 w 6"/>
                  <a:gd name="T7" fmla="*/ 91 h 121"/>
                  <a:gd name="T8" fmla="*/ 0 w 6"/>
                  <a:gd name="T9" fmla="*/ 67 h 121"/>
                  <a:gd name="T10" fmla="*/ 6 w 6"/>
                  <a:gd name="T11" fmla="*/ 24 h 121"/>
                  <a:gd name="T12" fmla="*/ 6 w 6"/>
                  <a:gd name="T13" fmla="*/ 6 h 121"/>
                  <a:gd name="T14" fmla="*/ 6 w 6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0" y="109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1" name="Freeform 687"/>
              <p:cNvSpPr>
                <a:spLocks/>
              </p:cNvSpPr>
              <p:nvPr/>
            </p:nvSpPr>
            <p:spPr bwMode="auto">
              <a:xfrm>
                <a:off x="3345" y="2312"/>
                <a:ext cx="0" cy="49"/>
              </a:xfrm>
              <a:custGeom>
                <a:avLst/>
                <a:gdLst>
                  <a:gd name="T0" fmla="*/ 0 h 49"/>
                  <a:gd name="T1" fmla="*/ 0 h 49"/>
                  <a:gd name="T2" fmla="*/ 0 h 49"/>
                  <a:gd name="T3" fmla="*/ 18 h 49"/>
                  <a:gd name="T4" fmla="*/ 36 h 49"/>
                  <a:gd name="T5" fmla="*/ 42 h 49"/>
                  <a:gd name="T6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2" name="Freeform 688"/>
              <p:cNvSpPr>
                <a:spLocks/>
              </p:cNvSpPr>
              <p:nvPr/>
            </p:nvSpPr>
            <p:spPr bwMode="auto">
              <a:xfrm>
                <a:off x="3345" y="2324"/>
                <a:ext cx="0" cy="37"/>
              </a:xfrm>
              <a:custGeom>
                <a:avLst/>
                <a:gdLst>
                  <a:gd name="T0" fmla="*/ 37 h 37"/>
                  <a:gd name="T1" fmla="*/ 30 h 37"/>
                  <a:gd name="T2" fmla="*/ 18 h 37"/>
                  <a:gd name="T3" fmla="*/ 0 h 37"/>
                  <a:gd name="T4" fmla="*/ 0 h 37"/>
                  <a:gd name="T5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3" name="Freeform 689"/>
              <p:cNvSpPr>
                <a:spLocks/>
              </p:cNvSpPr>
              <p:nvPr/>
            </p:nvSpPr>
            <p:spPr bwMode="auto">
              <a:xfrm>
                <a:off x="3345" y="2324"/>
                <a:ext cx="7" cy="85"/>
              </a:xfrm>
              <a:custGeom>
                <a:avLst/>
                <a:gdLst>
                  <a:gd name="T0" fmla="*/ 0 w 7"/>
                  <a:gd name="T1" fmla="*/ 0 h 85"/>
                  <a:gd name="T2" fmla="*/ 0 w 7"/>
                  <a:gd name="T3" fmla="*/ 6 h 85"/>
                  <a:gd name="T4" fmla="*/ 0 w 7"/>
                  <a:gd name="T5" fmla="*/ 12 h 85"/>
                  <a:gd name="T6" fmla="*/ 0 w 7"/>
                  <a:gd name="T7" fmla="*/ 43 h 85"/>
                  <a:gd name="T8" fmla="*/ 7 w 7"/>
                  <a:gd name="T9" fmla="*/ 67 h 85"/>
                  <a:gd name="T10" fmla="*/ 7 w 7"/>
                  <a:gd name="T11" fmla="*/ 79 h 85"/>
                  <a:gd name="T12" fmla="*/ 7 w 7"/>
                  <a:gd name="T1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5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43"/>
                    </a:lnTo>
                    <a:lnTo>
                      <a:pt x="7" y="67"/>
                    </a:lnTo>
                    <a:lnTo>
                      <a:pt x="7" y="79"/>
                    </a:lnTo>
                    <a:lnTo>
                      <a:pt x="7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4" name="Freeform 690"/>
              <p:cNvSpPr>
                <a:spLocks/>
              </p:cNvSpPr>
              <p:nvPr/>
            </p:nvSpPr>
            <p:spPr bwMode="auto">
              <a:xfrm>
                <a:off x="3352" y="2397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  <a:gd name="T4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5" name="Freeform 691"/>
              <p:cNvSpPr>
                <a:spLocks/>
              </p:cNvSpPr>
              <p:nvPr/>
            </p:nvSpPr>
            <p:spPr bwMode="auto">
              <a:xfrm>
                <a:off x="3352" y="239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6" name="Freeform 692"/>
              <p:cNvSpPr>
                <a:spLocks/>
              </p:cNvSpPr>
              <p:nvPr/>
            </p:nvSpPr>
            <p:spPr bwMode="auto">
              <a:xfrm>
                <a:off x="3358" y="2391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7" name="Freeform 693"/>
              <p:cNvSpPr>
                <a:spLocks/>
              </p:cNvSpPr>
              <p:nvPr/>
            </p:nvSpPr>
            <p:spPr bwMode="auto">
              <a:xfrm>
                <a:off x="3358" y="2306"/>
                <a:ext cx="6" cy="85"/>
              </a:xfrm>
              <a:custGeom>
                <a:avLst/>
                <a:gdLst>
                  <a:gd name="T0" fmla="*/ 0 w 6"/>
                  <a:gd name="T1" fmla="*/ 85 h 85"/>
                  <a:gd name="T2" fmla="*/ 0 w 6"/>
                  <a:gd name="T3" fmla="*/ 67 h 85"/>
                  <a:gd name="T4" fmla="*/ 0 w 6"/>
                  <a:gd name="T5" fmla="*/ 42 h 85"/>
                  <a:gd name="T6" fmla="*/ 6 w 6"/>
                  <a:gd name="T7" fmla="*/ 18 h 85"/>
                  <a:gd name="T8" fmla="*/ 6 w 6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5">
                    <a:moveTo>
                      <a:pt x="0" y="85"/>
                    </a:moveTo>
                    <a:lnTo>
                      <a:pt x="0" y="67"/>
                    </a:lnTo>
                    <a:lnTo>
                      <a:pt x="0" y="42"/>
                    </a:ln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8" name="Freeform 694"/>
              <p:cNvSpPr>
                <a:spLocks/>
              </p:cNvSpPr>
              <p:nvPr/>
            </p:nvSpPr>
            <p:spPr bwMode="auto">
              <a:xfrm>
                <a:off x="3364" y="2263"/>
                <a:ext cx="0" cy="43"/>
              </a:xfrm>
              <a:custGeom>
                <a:avLst/>
                <a:gdLst>
                  <a:gd name="T0" fmla="*/ 43 h 43"/>
                  <a:gd name="T1" fmla="*/ 18 h 43"/>
                  <a:gd name="T2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9" name="Freeform 695"/>
              <p:cNvSpPr>
                <a:spLocks/>
              </p:cNvSpPr>
              <p:nvPr/>
            </p:nvSpPr>
            <p:spPr bwMode="auto">
              <a:xfrm>
                <a:off x="3364" y="2227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24 h 36"/>
                  <a:gd name="T4" fmla="*/ 0 w 6"/>
                  <a:gd name="T5" fmla="*/ 12 h 36"/>
                  <a:gd name="T6" fmla="*/ 6 w 6"/>
                  <a:gd name="T7" fmla="*/ 0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0" name="Freeform 696"/>
              <p:cNvSpPr>
                <a:spLocks/>
              </p:cNvSpPr>
              <p:nvPr/>
            </p:nvSpPr>
            <p:spPr bwMode="auto">
              <a:xfrm>
                <a:off x="3370" y="2227"/>
                <a:ext cx="0" cy="73"/>
              </a:xfrm>
              <a:custGeom>
                <a:avLst/>
                <a:gdLst>
                  <a:gd name="T0" fmla="*/ 0 h 73"/>
                  <a:gd name="T1" fmla="*/ 12 h 73"/>
                  <a:gd name="T2" fmla="*/ 30 h 73"/>
                  <a:gd name="T3" fmla="*/ 54 h 73"/>
                  <a:gd name="T4" fmla="*/ 73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3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0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1" name="Freeform 697"/>
              <p:cNvSpPr>
                <a:spLocks/>
              </p:cNvSpPr>
              <p:nvPr/>
            </p:nvSpPr>
            <p:spPr bwMode="auto">
              <a:xfrm>
                <a:off x="3370" y="2300"/>
                <a:ext cx="0" cy="61"/>
              </a:xfrm>
              <a:custGeom>
                <a:avLst/>
                <a:gdLst>
                  <a:gd name="T0" fmla="*/ 0 h 61"/>
                  <a:gd name="T1" fmla="*/ 18 h 61"/>
                  <a:gd name="T2" fmla="*/ 42 h 61"/>
                  <a:gd name="T3" fmla="*/ 54 h 61"/>
                  <a:gd name="T4" fmla="*/ 61 h 61"/>
                  <a:gd name="T5" fmla="*/ 61 h 61"/>
                  <a:gd name="T6" fmla="*/ 54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lnTo>
                      <a:pt x="0" y="18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2" name="Freeform 698"/>
              <p:cNvSpPr>
                <a:spLocks/>
              </p:cNvSpPr>
              <p:nvPr/>
            </p:nvSpPr>
            <p:spPr bwMode="auto">
              <a:xfrm>
                <a:off x="3370" y="2160"/>
                <a:ext cx="7" cy="194"/>
              </a:xfrm>
              <a:custGeom>
                <a:avLst/>
                <a:gdLst>
                  <a:gd name="T0" fmla="*/ 0 w 7"/>
                  <a:gd name="T1" fmla="*/ 194 h 194"/>
                  <a:gd name="T2" fmla="*/ 0 w 7"/>
                  <a:gd name="T3" fmla="*/ 182 h 194"/>
                  <a:gd name="T4" fmla="*/ 0 w 7"/>
                  <a:gd name="T5" fmla="*/ 158 h 194"/>
                  <a:gd name="T6" fmla="*/ 0 w 7"/>
                  <a:gd name="T7" fmla="*/ 128 h 194"/>
                  <a:gd name="T8" fmla="*/ 0 w 7"/>
                  <a:gd name="T9" fmla="*/ 97 h 194"/>
                  <a:gd name="T10" fmla="*/ 7 w 7"/>
                  <a:gd name="T11" fmla="*/ 61 h 194"/>
                  <a:gd name="T12" fmla="*/ 7 w 7"/>
                  <a:gd name="T13" fmla="*/ 36 h 194"/>
                  <a:gd name="T14" fmla="*/ 7 w 7"/>
                  <a:gd name="T15" fmla="*/ 12 h 194"/>
                  <a:gd name="T16" fmla="*/ 7 w 7"/>
                  <a:gd name="T1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94">
                    <a:moveTo>
                      <a:pt x="0" y="194"/>
                    </a:moveTo>
                    <a:lnTo>
                      <a:pt x="0" y="182"/>
                    </a:lnTo>
                    <a:lnTo>
                      <a:pt x="0" y="158"/>
                    </a:lnTo>
                    <a:lnTo>
                      <a:pt x="0" y="128"/>
                    </a:lnTo>
                    <a:lnTo>
                      <a:pt x="0" y="97"/>
                    </a:lnTo>
                    <a:lnTo>
                      <a:pt x="7" y="61"/>
                    </a:lnTo>
                    <a:lnTo>
                      <a:pt x="7" y="36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3" name="Freeform 699"/>
              <p:cNvSpPr>
                <a:spLocks/>
              </p:cNvSpPr>
              <p:nvPr/>
            </p:nvSpPr>
            <p:spPr bwMode="auto">
              <a:xfrm>
                <a:off x="3377" y="2160"/>
                <a:ext cx="0" cy="97"/>
              </a:xfrm>
              <a:custGeom>
                <a:avLst/>
                <a:gdLst>
                  <a:gd name="T0" fmla="*/ 0 h 97"/>
                  <a:gd name="T1" fmla="*/ 0 h 97"/>
                  <a:gd name="T2" fmla="*/ 6 h 97"/>
                  <a:gd name="T3" fmla="*/ 18 h 97"/>
                  <a:gd name="T4" fmla="*/ 36 h 97"/>
                  <a:gd name="T5" fmla="*/ 73 h 97"/>
                  <a:gd name="T6" fmla="*/ 85 h 97"/>
                  <a:gd name="T7" fmla="*/ 97 h 9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73"/>
                    </a:lnTo>
                    <a:lnTo>
                      <a:pt x="0" y="85"/>
                    </a:lnTo>
                    <a:lnTo>
                      <a:pt x="0" y="9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4" name="Freeform 700"/>
              <p:cNvSpPr>
                <a:spLocks/>
              </p:cNvSpPr>
              <p:nvPr/>
            </p:nvSpPr>
            <p:spPr bwMode="auto">
              <a:xfrm>
                <a:off x="3377" y="2257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5" name="Freeform 701"/>
              <p:cNvSpPr>
                <a:spLocks/>
              </p:cNvSpPr>
              <p:nvPr/>
            </p:nvSpPr>
            <p:spPr bwMode="auto">
              <a:xfrm>
                <a:off x="3383" y="2275"/>
                <a:ext cx="0" cy="79"/>
              </a:xfrm>
              <a:custGeom>
                <a:avLst/>
                <a:gdLst>
                  <a:gd name="T0" fmla="*/ 0 h 79"/>
                  <a:gd name="T1" fmla="*/ 19 h 79"/>
                  <a:gd name="T2" fmla="*/ 43 h 79"/>
                  <a:gd name="T3" fmla="*/ 61 h 79"/>
                  <a:gd name="T4" fmla="*/ 79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9">
                    <a:moveTo>
                      <a:pt x="0" y="0"/>
                    </a:moveTo>
                    <a:lnTo>
                      <a:pt x="0" y="19"/>
                    </a:lnTo>
                    <a:lnTo>
                      <a:pt x="0" y="43"/>
                    </a:lnTo>
                    <a:lnTo>
                      <a:pt x="0" y="61"/>
                    </a:lnTo>
                    <a:lnTo>
                      <a:pt x="0" y="7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6" name="Freeform 702"/>
              <p:cNvSpPr>
                <a:spLocks/>
              </p:cNvSpPr>
              <p:nvPr/>
            </p:nvSpPr>
            <p:spPr bwMode="auto">
              <a:xfrm>
                <a:off x="3383" y="2354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7 h 13"/>
                  <a:gd name="T4" fmla="*/ 6 w 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7"/>
                    </a:lnTo>
                    <a:lnTo>
                      <a:pt x="6" y="1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7" name="Freeform 703"/>
              <p:cNvSpPr>
                <a:spLocks/>
              </p:cNvSpPr>
              <p:nvPr/>
            </p:nvSpPr>
            <p:spPr bwMode="auto">
              <a:xfrm>
                <a:off x="3389" y="2348"/>
                <a:ext cx="0" cy="19"/>
              </a:xfrm>
              <a:custGeom>
                <a:avLst/>
                <a:gdLst>
                  <a:gd name="T0" fmla="*/ 19 h 19"/>
                  <a:gd name="T1" fmla="*/ 13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8" name="Freeform 704"/>
              <p:cNvSpPr>
                <a:spLocks/>
              </p:cNvSpPr>
              <p:nvPr/>
            </p:nvSpPr>
            <p:spPr bwMode="auto">
              <a:xfrm>
                <a:off x="3389" y="2294"/>
                <a:ext cx="7" cy="54"/>
              </a:xfrm>
              <a:custGeom>
                <a:avLst/>
                <a:gdLst>
                  <a:gd name="T0" fmla="*/ 0 w 7"/>
                  <a:gd name="T1" fmla="*/ 54 h 54"/>
                  <a:gd name="T2" fmla="*/ 0 w 7"/>
                  <a:gd name="T3" fmla="*/ 42 h 54"/>
                  <a:gd name="T4" fmla="*/ 0 w 7"/>
                  <a:gd name="T5" fmla="*/ 24 h 54"/>
                  <a:gd name="T6" fmla="*/ 7 w 7"/>
                  <a:gd name="T7" fmla="*/ 6 h 54"/>
                  <a:gd name="T8" fmla="*/ 7 w 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4">
                    <a:moveTo>
                      <a:pt x="0" y="54"/>
                    </a:moveTo>
                    <a:lnTo>
                      <a:pt x="0" y="42"/>
                    </a:lnTo>
                    <a:lnTo>
                      <a:pt x="0" y="24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9" name="Freeform 705"/>
              <p:cNvSpPr>
                <a:spLocks/>
              </p:cNvSpPr>
              <p:nvPr/>
            </p:nvSpPr>
            <p:spPr bwMode="auto">
              <a:xfrm>
                <a:off x="3396" y="2294"/>
                <a:ext cx="0" cy="36"/>
              </a:xfrm>
              <a:custGeom>
                <a:avLst/>
                <a:gdLst>
                  <a:gd name="T0" fmla="*/ 0 h 36"/>
                  <a:gd name="T1" fmla="*/ 0 h 36"/>
                  <a:gd name="T2" fmla="*/ 12 h 36"/>
                  <a:gd name="T3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0" name="Freeform 706"/>
              <p:cNvSpPr>
                <a:spLocks/>
              </p:cNvSpPr>
              <p:nvPr/>
            </p:nvSpPr>
            <p:spPr bwMode="auto">
              <a:xfrm>
                <a:off x="3396" y="2330"/>
                <a:ext cx="0" cy="91"/>
              </a:xfrm>
              <a:custGeom>
                <a:avLst/>
                <a:gdLst>
                  <a:gd name="T0" fmla="*/ 0 h 91"/>
                  <a:gd name="T1" fmla="*/ 24 h 91"/>
                  <a:gd name="T2" fmla="*/ 49 h 91"/>
                  <a:gd name="T3" fmla="*/ 73 h 91"/>
                  <a:gd name="T4" fmla="*/ 85 h 91"/>
                  <a:gd name="T5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24"/>
                    </a:lnTo>
                    <a:lnTo>
                      <a:pt x="0" y="49"/>
                    </a:lnTo>
                    <a:lnTo>
                      <a:pt x="0" y="73"/>
                    </a:lnTo>
                    <a:lnTo>
                      <a:pt x="0" y="85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1" name="Freeform 707"/>
              <p:cNvSpPr>
                <a:spLocks/>
              </p:cNvSpPr>
              <p:nvPr/>
            </p:nvSpPr>
            <p:spPr bwMode="auto">
              <a:xfrm>
                <a:off x="3396" y="2391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30 h 30"/>
                  <a:gd name="T4" fmla="*/ 0 w 6"/>
                  <a:gd name="T5" fmla="*/ 24 h 30"/>
                  <a:gd name="T6" fmla="*/ 6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24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2" name="Freeform 708"/>
              <p:cNvSpPr>
                <a:spLocks/>
              </p:cNvSpPr>
              <p:nvPr/>
            </p:nvSpPr>
            <p:spPr bwMode="auto">
              <a:xfrm>
                <a:off x="3402" y="2245"/>
                <a:ext cx="0" cy="146"/>
              </a:xfrm>
              <a:custGeom>
                <a:avLst/>
                <a:gdLst>
                  <a:gd name="T0" fmla="*/ 146 h 146"/>
                  <a:gd name="T1" fmla="*/ 134 h 146"/>
                  <a:gd name="T2" fmla="*/ 116 h 146"/>
                  <a:gd name="T3" fmla="*/ 73 h 146"/>
                  <a:gd name="T4" fmla="*/ 36 h 146"/>
                  <a:gd name="T5" fmla="*/ 0 h 14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46">
                    <a:moveTo>
                      <a:pt x="0" y="146"/>
                    </a:moveTo>
                    <a:lnTo>
                      <a:pt x="0" y="134"/>
                    </a:lnTo>
                    <a:lnTo>
                      <a:pt x="0" y="116"/>
                    </a:lnTo>
                    <a:lnTo>
                      <a:pt x="0" y="73"/>
                    </a:lnTo>
                    <a:lnTo>
                      <a:pt x="0" y="3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3" name="Freeform 709"/>
              <p:cNvSpPr>
                <a:spLocks/>
              </p:cNvSpPr>
              <p:nvPr/>
            </p:nvSpPr>
            <p:spPr bwMode="auto">
              <a:xfrm>
                <a:off x="3402" y="2178"/>
                <a:ext cx="6" cy="67"/>
              </a:xfrm>
              <a:custGeom>
                <a:avLst/>
                <a:gdLst>
                  <a:gd name="T0" fmla="*/ 0 w 6"/>
                  <a:gd name="T1" fmla="*/ 67 h 67"/>
                  <a:gd name="T2" fmla="*/ 0 w 6"/>
                  <a:gd name="T3" fmla="*/ 43 h 67"/>
                  <a:gd name="T4" fmla="*/ 0 w 6"/>
                  <a:gd name="T5" fmla="*/ 18 h 67"/>
                  <a:gd name="T6" fmla="*/ 6 w 6"/>
                  <a:gd name="T7" fmla="*/ 6 h 67"/>
                  <a:gd name="T8" fmla="*/ 6 w 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7">
                    <a:moveTo>
                      <a:pt x="0" y="67"/>
                    </a:moveTo>
                    <a:lnTo>
                      <a:pt x="0" y="43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4" name="Freeform 710"/>
              <p:cNvSpPr>
                <a:spLocks/>
              </p:cNvSpPr>
              <p:nvPr/>
            </p:nvSpPr>
            <p:spPr bwMode="auto">
              <a:xfrm>
                <a:off x="3408" y="2178"/>
                <a:ext cx="0" cy="67"/>
              </a:xfrm>
              <a:custGeom>
                <a:avLst/>
                <a:gdLst>
                  <a:gd name="T0" fmla="*/ 0 h 67"/>
                  <a:gd name="T1" fmla="*/ 6 h 67"/>
                  <a:gd name="T2" fmla="*/ 12 h 67"/>
                  <a:gd name="T3" fmla="*/ 37 h 67"/>
                  <a:gd name="T4" fmla="*/ 61 h 67"/>
                  <a:gd name="T5" fmla="*/ 67 h 67"/>
                  <a:gd name="T6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37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5" name="Freeform 711"/>
              <p:cNvSpPr>
                <a:spLocks/>
              </p:cNvSpPr>
              <p:nvPr/>
            </p:nvSpPr>
            <p:spPr bwMode="auto">
              <a:xfrm>
                <a:off x="3408" y="2135"/>
                <a:ext cx="6" cy="110"/>
              </a:xfrm>
              <a:custGeom>
                <a:avLst/>
                <a:gdLst>
                  <a:gd name="T0" fmla="*/ 0 w 6"/>
                  <a:gd name="T1" fmla="*/ 110 h 110"/>
                  <a:gd name="T2" fmla="*/ 0 w 6"/>
                  <a:gd name="T3" fmla="*/ 104 h 110"/>
                  <a:gd name="T4" fmla="*/ 0 w 6"/>
                  <a:gd name="T5" fmla="*/ 92 h 110"/>
                  <a:gd name="T6" fmla="*/ 0 w 6"/>
                  <a:gd name="T7" fmla="*/ 61 h 110"/>
                  <a:gd name="T8" fmla="*/ 6 w 6"/>
                  <a:gd name="T9" fmla="*/ 25 h 110"/>
                  <a:gd name="T10" fmla="*/ 6 w 6"/>
                  <a:gd name="T11" fmla="*/ 13 h 110"/>
                  <a:gd name="T12" fmla="*/ 6 w 6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0">
                    <a:moveTo>
                      <a:pt x="0" y="110"/>
                    </a:moveTo>
                    <a:lnTo>
                      <a:pt x="0" y="104"/>
                    </a:lnTo>
                    <a:lnTo>
                      <a:pt x="0" y="92"/>
                    </a:lnTo>
                    <a:lnTo>
                      <a:pt x="0" y="61"/>
                    </a:lnTo>
                    <a:lnTo>
                      <a:pt x="6" y="25"/>
                    </a:lnTo>
                    <a:lnTo>
                      <a:pt x="6" y="13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6" name="Line 712"/>
              <p:cNvSpPr>
                <a:spLocks noChangeShapeType="1"/>
              </p:cNvSpPr>
              <p:nvPr/>
            </p:nvSpPr>
            <p:spPr bwMode="auto">
              <a:xfrm>
                <a:off x="3414" y="213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7" name="Freeform 713"/>
              <p:cNvSpPr>
                <a:spLocks/>
              </p:cNvSpPr>
              <p:nvPr/>
            </p:nvSpPr>
            <p:spPr bwMode="auto">
              <a:xfrm>
                <a:off x="3414" y="2135"/>
                <a:ext cx="0" cy="61"/>
              </a:xfrm>
              <a:custGeom>
                <a:avLst/>
                <a:gdLst>
                  <a:gd name="T0" fmla="*/ 0 h 61"/>
                  <a:gd name="T1" fmla="*/ 13 h 61"/>
                  <a:gd name="T2" fmla="*/ 25 h 61"/>
                  <a:gd name="T3" fmla="*/ 43 h 61"/>
                  <a:gd name="T4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6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8" name="Freeform 714"/>
              <p:cNvSpPr>
                <a:spLocks/>
              </p:cNvSpPr>
              <p:nvPr/>
            </p:nvSpPr>
            <p:spPr bwMode="auto">
              <a:xfrm>
                <a:off x="3414" y="2196"/>
                <a:ext cx="7" cy="55"/>
              </a:xfrm>
              <a:custGeom>
                <a:avLst/>
                <a:gdLst>
                  <a:gd name="T0" fmla="*/ 0 w 7"/>
                  <a:gd name="T1" fmla="*/ 0 h 55"/>
                  <a:gd name="T2" fmla="*/ 0 w 7"/>
                  <a:gd name="T3" fmla="*/ 19 h 55"/>
                  <a:gd name="T4" fmla="*/ 0 w 7"/>
                  <a:gd name="T5" fmla="*/ 37 h 55"/>
                  <a:gd name="T6" fmla="*/ 7 w 7"/>
                  <a:gd name="T7" fmla="*/ 49 h 55"/>
                  <a:gd name="T8" fmla="*/ 7 w 7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5">
                    <a:moveTo>
                      <a:pt x="0" y="0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7" y="49"/>
                    </a:lnTo>
                    <a:lnTo>
                      <a:pt x="7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9" name="Freeform 715"/>
              <p:cNvSpPr>
                <a:spLocks/>
              </p:cNvSpPr>
              <p:nvPr/>
            </p:nvSpPr>
            <p:spPr bwMode="auto">
              <a:xfrm>
                <a:off x="3421" y="2190"/>
                <a:ext cx="0" cy="61"/>
              </a:xfrm>
              <a:custGeom>
                <a:avLst/>
                <a:gdLst>
                  <a:gd name="T0" fmla="*/ 61 h 61"/>
                  <a:gd name="T1" fmla="*/ 61 h 61"/>
                  <a:gd name="T2" fmla="*/ 55 h 61"/>
                  <a:gd name="T3" fmla="*/ 37 h 61"/>
                  <a:gd name="T4" fmla="*/ 12 h 61"/>
                  <a:gd name="T5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61"/>
                    </a:lnTo>
                    <a:lnTo>
                      <a:pt x="0" y="55"/>
                    </a:lnTo>
                    <a:lnTo>
                      <a:pt x="0" y="37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0" name="Freeform 716"/>
              <p:cNvSpPr>
                <a:spLocks/>
              </p:cNvSpPr>
              <p:nvPr/>
            </p:nvSpPr>
            <p:spPr bwMode="auto">
              <a:xfrm>
                <a:off x="3421" y="219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1" name="Freeform 717"/>
              <p:cNvSpPr>
                <a:spLocks/>
              </p:cNvSpPr>
              <p:nvPr/>
            </p:nvSpPr>
            <p:spPr bwMode="auto">
              <a:xfrm>
                <a:off x="3427" y="2190"/>
                <a:ext cx="0" cy="110"/>
              </a:xfrm>
              <a:custGeom>
                <a:avLst/>
                <a:gdLst>
                  <a:gd name="T0" fmla="*/ 0 h 110"/>
                  <a:gd name="T1" fmla="*/ 18 h 110"/>
                  <a:gd name="T2" fmla="*/ 49 h 110"/>
                  <a:gd name="T3" fmla="*/ 79 h 110"/>
                  <a:gd name="T4" fmla="*/ 110 h 1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10">
                    <a:moveTo>
                      <a:pt x="0" y="0"/>
                    </a:moveTo>
                    <a:lnTo>
                      <a:pt x="0" y="18"/>
                    </a:lnTo>
                    <a:lnTo>
                      <a:pt x="0" y="49"/>
                    </a:lnTo>
                    <a:lnTo>
                      <a:pt x="0" y="79"/>
                    </a:lnTo>
                    <a:lnTo>
                      <a:pt x="0" y="11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2" name="Freeform 718"/>
              <p:cNvSpPr>
                <a:spLocks/>
              </p:cNvSpPr>
              <p:nvPr/>
            </p:nvSpPr>
            <p:spPr bwMode="auto">
              <a:xfrm>
                <a:off x="3427" y="2300"/>
                <a:ext cx="6" cy="115"/>
              </a:xfrm>
              <a:custGeom>
                <a:avLst/>
                <a:gdLst>
                  <a:gd name="T0" fmla="*/ 0 w 6"/>
                  <a:gd name="T1" fmla="*/ 0 h 115"/>
                  <a:gd name="T2" fmla="*/ 0 w 6"/>
                  <a:gd name="T3" fmla="*/ 30 h 115"/>
                  <a:gd name="T4" fmla="*/ 0 w 6"/>
                  <a:gd name="T5" fmla="*/ 67 h 115"/>
                  <a:gd name="T6" fmla="*/ 6 w 6"/>
                  <a:gd name="T7" fmla="*/ 97 h 115"/>
                  <a:gd name="T8" fmla="*/ 6 w 6"/>
                  <a:gd name="T9" fmla="*/ 109 h 115"/>
                  <a:gd name="T10" fmla="*/ 6 w 6"/>
                  <a:gd name="T1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5">
                    <a:moveTo>
                      <a:pt x="0" y="0"/>
                    </a:moveTo>
                    <a:lnTo>
                      <a:pt x="0" y="30"/>
                    </a:lnTo>
                    <a:lnTo>
                      <a:pt x="0" y="67"/>
                    </a:lnTo>
                    <a:lnTo>
                      <a:pt x="6" y="97"/>
                    </a:lnTo>
                    <a:lnTo>
                      <a:pt x="6" y="109"/>
                    </a:lnTo>
                    <a:lnTo>
                      <a:pt x="6" y="11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3" name="Freeform 719"/>
              <p:cNvSpPr>
                <a:spLocks/>
              </p:cNvSpPr>
              <p:nvPr/>
            </p:nvSpPr>
            <p:spPr bwMode="auto">
              <a:xfrm>
                <a:off x="3433" y="2385"/>
                <a:ext cx="0" cy="30"/>
              </a:xfrm>
              <a:custGeom>
                <a:avLst/>
                <a:gdLst>
                  <a:gd name="T0" fmla="*/ 30 h 30"/>
                  <a:gd name="T1" fmla="*/ 30 h 30"/>
                  <a:gd name="T2" fmla="*/ 24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4" name="Freeform 720"/>
              <p:cNvSpPr>
                <a:spLocks/>
              </p:cNvSpPr>
              <p:nvPr/>
            </p:nvSpPr>
            <p:spPr bwMode="auto">
              <a:xfrm>
                <a:off x="3433" y="2257"/>
                <a:ext cx="6" cy="128"/>
              </a:xfrm>
              <a:custGeom>
                <a:avLst/>
                <a:gdLst>
                  <a:gd name="T0" fmla="*/ 0 w 6"/>
                  <a:gd name="T1" fmla="*/ 128 h 128"/>
                  <a:gd name="T2" fmla="*/ 0 w 6"/>
                  <a:gd name="T3" fmla="*/ 116 h 128"/>
                  <a:gd name="T4" fmla="*/ 0 w 6"/>
                  <a:gd name="T5" fmla="*/ 97 h 128"/>
                  <a:gd name="T6" fmla="*/ 0 w 6"/>
                  <a:gd name="T7" fmla="*/ 55 h 128"/>
                  <a:gd name="T8" fmla="*/ 6 w 6"/>
                  <a:gd name="T9" fmla="*/ 18 h 128"/>
                  <a:gd name="T10" fmla="*/ 6 w 6"/>
                  <a:gd name="T11" fmla="*/ 6 h 128"/>
                  <a:gd name="T12" fmla="*/ 6 w 6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8">
                    <a:moveTo>
                      <a:pt x="0" y="128"/>
                    </a:moveTo>
                    <a:lnTo>
                      <a:pt x="0" y="116"/>
                    </a:lnTo>
                    <a:lnTo>
                      <a:pt x="0" y="97"/>
                    </a:lnTo>
                    <a:lnTo>
                      <a:pt x="0" y="55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5" name="Freeform 721"/>
              <p:cNvSpPr>
                <a:spLocks/>
              </p:cNvSpPr>
              <p:nvPr/>
            </p:nvSpPr>
            <p:spPr bwMode="auto">
              <a:xfrm>
                <a:off x="3439" y="2257"/>
                <a:ext cx="0" cy="67"/>
              </a:xfrm>
              <a:custGeom>
                <a:avLst/>
                <a:gdLst>
                  <a:gd name="T0" fmla="*/ 0 h 67"/>
                  <a:gd name="T1" fmla="*/ 0 h 67"/>
                  <a:gd name="T2" fmla="*/ 6 h 67"/>
                  <a:gd name="T3" fmla="*/ 24 h 67"/>
                  <a:gd name="T4" fmla="*/ 49 h 67"/>
                  <a:gd name="T5" fmla="*/ 61 h 67"/>
                  <a:gd name="T6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6" name="Line 722"/>
              <p:cNvSpPr>
                <a:spLocks noChangeShapeType="1"/>
              </p:cNvSpPr>
              <p:nvPr/>
            </p:nvSpPr>
            <p:spPr bwMode="auto">
              <a:xfrm>
                <a:off x="3439" y="2324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7" name="Freeform 723"/>
              <p:cNvSpPr>
                <a:spLocks/>
              </p:cNvSpPr>
              <p:nvPr/>
            </p:nvSpPr>
            <p:spPr bwMode="auto">
              <a:xfrm>
                <a:off x="3439" y="2330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0 w 7"/>
                  <a:gd name="T3" fmla="*/ 12 h 24"/>
                  <a:gd name="T4" fmla="*/ 7 w 7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4">
                    <a:moveTo>
                      <a:pt x="0" y="0"/>
                    </a:moveTo>
                    <a:lnTo>
                      <a:pt x="0" y="12"/>
                    </a:lnTo>
                    <a:lnTo>
                      <a:pt x="7" y="2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8" name="Freeform 724"/>
              <p:cNvSpPr>
                <a:spLocks/>
              </p:cNvSpPr>
              <p:nvPr/>
            </p:nvSpPr>
            <p:spPr bwMode="auto">
              <a:xfrm>
                <a:off x="3446" y="2354"/>
                <a:ext cx="0" cy="55"/>
              </a:xfrm>
              <a:custGeom>
                <a:avLst/>
                <a:gdLst>
                  <a:gd name="T0" fmla="*/ 0 h 55"/>
                  <a:gd name="T1" fmla="*/ 7 h 55"/>
                  <a:gd name="T2" fmla="*/ 19 h 55"/>
                  <a:gd name="T3" fmla="*/ 37 h 55"/>
                  <a:gd name="T4" fmla="*/ 49 h 55"/>
                  <a:gd name="T5" fmla="*/ 55 h 55"/>
                  <a:gd name="T6" fmla="*/ 55 h 55"/>
                  <a:gd name="T7" fmla="*/ 49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9" name="Freeform 725"/>
              <p:cNvSpPr>
                <a:spLocks/>
              </p:cNvSpPr>
              <p:nvPr/>
            </p:nvSpPr>
            <p:spPr bwMode="auto">
              <a:xfrm>
                <a:off x="3446" y="2202"/>
                <a:ext cx="6" cy="201"/>
              </a:xfrm>
              <a:custGeom>
                <a:avLst/>
                <a:gdLst>
                  <a:gd name="T0" fmla="*/ 0 w 6"/>
                  <a:gd name="T1" fmla="*/ 201 h 201"/>
                  <a:gd name="T2" fmla="*/ 0 w 6"/>
                  <a:gd name="T3" fmla="*/ 189 h 201"/>
                  <a:gd name="T4" fmla="*/ 0 w 6"/>
                  <a:gd name="T5" fmla="*/ 165 h 201"/>
                  <a:gd name="T6" fmla="*/ 0 w 6"/>
                  <a:gd name="T7" fmla="*/ 134 h 201"/>
                  <a:gd name="T8" fmla="*/ 0 w 6"/>
                  <a:gd name="T9" fmla="*/ 98 h 201"/>
                  <a:gd name="T10" fmla="*/ 6 w 6"/>
                  <a:gd name="T11" fmla="*/ 67 h 201"/>
                  <a:gd name="T12" fmla="*/ 6 w 6"/>
                  <a:gd name="T13" fmla="*/ 37 h 201"/>
                  <a:gd name="T14" fmla="*/ 6 w 6"/>
                  <a:gd name="T15" fmla="*/ 13 h 201"/>
                  <a:gd name="T16" fmla="*/ 6 w 6"/>
                  <a:gd name="T1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1">
                    <a:moveTo>
                      <a:pt x="0" y="201"/>
                    </a:moveTo>
                    <a:lnTo>
                      <a:pt x="0" y="189"/>
                    </a:lnTo>
                    <a:lnTo>
                      <a:pt x="0" y="165"/>
                    </a:lnTo>
                    <a:lnTo>
                      <a:pt x="0" y="134"/>
                    </a:lnTo>
                    <a:lnTo>
                      <a:pt x="0" y="98"/>
                    </a:lnTo>
                    <a:lnTo>
                      <a:pt x="6" y="67"/>
                    </a:lnTo>
                    <a:lnTo>
                      <a:pt x="6" y="37"/>
                    </a:lnTo>
                    <a:lnTo>
                      <a:pt x="6" y="13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0" name="Freeform 726"/>
              <p:cNvSpPr>
                <a:spLocks/>
              </p:cNvSpPr>
              <p:nvPr/>
            </p:nvSpPr>
            <p:spPr bwMode="auto">
              <a:xfrm>
                <a:off x="3452" y="2196"/>
                <a:ext cx="0" cy="73"/>
              </a:xfrm>
              <a:custGeom>
                <a:avLst/>
                <a:gdLst>
                  <a:gd name="T0" fmla="*/ 6 h 73"/>
                  <a:gd name="T1" fmla="*/ 0 h 73"/>
                  <a:gd name="T2" fmla="*/ 6 h 73"/>
                  <a:gd name="T3" fmla="*/ 12 h 73"/>
                  <a:gd name="T4" fmla="*/ 25 h 73"/>
                  <a:gd name="T5" fmla="*/ 55 h 73"/>
                  <a:gd name="T6" fmla="*/ 67 h 73"/>
                  <a:gd name="T7" fmla="*/ 73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73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55"/>
                    </a:lnTo>
                    <a:lnTo>
                      <a:pt x="0" y="67"/>
                    </a:lnTo>
                    <a:lnTo>
                      <a:pt x="0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1" name="Freeform 727"/>
              <p:cNvSpPr>
                <a:spLocks/>
              </p:cNvSpPr>
              <p:nvPr/>
            </p:nvSpPr>
            <p:spPr bwMode="auto">
              <a:xfrm>
                <a:off x="3452" y="2269"/>
                <a:ext cx="6" cy="31"/>
              </a:xfrm>
              <a:custGeom>
                <a:avLst/>
                <a:gdLst>
                  <a:gd name="T0" fmla="*/ 0 w 6"/>
                  <a:gd name="T1" fmla="*/ 0 h 31"/>
                  <a:gd name="T2" fmla="*/ 0 w 6"/>
                  <a:gd name="T3" fmla="*/ 12 h 31"/>
                  <a:gd name="T4" fmla="*/ 6 w 6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1">
                    <a:moveTo>
                      <a:pt x="0" y="0"/>
                    </a:moveTo>
                    <a:lnTo>
                      <a:pt x="0" y="12"/>
                    </a:lnTo>
                    <a:lnTo>
                      <a:pt x="6" y="3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2" name="Freeform 728"/>
              <p:cNvSpPr>
                <a:spLocks/>
              </p:cNvSpPr>
              <p:nvPr/>
            </p:nvSpPr>
            <p:spPr bwMode="auto">
              <a:xfrm>
                <a:off x="3458" y="2300"/>
                <a:ext cx="0" cy="152"/>
              </a:xfrm>
              <a:custGeom>
                <a:avLst/>
                <a:gdLst>
                  <a:gd name="T0" fmla="*/ 0 h 152"/>
                  <a:gd name="T1" fmla="*/ 12 h 152"/>
                  <a:gd name="T2" fmla="*/ 36 h 152"/>
                  <a:gd name="T3" fmla="*/ 79 h 152"/>
                  <a:gd name="T4" fmla="*/ 121 h 152"/>
                  <a:gd name="T5" fmla="*/ 140 h 152"/>
                  <a:gd name="T6" fmla="*/ 152 h 1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52">
                    <a:moveTo>
                      <a:pt x="0" y="0"/>
                    </a:moveTo>
                    <a:lnTo>
                      <a:pt x="0" y="12"/>
                    </a:lnTo>
                    <a:lnTo>
                      <a:pt x="0" y="36"/>
                    </a:lnTo>
                    <a:lnTo>
                      <a:pt x="0" y="79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3" name="Freeform 729"/>
              <p:cNvSpPr>
                <a:spLocks/>
              </p:cNvSpPr>
              <p:nvPr/>
            </p:nvSpPr>
            <p:spPr bwMode="auto">
              <a:xfrm>
                <a:off x="3458" y="2421"/>
                <a:ext cx="0" cy="31"/>
              </a:xfrm>
              <a:custGeom>
                <a:avLst/>
                <a:gdLst>
                  <a:gd name="T0" fmla="*/ 31 h 31"/>
                  <a:gd name="T1" fmla="*/ 31 h 31"/>
                  <a:gd name="T2" fmla="*/ 25 h 31"/>
                  <a:gd name="T3" fmla="*/ 12 h 31"/>
                  <a:gd name="T4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25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4" name="Freeform 730"/>
              <p:cNvSpPr>
                <a:spLocks/>
              </p:cNvSpPr>
              <p:nvPr/>
            </p:nvSpPr>
            <p:spPr bwMode="auto">
              <a:xfrm>
                <a:off x="3458" y="2300"/>
                <a:ext cx="7" cy="121"/>
              </a:xfrm>
              <a:custGeom>
                <a:avLst/>
                <a:gdLst>
                  <a:gd name="T0" fmla="*/ 0 w 7"/>
                  <a:gd name="T1" fmla="*/ 121 h 121"/>
                  <a:gd name="T2" fmla="*/ 0 w 7"/>
                  <a:gd name="T3" fmla="*/ 109 h 121"/>
                  <a:gd name="T4" fmla="*/ 0 w 7"/>
                  <a:gd name="T5" fmla="*/ 91 h 121"/>
                  <a:gd name="T6" fmla="*/ 0 w 7"/>
                  <a:gd name="T7" fmla="*/ 54 h 121"/>
                  <a:gd name="T8" fmla="*/ 7 w 7"/>
                  <a:gd name="T9" fmla="*/ 18 h 121"/>
                  <a:gd name="T10" fmla="*/ 7 w 7"/>
                  <a:gd name="T11" fmla="*/ 6 h 121"/>
                  <a:gd name="T12" fmla="*/ 7 w 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1">
                    <a:moveTo>
                      <a:pt x="0" y="121"/>
                    </a:moveTo>
                    <a:lnTo>
                      <a:pt x="0" y="109"/>
                    </a:lnTo>
                    <a:lnTo>
                      <a:pt x="0" y="91"/>
                    </a:lnTo>
                    <a:lnTo>
                      <a:pt x="0" y="54"/>
                    </a:lnTo>
                    <a:lnTo>
                      <a:pt x="7" y="18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5" name="Freeform 731"/>
              <p:cNvSpPr>
                <a:spLocks/>
              </p:cNvSpPr>
              <p:nvPr/>
            </p:nvSpPr>
            <p:spPr bwMode="auto">
              <a:xfrm>
                <a:off x="3465" y="2300"/>
                <a:ext cx="0" cy="61"/>
              </a:xfrm>
              <a:custGeom>
                <a:avLst/>
                <a:gdLst>
                  <a:gd name="T0" fmla="*/ 0 h 61"/>
                  <a:gd name="T1" fmla="*/ 0 h 61"/>
                  <a:gd name="T2" fmla="*/ 6 h 61"/>
                  <a:gd name="T3" fmla="*/ 30 h 61"/>
                  <a:gd name="T4" fmla="*/ 54 h 61"/>
                  <a:gd name="T5" fmla="*/ 61 h 61"/>
                  <a:gd name="T6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6" name="Freeform 732"/>
              <p:cNvSpPr>
                <a:spLocks/>
              </p:cNvSpPr>
              <p:nvPr/>
            </p:nvSpPr>
            <p:spPr bwMode="auto">
              <a:xfrm>
                <a:off x="3465" y="2269"/>
                <a:ext cx="6" cy="92"/>
              </a:xfrm>
              <a:custGeom>
                <a:avLst/>
                <a:gdLst>
                  <a:gd name="T0" fmla="*/ 0 w 6"/>
                  <a:gd name="T1" fmla="*/ 92 h 92"/>
                  <a:gd name="T2" fmla="*/ 0 w 6"/>
                  <a:gd name="T3" fmla="*/ 85 h 92"/>
                  <a:gd name="T4" fmla="*/ 0 w 6"/>
                  <a:gd name="T5" fmla="*/ 73 h 92"/>
                  <a:gd name="T6" fmla="*/ 0 w 6"/>
                  <a:gd name="T7" fmla="*/ 37 h 92"/>
                  <a:gd name="T8" fmla="*/ 6 w 6"/>
                  <a:gd name="T9" fmla="*/ 19 h 92"/>
                  <a:gd name="T10" fmla="*/ 6 w 6"/>
                  <a:gd name="T11" fmla="*/ 6 h 92"/>
                  <a:gd name="T12" fmla="*/ 6 w 6"/>
                  <a:gd name="T13" fmla="*/ 0 h 92"/>
                  <a:gd name="T14" fmla="*/ 6 w 6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2">
                    <a:moveTo>
                      <a:pt x="0" y="92"/>
                    </a:moveTo>
                    <a:lnTo>
                      <a:pt x="0" y="85"/>
                    </a:lnTo>
                    <a:lnTo>
                      <a:pt x="0" y="73"/>
                    </a:lnTo>
                    <a:lnTo>
                      <a:pt x="0" y="37"/>
                    </a:lnTo>
                    <a:lnTo>
                      <a:pt x="6" y="19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7" name="Freeform 733"/>
              <p:cNvSpPr>
                <a:spLocks/>
              </p:cNvSpPr>
              <p:nvPr/>
            </p:nvSpPr>
            <p:spPr bwMode="auto">
              <a:xfrm>
                <a:off x="3471" y="2269"/>
                <a:ext cx="0" cy="183"/>
              </a:xfrm>
              <a:custGeom>
                <a:avLst/>
                <a:gdLst>
                  <a:gd name="T0" fmla="*/ 0 h 183"/>
                  <a:gd name="T1" fmla="*/ 12 h 183"/>
                  <a:gd name="T2" fmla="*/ 37 h 183"/>
                  <a:gd name="T3" fmla="*/ 61 h 183"/>
                  <a:gd name="T4" fmla="*/ 98 h 183"/>
                  <a:gd name="T5" fmla="*/ 128 h 183"/>
                  <a:gd name="T6" fmla="*/ 152 h 183"/>
                  <a:gd name="T7" fmla="*/ 177 h 183"/>
                  <a:gd name="T8" fmla="*/ 183 h 18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83">
                    <a:moveTo>
                      <a:pt x="0" y="0"/>
                    </a:moveTo>
                    <a:lnTo>
                      <a:pt x="0" y="12"/>
                    </a:lnTo>
                    <a:lnTo>
                      <a:pt x="0" y="37"/>
                    </a:lnTo>
                    <a:lnTo>
                      <a:pt x="0" y="61"/>
                    </a:lnTo>
                    <a:lnTo>
                      <a:pt x="0" y="98"/>
                    </a:lnTo>
                    <a:lnTo>
                      <a:pt x="0" y="128"/>
                    </a:lnTo>
                    <a:lnTo>
                      <a:pt x="0" y="152"/>
                    </a:lnTo>
                    <a:lnTo>
                      <a:pt x="0" y="177"/>
                    </a:lnTo>
                    <a:lnTo>
                      <a:pt x="0" y="18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8" name="Freeform 734"/>
              <p:cNvSpPr>
                <a:spLocks/>
              </p:cNvSpPr>
              <p:nvPr/>
            </p:nvSpPr>
            <p:spPr bwMode="auto">
              <a:xfrm>
                <a:off x="3471" y="2306"/>
                <a:ext cx="6" cy="146"/>
              </a:xfrm>
              <a:custGeom>
                <a:avLst/>
                <a:gdLst>
                  <a:gd name="T0" fmla="*/ 0 w 6"/>
                  <a:gd name="T1" fmla="*/ 146 h 146"/>
                  <a:gd name="T2" fmla="*/ 0 w 6"/>
                  <a:gd name="T3" fmla="*/ 146 h 146"/>
                  <a:gd name="T4" fmla="*/ 0 w 6"/>
                  <a:gd name="T5" fmla="*/ 134 h 146"/>
                  <a:gd name="T6" fmla="*/ 0 w 6"/>
                  <a:gd name="T7" fmla="*/ 115 h 146"/>
                  <a:gd name="T8" fmla="*/ 0 w 6"/>
                  <a:gd name="T9" fmla="*/ 91 h 146"/>
                  <a:gd name="T10" fmla="*/ 6 w 6"/>
                  <a:gd name="T11" fmla="*/ 42 h 146"/>
                  <a:gd name="T12" fmla="*/ 6 w 6"/>
                  <a:gd name="T13" fmla="*/ 18 h 146"/>
                  <a:gd name="T14" fmla="*/ 6 w 6"/>
                  <a:gd name="T1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6">
                    <a:moveTo>
                      <a:pt x="0" y="146"/>
                    </a:moveTo>
                    <a:lnTo>
                      <a:pt x="0" y="146"/>
                    </a:lnTo>
                    <a:lnTo>
                      <a:pt x="0" y="134"/>
                    </a:lnTo>
                    <a:lnTo>
                      <a:pt x="0" y="115"/>
                    </a:lnTo>
                    <a:lnTo>
                      <a:pt x="0" y="91"/>
                    </a:lnTo>
                    <a:lnTo>
                      <a:pt x="6" y="42"/>
                    </a:ln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9" name="Freeform 735"/>
              <p:cNvSpPr>
                <a:spLocks/>
              </p:cNvSpPr>
              <p:nvPr/>
            </p:nvSpPr>
            <p:spPr bwMode="auto">
              <a:xfrm>
                <a:off x="3477" y="2208"/>
                <a:ext cx="0" cy="98"/>
              </a:xfrm>
              <a:custGeom>
                <a:avLst/>
                <a:gdLst>
                  <a:gd name="T0" fmla="*/ 98 h 98"/>
                  <a:gd name="T1" fmla="*/ 43 h 98"/>
                  <a:gd name="T2" fmla="*/ 0 h 9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8">
                    <a:moveTo>
                      <a:pt x="0" y="98"/>
                    </a:move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0" name="Freeform 736"/>
              <p:cNvSpPr>
                <a:spLocks/>
              </p:cNvSpPr>
              <p:nvPr/>
            </p:nvSpPr>
            <p:spPr bwMode="auto">
              <a:xfrm>
                <a:off x="3477" y="2166"/>
                <a:ext cx="6" cy="42"/>
              </a:xfrm>
              <a:custGeom>
                <a:avLst/>
                <a:gdLst>
                  <a:gd name="T0" fmla="*/ 0 w 6"/>
                  <a:gd name="T1" fmla="*/ 42 h 42"/>
                  <a:gd name="T2" fmla="*/ 0 w 6"/>
                  <a:gd name="T3" fmla="*/ 30 h 42"/>
                  <a:gd name="T4" fmla="*/ 0 w 6"/>
                  <a:gd name="T5" fmla="*/ 18 h 42"/>
                  <a:gd name="T6" fmla="*/ 6 w 6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2">
                    <a:moveTo>
                      <a:pt x="0" y="42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1" name="Freeform 737"/>
              <p:cNvSpPr>
                <a:spLocks/>
              </p:cNvSpPr>
              <p:nvPr/>
            </p:nvSpPr>
            <p:spPr bwMode="auto">
              <a:xfrm>
                <a:off x="3483" y="2099"/>
                <a:ext cx="0" cy="67"/>
              </a:xfrm>
              <a:custGeom>
                <a:avLst/>
                <a:gdLst>
                  <a:gd name="T0" fmla="*/ 67 h 67"/>
                  <a:gd name="T1" fmla="*/ 61 h 67"/>
                  <a:gd name="T2" fmla="*/ 49 h 67"/>
                  <a:gd name="T3" fmla="*/ 18 h 67"/>
                  <a:gd name="T4" fmla="*/ 6 h 67"/>
                  <a:gd name="T5" fmla="*/ 0 h 67"/>
                  <a:gd name="T6" fmla="*/ 0 h 67"/>
                  <a:gd name="T7" fmla="*/ 6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67">
                    <a:moveTo>
                      <a:pt x="0" y="67"/>
                    </a:moveTo>
                    <a:lnTo>
                      <a:pt x="0" y="61"/>
                    </a:lnTo>
                    <a:lnTo>
                      <a:pt x="0" y="49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2" name="Freeform 738"/>
              <p:cNvSpPr>
                <a:spLocks/>
              </p:cNvSpPr>
              <p:nvPr/>
            </p:nvSpPr>
            <p:spPr bwMode="auto">
              <a:xfrm>
                <a:off x="3483" y="2105"/>
                <a:ext cx="0" cy="286"/>
              </a:xfrm>
              <a:custGeom>
                <a:avLst/>
                <a:gdLst>
                  <a:gd name="T0" fmla="*/ 0 h 286"/>
                  <a:gd name="T1" fmla="*/ 18 h 286"/>
                  <a:gd name="T2" fmla="*/ 55 h 286"/>
                  <a:gd name="T3" fmla="*/ 97 h 286"/>
                  <a:gd name="T4" fmla="*/ 140 h 286"/>
                  <a:gd name="T5" fmla="*/ 189 h 286"/>
                  <a:gd name="T6" fmla="*/ 231 h 286"/>
                  <a:gd name="T7" fmla="*/ 262 h 286"/>
                  <a:gd name="T8" fmla="*/ 286 h 28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86">
                    <a:moveTo>
                      <a:pt x="0" y="0"/>
                    </a:moveTo>
                    <a:lnTo>
                      <a:pt x="0" y="18"/>
                    </a:lnTo>
                    <a:lnTo>
                      <a:pt x="0" y="55"/>
                    </a:lnTo>
                    <a:lnTo>
                      <a:pt x="0" y="97"/>
                    </a:lnTo>
                    <a:lnTo>
                      <a:pt x="0" y="140"/>
                    </a:lnTo>
                    <a:lnTo>
                      <a:pt x="0" y="189"/>
                    </a:lnTo>
                    <a:lnTo>
                      <a:pt x="0" y="231"/>
                    </a:lnTo>
                    <a:lnTo>
                      <a:pt x="0" y="262"/>
                    </a:lnTo>
                    <a:lnTo>
                      <a:pt x="0" y="28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3" name="Freeform 739"/>
              <p:cNvSpPr>
                <a:spLocks/>
              </p:cNvSpPr>
              <p:nvPr/>
            </p:nvSpPr>
            <p:spPr bwMode="auto">
              <a:xfrm>
                <a:off x="3483" y="2354"/>
                <a:ext cx="7" cy="43"/>
              </a:xfrm>
              <a:custGeom>
                <a:avLst/>
                <a:gdLst>
                  <a:gd name="T0" fmla="*/ 0 w 7"/>
                  <a:gd name="T1" fmla="*/ 37 h 43"/>
                  <a:gd name="T2" fmla="*/ 0 w 7"/>
                  <a:gd name="T3" fmla="*/ 43 h 43"/>
                  <a:gd name="T4" fmla="*/ 0 w 7"/>
                  <a:gd name="T5" fmla="*/ 37 h 43"/>
                  <a:gd name="T6" fmla="*/ 0 w 7"/>
                  <a:gd name="T7" fmla="*/ 25 h 43"/>
                  <a:gd name="T8" fmla="*/ 7 w 7"/>
                  <a:gd name="T9" fmla="*/ 13 h 43"/>
                  <a:gd name="T10" fmla="*/ 7 w 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3">
                    <a:moveTo>
                      <a:pt x="0" y="37"/>
                    </a:moveTo>
                    <a:lnTo>
                      <a:pt x="0" y="43"/>
                    </a:lnTo>
                    <a:lnTo>
                      <a:pt x="0" y="37"/>
                    </a:lnTo>
                    <a:lnTo>
                      <a:pt x="0" y="25"/>
                    </a:lnTo>
                    <a:lnTo>
                      <a:pt x="7" y="13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4" name="Freeform 740"/>
              <p:cNvSpPr>
                <a:spLocks/>
              </p:cNvSpPr>
              <p:nvPr/>
            </p:nvSpPr>
            <p:spPr bwMode="auto">
              <a:xfrm>
                <a:off x="3490" y="2330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5" name="Freeform 741"/>
              <p:cNvSpPr>
                <a:spLocks/>
              </p:cNvSpPr>
              <p:nvPr/>
            </p:nvSpPr>
            <p:spPr bwMode="auto">
              <a:xfrm>
                <a:off x="3490" y="2117"/>
                <a:ext cx="6" cy="213"/>
              </a:xfrm>
              <a:custGeom>
                <a:avLst/>
                <a:gdLst>
                  <a:gd name="T0" fmla="*/ 0 w 6"/>
                  <a:gd name="T1" fmla="*/ 213 h 213"/>
                  <a:gd name="T2" fmla="*/ 0 w 6"/>
                  <a:gd name="T3" fmla="*/ 195 h 213"/>
                  <a:gd name="T4" fmla="*/ 0 w 6"/>
                  <a:gd name="T5" fmla="*/ 164 h 213"/>
                  <a:gd name="T6" fmla="*/ 0 w 6"/>
                  <a:gd name="T7" fmla="*/ 128 h 213"/>
                  <a:gd name="T8" fmla="*/ 0 w 6"/>
                  <a:gd name="T9" fmla="*/ 91 h 213"/>
                  <a:gd name="T10" fmla="*/ 6 w 6"/>
                  <a:gd name="T11" fmla="*/ 61 h 213"/>
                  <a:gd name="T12" fmla="*/ 6 w 6"/>
                  <a:gd name="T13" fmla="*/ 31 h 213"/>
                  <a:gd name="T14" fmla="*/ 6 w 6"/>
                  <a:gd name="T15" fmla="*/ 12 h 213"/>
                  <a:gd name="T16" fmla="*/ 6 w 6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13">
                    <a:moveTo>
                      <a:pt x="0" y="213"/>
                    </a:moveTo>
                    <a:lnTo>
                      <a:pt x="0" y="195"/>
                    </a:lnTo>
                    <a:lnTo>
                      <a:pt x="0" y="164"/>
                    </a:lnTo>
                    <a:lnTo>
                      <a:pt x="0" y="128"/>
                    </a:lnTo>
                    <a:lnTo>
                      <a:pt x="0" y="91"/>
                    </a:lnTo>
                    <a:lnTo>
                      <a:pt x="6" y="61"/>
                    </a:lnTo>
                    <a:lnTo>
                      <a:pt x="6" y="31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6" name="Freeform 742"/>
              <p:cNvSpPr>
                <a:spLocks/>
              </p:cNvSpPr>
              <p:nvPr/>
            </p:nvSpPr>
            <p:spPr bwMode="auto">
              <a:xfrm>
                <a:off x="3496" y="2117"/>
                <a:ext cx="0" cy="171"/>
              </a:xfrm>
              <a:custGeom>
                <a:avLst/>
                <a:gdLst>
                  <a:gd name="T0" fmla="*/ 0 h 171"/>
                  <a:gd name="T1" fmla="*/ 6 h 171"/>
                  <a:gd name="T2" fmla="*/ 18 h 171"/>
                  <a:gd name="T3" fmla="*/ 37 h 171"/>
                  <a:gd name="T4" fmla="*/ 67 h 171"/>
                  <a:gd name="T5" fmla="*/ 122 h 171"/>
                  <a:gd name="T6" fmla="*/ 152 h 171"/>
                  <a:gd name="T7" fmla="*/ 171 h 17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71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67"/>
                    </a:lnTo>
                    <a:lnTo>
                      <a:pt x="0" y="122"/>
                    </a:lnTo>
                    <a:lnTo>
                      <a:pt x="0" y="152"/>
                    </a:lnTo>
                    <a:lnTo>
                      <a:pt x="0" y="17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7" name="Freeform 743"/>
              <p:cNvSpPr>
                <a:spLocks/>
              </p:cNvSpPr>
              <p:nvPr/>
            </p:nvSpPr>
            <p:spPr bwMode="auto">
              <a:xfrm>
                <a:off x="3496" y="2288"/>
                <a:ext cx="6" cy="91"/>
              </a:xfrm>
              <a:custGeom>
                <a:avLst/>
                <a:gdLst>
                  <a:gd name="T0" fmla="*/ 0 w 6"/>
                  <a:gd name="T1" fmla="*/ 0 h 91"/>
                  <a:gd name="T2" fmla="*/ 0 w 6"/>
                  <a:gd name="T3" fmla="*/ 30 h 91"/>
                  <a:gd name="T4" fmla="*/ 0 w 6"/>
                  <a:gd name="T5" fmla="*/ 60 h 91"/>
                  <a:gd name="T6" fmla="*/ 6 w 6"/>
                  <a:gd name="T7" fmla="*/ 85 h 91"/>
                  <a:gd name="T8" fmla="*/ 6 w 6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1">
                    <a:moveTo>
                      <a:pt x="0" y="0"/>
                    </a:moveTo>
                    <a:lnTo>
                      <a:pt x="0" y="30"/>
                    </a:lnTo>
                    <a:lnTo>
                      <a:pt x="0" y="60"/>
                    </a:lnTo>
                    <a:lnTo>
                      <a:pt x="6" y="85"/>
                    </a:lnTo>
                    <a:lnTo>
                      <a:pt x="6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8" name="Freeform 744"/>
              <p:cNvSpPr>
                <a:spLocks/>
              </p:cNvSpPr>
              <p:nvPr/>
            </p:nvSpPr>
            <p:spPr bwMode="auto">
              <a:xfrm>
                <a:off x="3502" y="2300"/>
                <a:ext cx="0" cy="79"/>
              </a:xfrm>
              <a:custGeom>
                <a:avLst/>
                <a:gdLst>
                  <a:gd name="T0" fmla="*/ 79 h 79"/>
                  <a:gd name="T1" fmla="*/ 79 h 79"/>
                  <a:gd name="T2" fmla="*/ 73 h 79"/>
                  <a:gd name="T3" fmla="*/ 48 h 79"/>
                  <a:gd name="T4" fmla="*/ 24 h 79"/>
                  <a:gd name="T5" fmla="*/ 0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9">
                    <a:moveTo>
                      <a:pt x="0" y="79"/>
                    </a:moveTo>
                    <a:lnTo>
                      <a:pt x="0" y="79"/>
                    </a:lnTo>
                    <a:lnTo>
                      <a:pt x="0" y="73"/>
                    </a:lnTo>
                    <a:lnTo>
                      <a:pt x="0" y="48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9" name="Freeform 745"/>
              <p:cNvSpPr>
                <a:spLocks/>
              </p:cNvSpPr>
              <p:nvPr/>
            </p:nvSpPr>
            <p:spPr bwMode="auto">
              <a:xfrm>
                <a:off x="3502" y="2251"/>
                <a:ext cx="0" cy="49"/>
              </a:xfrm>
              <a:custGeom>
                <a:avLst/>
                <a:gdLst>
                  <a:gd name="T0" fmla="*/ 49 h 49"/>
                  <a:gd name="T1" fmla="*/ 30 h 49"/>
                  <a:gd name="T2" fmla="*/ 12 h 49"/>
                  <a:gd name="T3" fmla="*/ 0 h 49"/>
                  <a:gd name="T4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0" name="Freeform 746"/>
              <p:cNvSpPr>
                <a:spLocks/>
              </p:cNvSpPr>
              <p:nvPr/>
            </p:nvSpPr>
            <p:spPr bwMode="auto">
              <a:xfrm>
                <a:off x="3502" y="2251"/>
                <a:ext cx="7" cy="85"/>
              </a:xfrm>
              <a:custGeom>
                <a:avLst/>
                <a:gdLst>
                  <a:gd name="T0" fmla="*/ 0 w 7"/>
                  <a:gd name="T1" fmla="*/ 0 h 85"/>
                  <a:gd name="T2" fmla="*/ 0 w 7"/>
                  <a:gd name="T3" fmla="*/ 6 h 85"/>
                  <a:gd name="T4" fmla="*/ 0 w 7"/>
                  <a:gd name="T5" fmla="*/ 12 h 85"/>
                  <a:gd name="T6" fmla="*/ 0 w 7"/>
                  <a:gd name="T7" fmla="*/ 43 h 85"/>
                  <a:gd name="T8" fmla="*/ 7 w 7"/>
                  <a:gd name="T9" fmla="*/ 67 h 85"/>
                  <a:gd name="T10" fmla="*/ 7 w 7"/>
                  <a:gd name="T11" fmla="*/ 79 h 85"/>
                  <a:gd name="T12" fmla="*/ 7 w 7"/>
                  <a:gd name="T1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5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43"/>
                    </a:lnTo>
                    <a:lnTo>
                      <a:pt x="7" y="67"/>
                    </a:lnTo>
                    <a:lnTo>
                      <a:pt x="7" y="79"/>
                    </a:lnTo>
                    <a:lnTo>
                      <a:pt x="7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1" name="Freeform 747"/>
              <p:cNvSpPr>
                <a:spLocks/>
              </p:cNvSpPr>
              <p:nvPr/>
            </p:nvSpPr>
            <p:spPr bwMode="auto">
              <a:xfrm>
                <a:off x="3509" y="2300"/>
                <a:ext cx="0" cy="36"/>
              </a:xfrm>
              <a:custGeom>
                <a:avLst/>
                <a:gdLst>
                  <a:gd name="T0" fmla="*/ 36 h 36"/>
                  <a:gd name="T1" fmla="*/ 36 h 36"/>
                  <a:gd name="T2" fmla="*/ 24 h 36"/>
                  <a:gd name="T3" fmla="*/ 12 h 36"/>
                  <a:gd name="T4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2" name="Freeform 748"/>
              <p:cNvSpPr>
                <a:spLocks/>
              </p:cNvSpPr>
              <p:nvPr/>
            </p:nvSpPr>
            <p:spPr bwMode="auto">
              <a:xfrm>
                <a:off x="3509" y="2257"/>
                <a:ext cx="6" cy="43"/>
              </a:xfrm>
              <a:custGeom>
                <a:avLst/>
                <a:gdLst>
                  <a:gd name="T0" fmla="*/ 0 w 6"/>
                  <a:gd name="T1" fmla="*/ 43 h 43"/>
                  <a:gd name="T2" fmla="*/ 0 w 6"/>
                  <a:gd name="T3" fmla="*/ 31 h 43"/>
                  <a:gd name="T4" fmla="*/ 0 w 6"/>
                  <a:gd name="T5" fmla="*/ 18 h 43"/>
                  <a:gd name="T6" fmla="*/ 6 w 6"/>
                  <a:gd name="T7" fmla="*/ 6 h 43"/>
                  <a:gd name="T8" fmla="*/ 6 w 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3">
                    <a:moveTo>
                      <a:pt x="0" y="43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3" name="Freeform 749"/>
              <p:cNvSpPr>
                <a:spLocks/>
              </p:cNvSpPr>
              <p:nvPr/>
            </p:nvSpPr>
            <p:spPr bwMode="auto">
              <a:xfrm>
                <a:off x="3515" y="2257"/>
                <a:ext cx="0" cy="55"/>
              </a:xfrm>
              <a:custGeom>
                <a:avLst/>
                <a:gdLst>
                  <a:gd name="T0" fmla="*/ 0 h 55"/>
                  <a:gd name="T1" fmla="*/ 6 h 55"/>
                  <a:gd name="T2" fmla="*/ 18 h 55"/>
                  <a:gd name="T3" fmla="*/ 37 h 55"/>
                  <a:gd name="T4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4" name="Freeform 750"/>
              <p:cNvSpPr>
                <a:spLocks/>
              </p:cNvSpPr>
              <p:nvPr/>
            </p:nvSpPr>
            <p:spPr bwMode="auto">
              <a:xfrm>
                <a:off x="3515" y="2312"/>
                <a:ext cx="6" cy="267"/>
              </a:xfrm>
              <a:custGeom>
                <a:avLst/>
                <a:gdLst>
                  <a:gd name="T0" fmla="*/ 0 w 6"/>
                  <a:gd name="T1" fmla="*/ 0 h 267"/>
                  <a:gd name="T2" fmla="*/ 0 w 6"/>
                  <a:gd name="T3" fmla="*/ 24 h 267"/>
                  <a:gd name="T4" fmla="*/ 0 w 6"/>
                  <a:gd name="T5" fmla="*/ 61 h 267"/>
                  <a:gd name="T6" fmla="*/ 0 w 6"/>
                  <a:gd name="T7" fmla="*/ 103 h 267"/>
                  <a:gd name="T8" fmla="*/ 0 w 6"/>
                  <a:gd name="T9" fmla="*/ 146 h 267"/>
                  <a:gd name="T10" fmla="*/ 6 w 6"/>
                  <a:gd name="T11" fmla="*/ 188 h 267"/>
                  <a:gd name="T12" fmla="*/ 6 w 6"/>
                  <a:gd name="T13" fmla="*/ 225 h 267"/>
                  <a:gd name="T14" fmla="*/ 6 w 6"/>
                  <a:gd name="T15" fmla="*/ 249 h 267"/>
                  <a:gd name="T16" fmla="*/ 6 w 6"/>
                  <a:gd name="T17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67">
                    <a:moveTo>
                      <a:pt x="0" y="0"/>
                    </a:moveTo>
                    <a:lnTo>
                      <a:pt x="0" y="24"/>
                    </a:lnTo>
                    <a:lnTo>
                      <a:pt x="0" y="61"/>
                    </a:lnTo>
                    <a:lnTo>
                      <a:pt x="0" y="103"/>
                    </a:lnTo>
                    <a:lnTo>
                      <a:pt x="0" y="146"/>
                    </a:lnTo>
                    <a:lnTo>
                      <a:pt x="6" y="188"/>
                    </a:lnTo>
                    <a:lnTo>
                      <a:pt x="6" y="225"/>
                    </a:lnTo>
                    <a:lnTo>
                      <a:pt x="6" y="249"/>
                    </a:lnTo>
                    <a:lnTo>
                      <a:pt x="6" y="2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5" name="Freeform 751"/>
              <p:cNvSpPr>
                <a:spLocks/>
              </p:cNvSpPr>
              <p:nvPr/>
            </p:nvSpPr>
            <p:spPr bwMode="auto">
              <a:xfrm>
                <a:off x="3521" y="2458"/>
                <a:ext cx="0" cy="128"/>
              </a:xfrm>
              <a:custGeom>
                <a:avLst/>
                <a:gdLst>
                  <a:gd name="T0" fmla="*/ 121 h 128"/>
                  <a:gd name="T1" fmla="*/ 128 h 128"/>
                  <a:gd name="T2" fmla="*/ 121 h 128"/>
                  <a:gd name="T3" fmla="*/ 103 h 128"/>
                  <a:gd name="T4" fmla="*/ 85 h 128"/>
                  <a:gd name="T5" fmla="*/ 42 h 128"/>
                  <a:gd name="T6" fmla="*/ 18 h 128"/>
                  <a:gd name="T7" fmla="*/ 0 h 1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28">
                    <a:moveTo>
                      <a:pt x="0" y="121"/>
                    </a:moveTo>
                    <a:lnTo>
                      <a:pt x="0" y="128"/>
                    </a:lnTo>
                    <a:lnTo>
                      <a:pt x="0" y="121"/>
                    </a:lnTo>
                    <a:lnTo>
                      <a:pt x="0" y="103"/>
                    </a:lnTo>
                    <a:lnTo>
                      <a:pt x="0" y="85"/>
                    </a:lnTo>
                    <a:lnTo>
                      <a:pt x="0" y="42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6" name="Freeform 752"/>
              <p:cNvSpPr>
                <a:spLocks/>
              </p:cNvSpPr>
              <p:nvPr/>
            </p:nvSpPr>
            <p:spPr bwMode="auto">
              <a:xfrm>
                <a:off x="3521" y="2312"/>
                <a:ext cx="6" cy="146"/>
              </a:xfrm>
              <a:custGeom>
                <a:avLst/>
                <a:gdLst>
                  <a:gd name="T0" fmla="*/ 0 w 6"/>
                  <a:gd name="T1" fmla="*/ 146 h 146"/>
                  <a:gd name="T2" fmla="*/ 0 w 6"/>
                  <a:gd name="T3" fmla="*/ 109 h 146"/>
                  <a:gd name="T4" fmla="*/ 0 w 6"/>
                  <a:gd name="T5" fmla="*/ 67 h 146"/>
                  <a:gd name="T6" fmla="*/ 6 w 6"/>
                  <a:gd name="T7" fmla="*/ 24 h 146"/>
                  <a:gd name="T8" fmla="*/ 6 w 6"/>
                  <a:gd name="T9" fmla="*/ 12 h 146"/>
                  <a:gd name="T10" fmla="*/ 6 w 6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6">
                    <a:moveTo>
                      <a:pt x="0" y="146"/>
                    </a:moveTo>
                    <a:lnTo>
                      <a:pt x="0" y="109"/>
                    </a:lnTo>
                    <a:lnTo>
                      <a:pt x="0" y="67"/>
                    </a:lnTo>
                    <a:lnTo>
                      <a:pt x="6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7" name="Freeform 753"/>
              <p:cNvSpPr>
                <a:spLocks/>
              </p:cNvSpPr>
              <p:nvPr/>
            </p:nvSpPr>
            <p:spPr bwMode="auto">
              <a:xfrm>
                <a:off x="3527" y="2312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6 h 6"/>
                  <a:gd name="T4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8" name="Freeform 754"/>
              <p:cNvSpPr>
                <a:spLocks/>
              </p:cNvSpPr>
              <p:nvPr/>
            </p:nvSpPr>
            <p:spPr bwMode="auto">
              <a:xfrm>
                <a:off x="3527" y="2160"/>
                <a:ext cx="0" cy="158"/>
              </a:xfrm>
              <a:custGeom>
                <a:avLst/>
                <a:gdLst>
                  <a:gd name="T0" fmla="*/ 158 h 158"/>
                  <a:gd name="T1" fmla="*/ 146 h 158"/>
                  <a:gd name="T2" fmla="*/ 121 h 158"/>
                  <a:gd name="T3" fmla="*/ 73 h 158"/>
                  <a:gd name="T4" fmla="*/ 48 h 158"/>
                  <a:gd name="T5" fmla="*/ 24 h 158"/>
                  <a:gd name="T6" fmla="*/ 12 h 158"/>
                  <a:gd name="T7" fmla="*/ 0 h 1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58">
                    <a:moveTo>
                      <a:pt x="0" y="158"/>
                    </a:moveTo>
                    <a:lnTo>
                      <a:pt x="0" y="146"/>
                    </a:lnTo>
                    <a:lnTo>
                      <a:pt x="0" y="121"/>
                    </a:lnTo>
                    <a:lnTo>
                      <a:pt x="0" y="73"/>
                    </a:lnTo>
                    <a:lnTo>
                      <a:pt x="0" y="48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9" name="Freeform 755"/>
              <p:cNvSpPr>
                <a:spLocks/>
              </p:cNvSpPr>
              <p:nvPr/>
            </p:nvSpPr>
            <p:spPr bwMode="auto">
              <a:xfrm>
                <a:off x="3527" y="2160"/>
                <a:ext cx="7" cy="85"/>
              </a:xfrm>
              <a:custGeom>
                <a:avLst/>
                <a:gdLst>
                  <a:gd name="T0" fmla="*/ 0 w 7"/>
                  <a:gd name="T1" fmla="*/ 0 h 85"/>
                  <a:gd name="T2" fmla="*/ 0 w 7"/>
                  <a:gd name="T3" fmla="*/ 0 h 85"/>
                  <a:gd name="T4" fmla="*/ 0 w 7"/>
                  <a:gd name="T5" fmla="*/ 6 h 85"/>
                  <a:gd name="T6" fmla="*/ 0 w 7"/>
                  <a:gd name="T7" fmla="*/ 18 h 85"/>
                  <a:gd name="T8" fmla="*/ 0 w 7"/>
                  <a:gd name="T9" fmla="*/ 30 h 85"/>
                  <a:gd name="T10" fmla="*/ 7 w 7"/>
                  <a:gd name="T11" fmla="*/ 61 h 85"/>
                  <a:gd name="T12" fmla="*/ 7 w 7"/>
                  <a:gd name="T13" fmla="*/ 73 h 85"/>
                  <a:gd name="T14" fmla="*/ 7 w 7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5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7" y="61"/>
                    </a:lnTo>
                    <a:lnTo>
                      <a:pt x="7" y="73"/>
                    </a:lnTo>
                    <a:lnTo>
                      <a:pt x="7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0" name="Freeform 756"/>
              <p:cNvSpPr>
                <a:spLocks/>
              </p:cNvSpPr>
              <p:nvPr/>
            </p:nvSpPr>
            <p:spPr bwMode="auto">
              <a:xfrm>
                <a:off x="3534" y="2245"/>
                <a:ext cx="0" cy="55"/>
              </a:xfrm>
              <a:custGeom>
                <a:avLst/>
                <a:gdLst>
                  <a:gd name="T0" fmla="*/ 0 h 55"/>
                  <a:gd name="T1" fmla="*/ 30 h 55"/>
                  <a:gd name="T2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30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1" name="Freeform 757"/>
              <p:cNvSpPr>
                <a:spLocks/>
              </p:cNvSpPr>
              <p:nvPr/>
            </p:nvSpPr>
            <p:spPr bwMode="auto">
              <a:xfrm>
                <a:off x="3534" y="2300"/>
                <a:ext cx="6" cy="61"/>
              </a:xfrm>
              <a:custGeom>
                <a:avLst/>
                <a:gdLst>
                  <a:gd name="T0" fmla="*/ 0 w 6"/>
                  <a:gd name="T1" fmla="*/ 0 h 61"/>
                  <a:gd name="T2" fmla="*/ 0 w 6"/>
                  <a:gd name="T3" fmla="*/ 30 h 61"/>
                  <a:gd name="T4" fmla="*/ 6 w 6"/>
                  <a:gd name="T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1">
                    <a:moveTo>
                      <a:pt x="0" y="0"/>
                    </a:moveTo>
                    <a:lnTo>
                      <a:pt x="0" y="30"/>
                    </a:lnTo>
                    <a:lnTo>
                      <a:pt x="6" y="6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2" name="Freeform 758"/>
              <p:cNvSpPr>
                <a:spLocks/>
              </p:cNvSpPr>
              <p:nvPr/>
            </p:nvSpPr>
            <p:spPr bwMode="auto">
              <a:xfrm>
                <a:off x="3540" y="2361"/>
                <a:ext cx="0" cy="54"/>
              </a:xfrm>
              <a:custGeom>
                <a:avLst/>
                <a:gdLst>
                  <a:gd name="T0" fmla="*/ 0 h 54"/>
                  <a:gd name="T1" fmla="*/ 18 h 54"/>
                  <a:gd name="T2" fmla="*/ 36 h 54"/>
                  <a:gd name="T3" fmla="*/ 48 h 54"/>
                  <a:gd name="T4" fmla="*/ 54 h 54"/>
                  <a:gd name="T5" fmla="*/ 54 h 54"/>
                  <a:gd name="T6" fmla="*/ 48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18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3" name="Freeform 759"/>
              <p:cNvSpPr>
                <a:spLocks/>
              </p:cNvSpPr>
              <p:nvPr/>
            </p:nvSpPr>
            <p:spPr bwMode="auto">
              <a:xfrm>
                <a:off x="3540" y="2154"/>
                <a:ext cx="6" cy="255"/>
              </a:xfrm>
              <a:custGeom>
                <a:avLst/>
                <a:gdLst>
                  <a:gd name="T0" fmla="*/ 0 w 6"/>
                  <a:gd name="T1" fmla="*/ 255 h 255"/>
                  <a:gd name="T2" fmla="*/ 0 w 6"/>
                  <a:gd name="T3" fmla="*/ 237 h 255"/>
                  <a:gd name="T4" fmla="*/ 0 w 6"/>
                  <a:gd name="T5" fmla="*/ 207 h 255"/>
                  <a:gd name="T6" fmla="*/ 0 w 6"/>
                  <a:gd name="T7" fmla="*/ 170 h 255"/>
                  <a:gd name="T8" fmla="*/ 0 w 6"/>
                  <a:gd name="T9" fmla="*/ 127 h 255"/>
                  <a:gd name="T10" fmla="*/ 6 w 6"/>
                  <a:gd name="T11" fmla="*/ 85 h 255"/>
                  <a:gd name="T12" fmla="*/ 6 w 6"/>
                  <a:gd name="T13" fmla="*/ 48 h 255"/>
                  <a:gd name="T14" fmla="*/ 6 w 6"/>
                  <a:gd name="T15" fmla="*/ 18 h 255"/>
                  <a:gd name="T16" fmla="*/ 6 w 6"/>
                  <a:gd name="T17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55">
                    <a:moveTo>
                      <a:pt x="0" y="255"/>
                    </a:moveTo>
                    <a:lnTo>
                      <a:pt x="0" y="237"/>
                    </a:lnTo>
                    <a:lnTo>
                      <a:pt x="0" y="207"/>
                    </a:lnTo>
                    <a:lnTo>
                      <a:pt x="0" y="170"/>
                    </a:lnTo>
                    <a:lnTo>
                      <a:pt x="0" y="127"/>
                    </a:lnTo>
                    <a:lnTo>
                      <a:pt x="6" y="85"/>
                    </a:lnTo>
                    <a:lnTo>
                      <a:pt x="6" y="48"/>
                    </a:ln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4" name="Freeform 760"/>
              <p:cNvSpPr>
                <a:spLocks/>
              </p:cNvSpPr>
              <p:nvPr/>
            </p:nvSpPr>
            <p:spPr bwMode="auto">
              <a:xfrm>
                <a:off x="3546" y="2148"/>
                <a:ext cx="0" cy="60"/>
              </a:xfrm>
              <a:custGeom>
                <a:avLst/>
                <a:gdLst>
                  <a:gd name="T0" fmla="*/ 6 h 60"/>
                  <a:gd name="T1" fmla="*/ 0 h 60"/>
                  <a:gd name="T2" fmla="*/ 0 h 60"/>
                  <a:gd name="T3" fmla="*/ 6 h 60"/>
                  <a:gd name="T4" fmla="*/ 18 h 60"/>
                  <a:gd name="T5" fmla="*/ 42 h 60"/>
                  <a:gd name="T6" fmla="*/ 6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0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42"/>
                    </a:lnTo>
                    <a:lnTo>
                      <a:pt x="0" y="6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5" name="Freeform 761"/>
              <p:cNvSpPr>
                <a:spLocks/>
              </p:cNvSpPr>
              <p:nvPr/>
            </p:nvSpPr>
            <p:spPr bwMode="auto">
              <a:xfrm>
                <a:off x="3546" y="2208"/>
                <a:ext cx="6" cy="92"/>
              </a:xfrm>
              <a:custGeom>
                <a:avLst/>
                <a:gdLst>
                  <a:gd name="T0" fmla="*/ 0 w 6"/>
                  <a:gd name="T1" fmla="*/ 0 h 92"/>
                  <a:gd name="T2" fmla="*/ 0 w 6"/>
                  <a:gd name="T3" fmla="*/ 25 h 92"/>
                  <a:gd name="T4" fmla="*/ 0 w 6"/>
                  <a:gd name="T5" fmla="*/ 55 h 92"/>
                  <a:gd name="T6" fmla="*/ 6 w 6"/>
                  <a:gd name="T7" fmla="*/ 80 h 92"/>
                  <a:gd name="T8" fmla="*/ 6 w 6"/>
                  <a:gd name="T9" fmla="*/ 86 h 92"/>
                  <a:gd name="T10" fmla="*/ 6 w 6"/>
                  <a:gd name="T1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2">
                    <a:moveTo>
                      <a:pt x="0" y="0"/>
                    </a:moveTo>
                    <a:lnTo>
                      <a:pt x="0" y="25"/>
                    </a:lnTo>
                    <a:lnTo>
                      <a:pt x="0" y="55"/>
                    </a:lnTo>
                    <a:lnTo>
                      <a:pt x="6" y="80"/>
                    </a:lnTo>
                    <a:lnTo>
                      <a:pt x="6" y="86"/>
                    </a:lnTo>
                    <a:lnTo>
                      <a:pt x="6" y="9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6" name="Freeform 762"/>
              <p:cNvSpPr>
                <a:spLocks/>
              </p:cNvSpPr>
              <p:nvPr/>
            </p:nvSpPr>
            <p:spPr bwMode="auto">
              <a:xfrm>
                <a:off x="3552" y="2245"/>
                <a:ext cx="0" cy="55"/>
              </a:xfrm>
              <a:custGeom>
                <a:avLst/>
                <a:gdLst>
                  <a:gd name="T0" fmla="*/ 55 h 55"/>
                  <a:gd name="T1" fmla="*/ 55 h 55"/>
                  <a:gd name="T2" fmla="*/ 49 h 55"/>
                  <a:gd name="T3" fmla="*/ 30 h 55"/>
                  <a:gd name="T4" fmla="*/ 6 h 55"/>
                  <a:gd name="T5" fmla="*/ 0 h 55"/>
                  <a:gd name="T6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55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7" name="Freeform 763"/>
              <p:cNvSpPr>
                <a:spLocks/>
              </p:cNvSpPr>
              <p:nvPr/>
            </p:nvSpPr>
            <p:spPr bwMode="auto">
              <a:xfrm>
                <a:off x="3552" y="2245"/>
                <a:ext cx="0" cy="85"/>
              </a:xfrm>
              <a:custGeom>
                <a:avLst/>
                <a:gdLst>
                  <a:gd name="T0" fmla="*/ 0 h 85"/>
                  <a:gd name="T1" fmla="*/ 6 h 85"/>
                  <a:gd name="T2" fmla="*/ 12 h 85"/>
                  <a:gd name="T3" fmla="*/ 36 h 85"/>
                  <a:gd name="T4" fmla="*/ 61 h 85"/>
                  <a:gd name="T5" fmla="*/ 85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85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36"/>
                    </a:lnTo>
                    <a:lnTo>
                      <a:pt x="0" y="61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8" name="Freeform 764"/>
              <p:cNvSpPr>
                <a:spLocks/>
              </p:cNvSpPr>
              <p:nvPr/>
            </p:nvSpPr>
            <p:spPr bwMode="auto">
              <a:xfrm>
                <a:off x="3552" y="2330"/>
                <a:ext cx="7" cy="49"/>
              </a:xfrm>
              <a:custGeom>
                <a:avLst/>
                <a:gdLst>
                  <a:gd name="T0" fmla="*/ 0 w 7"/>
                  <a:gd name="T1" fmla="*/ 0 h 49"/>
                  <a:gd name="T2" fmla="*/ 0 w 7"/>
                  <a:gd name="T3" fmla="*/ 31 h 49"/>
                  <a:gd name="T4" fmla="*/ 7 w 7"/>
                  <a:gd name="T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9">
                    <a:moveTo>
                      <a:pt x="0" y="0"/>
                    </a:moveTo>
                    <a:lnTo>
                      <a:pt x="0" y="31"/>
                    </a:lnTo>
                    <a:lnTo>
                      <a:pt x="7" y="4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9" name="Line 765"/>
              <p:cNvSpPr>
                <a:spLocks noChangeShapeType="1"/>
              </p:cNvSpPr>
              <p:nvPr/>
            </p:nvSpPr>
            <p:spPr bwMode="auto">
              <a:xfrm>
                <a:off x="3559" y="237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0" name="Freeform 766"/>
              <p:cNvSpPr>
                <a:spLocks/>
              </p:cNvSpPr>
              <p:nvPr/>
            </p:nvSpPr>
            <p:spPr bwMode="auto">
              <a:xfrm>
                <a:off x="3559" y="23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1" name="Freeform 767"/>
              <p:cNvSpPr>
                <a:spLocks/>
              </p:cNvSpPr>
              <p:nvPr/>
            </p:nvSpPr>
            <p:spPr bwMode="auto">
              <a:xfrm>
                <a:off x="3565" y="2275"/>
                <a:ext cx="0" cy="98"/>
              </a:xfrm>
              <a:custGeom>
                <a:avLst/>
                <a:gdLst>
                  <a:gd name="T0" fmla="*/ 98 h 98"/>
                  <a:gd name="T1" fmla="*/ 92 h 98"/>
                  <a:gd name="T2" fmla="*/ 73 h 98"/>
                  <a:gd name="T3" fmla="*/ 43 h 98"/>
                  <a:gd name="T4" fmla="*/ 13 h 98"/>
                  <a:gd name="T5" fmla="*/ 6 h 98"/>
                  <a:gd name="T6" fmla="*/ 0 h 9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8">
                    <a:moveTo>
                      <a:pt x="0" y="98"/>
                    </a:moveTo>
                    <a:lnTo>
                      <a:pt x="0" y="92"/>
                    </a:lnTo>
                    <a:lnTo>
                      <a:pt x="0" y="73"/>
                    </a:lnTo>
                    <a:lnTo>
                      <a:pt x="0" y="4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2" name="Freeform 768"/>
              <p:cNvSpPr>
                <a:spLocks/>
              </p:cNvSpPr>
              <p:nvPr/>
            </p:nvSpPr>
            <p:spPr bwMode="auto">
              <a:xfrm>
                <a:off x="3565" y="2275"/>
                <a:ext cx="6" cy="98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6 h 98"/>
                  <a:gd name="T4" fmla="*/ 0 w 6"/>
                  <a:gd name="T5" fmla="*/ 13 h 98"/>
                  <a:gd name="T6" fmla="*/ 0 w 6"/>
                  <a:gd name="T7" fmla="*/ 37 h 98"/>
                  <a:gd name="T8" fmla="*/ 6 w 6"/>
                  <a:gd name="T9" fmla="*/ 73 h 98"/>
                  <a:gd name="T10" fmla="*/ 6 w 6"/>
                  <a:gd name="T11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0" y="37"/>
                    </a:lnTo>
                    <a:lnTo>
                      <a:pt x="6" y="73"/>
                    </a:lnTo>
                    <a:lnTo>
                      <a:pt x="6" y="9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3" name="Freeform 769"/>
              <p:cNvSpPr>
                <a:spLocks/>
              </p:cNvSpPr>
              <p:nvPr/>
            </p:nvSpPr>
            <p:spPr bwMode="auto">
              <a:xfrm>
                <a:off x="3571" y="2373"/>
                <a:ext cx="0" cy="60"/>
              </a:xfrm>
              <a:custGeom>
                <a:avLst/>
                <a:gdLst>
                  <a:gd name="T0" fmla="*/ 0 h 60"/>
                  <a:gd name="T1" fmla="*/ 24 h 60"/>
                  <a:gd name="T2" fmla="*/ 42 h 60"/>
                  <a:gd name="T3" fmla="*/ 60 h 60"/>
                  <a:gd name="T4" fmla="*/ 6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0">
                    <a:moveTo>
                      <a:pt x="0" y="0"/>
                    </a:moveTo>
                    <a:lnTo>
                      <a:pt x="0" y="24"/>
                    </a:lnTo>
                    <a:lnTo>
                      <a:pt x="0" y="42"/>
                    </a:lnTo>
                    <a:lnTo>
                      <a:pt x="0" y="60"/>
                    </a:lnTo>
                    <a:lnTo>
                      <a:pt x="0" y="6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4" name="Freeform 770"/>
              <p:cNvSpPr>
                <a:spLocks/>
              </p:cNvSpPr>
              <p:nvPr/>
            </p:nvSpPr>
            <p:spPr bwMode="auto">
              <a:xfrm>
                <a:off x="3571" y="2330"/>
                <a:ext cx="0" cy="103"/>
              </a:xfrm>
              <a:custGeom>
                <a:avLst/>
                <a:gdLst>
                  <a:gd name="T0" fmla="*/ 103 h 103"/>
                  <a:gd name="T1" fmla="*/ 97 h 103"/>
                  <a:gd name="T2" fmla="*/ 85 h 103"/>
                  <a:gd name="T3" fmla="*/ 55 h 103"/>
                  <a:gd name="T4" fmla="*/ 24 h 103"/>
                  <a:gd name="T5" fmla="*/ 12 h 103"/>
                  <a:gd name="T6" fmla="*/ 0 h 10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03">
                    <a:moveTo>
                      <a:pt x="0" y="103"/>
                    </a:moveTo>
                    <a:lnTo>
                      <a:pt x="0" y="97"/>
                    </a:lnTo>
                    <a:lnTo>
                      <a:pt x="0" y="85"/>
                    </a:lnTo>
                    <a:lnTo>
                      <a:pt x="0" y="55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5" name="Freeform 771"/>
              <p:cNvSpPr>
                <a:spLocks/>
              </p:cNvSpPr>
              <p:nvPr/>
            </p:nvSpPr>
            <p:spPr bwMode="auto">
              <a:xfrm>
                <a:off x="3571" y="2312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6 h 18"/>
                  <a:gd name="T4" fmla="*/ 7 w 7"/>
                  <a:gd name="T5" fmla="*/ 0 h 18"/>
                  <a:gd name="T6" fmla="*/ 7 w 7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6" name="Freeform 772"/>
              <p:cNvSpPr>
                <a:spLocks/>
              </p:cNvSpPr>
              <p:nvPr/>
            </p:nvSpPr>
            <p:spPr bwMode="auto">
              <a:xfrm>
                <a:off x="3578" y="2312"/>
                <a:ext cx="0" cy="61"/>
              </a:xfrm>
              <a:custGeom>
                <a:avLst/>
                <a:gdLst>
                  <a:gd name="T0" fmla="*/ 0 h 61"/>
                  <a:gd name="T1" fmla="*/ 12 h 61"/>
                  <a:gd name="T2" fmla="*/ 30 h 61"/>
                  <a:gd name="T3" fmla="*/ 49 h 61"/>
                  <a:gd name="T4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49"/>
                    </a:lnTo>
                    <a:lnTo>
                      <a:pt x="0" y="6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7" name="Freeform 773"/>
              <p:cNvSpPr>
                <a:spLocks/>
              </p:cNvSpPr>
              <p:nvPr/>
            </p:nvSpPr>
            <p:spPr bwMode="auto">
              <a:xfrm>
                <a:off x="3578" y="2373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6 h 24"/>
                  <a:gd name="T4" fmla="*/ 0 w 6"/>
                  <a:gd name="T5" fmla="*/ 18 h 24"/>
                  <a:gd name="T6" fmla="*/ 6 w 6"/>
                  <a:gd name="T7" fmla="*/ 24 h 24"/>
                  <a:gd name="T8" fmla="*/ 6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8" name="Freeform 774"/>
              <p:cNvSpPr>
                <a:spLocks/>
              </p:cNvSpPr>
              <p:nvPr/>
            </p:nvSpPr>
            <p:spPr bwMode="auto">
              <a:xfrm>
                <a:off x="3584" y="2178"/>
                <a:ext cx="0" cy="219"/>
              </a:xfrm>
              <a:custGeom>
                <a:avLst/>
                <a:gdLst>
                  <a:gd name="T0" fmla="*/ 219 h 219"/>
                  <a:gd name="T1" fmla="*/ 201 h 219"/>
                  <a:gd name="T2" fmla="*/ 170 h 219"/>
                  <a:gd name="T3" fmla="*/ 134 h 219"/>
                  <a:gd name="T4" fmla="*/ 97 h 219"/>
                  <a:gd name="T5" fmla="*/ 61 h 219"/>
                  <a:gd name="T6" fmla="*/ 30 h 219"/>
                  <a:gd name="T7" fmla="*/ 6 h 219"/>
                  <a:gd name="T8" fmla="*/ 0 h 2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19">
                    <a:moveTo>
                      <a:pt x="0" y="219"/>
                    </a:moveTo>
                    <a:lnTo>
                      <a:pt x="0" y="201"/>
                    </a:lnTo>
                    <a:lnTo>
                      <a:pt x="0" y="170"/>
                    </a:lnTo>
                    <a:lnTo>
                      <a:pt x="0" y="134"/>
                    </a:lnTo>
                    <a:lnTo>
                      <a:pt x="0" y="97"/>
                    </a:lnTo>
                    <a:lnTo>
                      <a:pt x="0" y="61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9" name="Freeform 775"/>
              <p:cNvSpPr>
                <a:spLocks/>
              </p:cNvSpPr>
              <p:nvPr/>
            </p:nvSpPr>
            <p:spPr bwMode="auto">
              <a:xfrm>
                <a:off x="3584" y="2178"/>
                <a:ext cx="6" cy="237"/>
              </a:xfrm>
              <a:custGeom>
                <a:avLst/>
                <a:gdLst>
                  <a:gd name="T0" fmla="*/ 0 w 6"/>
                  <a:gd name="T1" fmla="*/ 0 h 237"/>
                  <a:gd name="T2" fmla="*/ 0 w 6"/>
                  <a:gd name="T3" fmla="*/ 0 h 237"/>
                  <a:gd name="T4" fmla="*/ 0 w 6"/>
                  <a:gd name="T5" fmla="*/ 12 h 237"/>
                  <a:gd name="T6" fmla="*/ 0 w 6"/>
                  <a:gd name="T7" fmla="*/ 37 h 237"/>
                  <a:gd name="T8" fmla="*/ 0 w 6"/>
                  <a:gd name="T9" fmla="*/ 73 h 237"/>
                  <a:gd name="T10" fmla="*/ 0 w 6"/>
                  <a:gd name="T11" fmla="*/ 110 h 237"/>
                  <a:gd name="T12" fmla="*/ 6 w 6"/>
                  <a:gd name="T13" fmla="*/ 152 h 237"/>
                  <a:gd name="T14" fmla="*/ 6 w 6"/>
                  <a:gd name="T15" fmla="*/ 189 h 237"/>
                  <a:gd name="T16" fmla="*/ 6 w 6"/>
                  <a:gd name="T17" fmla="*/ 219 h 237"/>
                  <a:gd name="T18" fmla="*/ 6 w 6"/>
                  <a:gd name="T1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7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7"/>
                    </a:lnTo>
                    <a:lnTo>
                      <a:pt x="0" y="73"/>
                    </a:lnTo>
                    <a:lnTo>
                      <a:pt x="0" y="110"/>
                    </a:lnTo>
                    <a:lnTo>
                      <a:pt x="6" y="152"/>
                    </a:lnTo>
                    <a:lnTo>
                      <a:pt x="6" y="189"/>
                    </a:lnTo>
                    <a:lnTo>
                      <a:pt x="6" y="219"/>
                    </a:lnTo>
                    <a:lnTo>
                      <a:pt x="6" y="23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0" name="Freeform 776"/>
              <p:cNvSpPr>
                <a:spLocks/>
              </p:cNvSpPr>
              <p:nvPr/>
            </p:nvSpPr>
            <p:spPr bwMode="auto">
              <a:xfrm>
                <a:off x="3590" y="2312"/>
                <a:ext cx="0" cy="103"/>
              </a:xfrm>
              <a:custGeom>
                <a:avLst/>
                <a:gdLst>
                  <a:gd name="T0" fmla="*/ 103 h 103"/>
                  <a:gd name="T1" fmla="*/ 103 h 103"/>
                  <a:gd name="T2" fmla="*/ 103 h 103"/>
                  <a:gd name="T3" fmla="*/ 85 h 103"/>
                  <a:gd name="T4" fmla="*/ 73 h 103"/>
                  <a:gd name="T5" fmla="*/ 30 h 103"/>
                  <a:gd name="T6" fmla="*/ 12 h 103"/>
                  <a:gd name="T7" fmla="*/ 0 h 10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3">
                    <a:moveTo>
                      <a:pt x="0" y="103"/>
                    </a:moveTo>
                    <a:lnTo>
                      <a:pt x="0" y="103"/>
                    </a:lnTo>
                    <a:lnTo>
                      <a:pt x="0" y="103"/>
                    </a:lnTo>
                    <a:lnTo>
                      <a:pt x="0" y="85"/>
                    </a:lnTo>
                    <a:lnTo>
                      <a:pt x="0" y="73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1" name="Freeform 777"/>
              <p:cNvSpPr>
                <a:spLocks/>
              </p:cNvSpPr>
              <p:nvPr/>
            </p:nvSpPr>
            <p:spPr bwMode="auto">
              <a:xfrm>
                <a:off x="3590" y="2245"/>
                <a:ext cx="6" cy="67"/>
              </a:xfrm>
              <a:custGeom>
                <a:avLst/>
                <a:gdLst>
                  <a:gd name="T0" fmla="*/ 0 w 6"/>
                  <a:gd name="T1" fmla="*/ 67 h 67"/>
                  <a:gd name="T2" fmla="*/ 0 w 6"/>
                  <a:gd name="T3" fmla="*/ 43 h 67"/>
                  <a:gd name="T4" fmla="*/ 0 w 6"/>
                  <a:gd name="T5" fmla="*/ 24 h 67"/>
                  <a:gd name="T6" fmla="*/ 6 w 6"/>
                  <a:gd name="T7" fmla="*/ 6 h 67"/>
                  <a:gd name="T8" fmla="*/ 6 w 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7">
                    <a:moveTo>
                      <a:pt x="0" y="67"/>
                    </a:moveTo>
                    <a:lnTo>
                      <a:pt x="0" y="43"/>
                    </a:lnTo>
                    <a:lnTo>
                      <a:pt x="0" y="24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2" name="Freeform 778"/>
              <p:cNvSpPr>
                <a:spLocks/>
              </p:cNvSpPr>
              <p:nvPr/>
            </p:nvSpPr>
            <p:spPr bwMode="auto">
              <a:xfrm>
                <a:off x="3596" y="2245"/>
                <a:ext cx="0" cy="55"/>
              </a:xfrm>
              <a:custGeom>
                <a:avLst/>
                <a:gdLst>
                  <a:gd name="T0" fmla="*/ 0 h 55"/>
                  <a:gd name="T1" fmla="*/ 6 h 55"/>
                  <a:gd name="T2" fmla="*/ 18 h 55"/>
                  <a:gd name="T3" fmla="*/ 36 h 55"/>
                  <a:gd name="T4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3" name="Freeform 779"/>
              <p:cNvSpPr>
                <a:spLocks/>
              </p:cNvSpPr>
              <p:nvPr/>
            </p:nvSpPr>
            <p:spPr bwMode="auto">
              <a:xfrm>
                <a:off x="3596" y="2300"/>
                <a:ext cx="0" cy="219"/>
              </a:xfrm>
              <a:custGeom>
                <a:avLst/>
                <a:gdLst>
                  <a:gd name="T0" fmla="*/ 0 h 219"/>
                  <a:gd name="T1" fmla="*/ 24 h 219"/>
                  <a:gd name="T2" fmla="*/ 54 h 219"/>
                  <a:gd name="T3" fmla="*/ 85 h 219"/>
                  <a:gd name="T4" fmla="*/ 121 h 219"/>
                  <a:gd name="T5" fmla="*/ 158 h 219"/>
                  <a:gd name="T6" fmla="*/ 188 h 219"/>
                  <a:gd name="T7" fmla="*/ 206 h 219"/>
                  <a:gd name="T8" fmla="*/ 219 h 2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19">
                    <a:moveTo>
                      <a:pt x="0" y="0"/>
                    </a:moveTo>
                    <a:lnTo>
                      <a:pt x="0" y="24"/>
                    </a:lnTo>
                    <a:lnTo>
                      <a:pt x="0" y="54"/>
                    </a:lnTo>
                    <a:lnTo>
                      <a:pt x="0" y="85"/>
                    </a:lnTo>
                    <a:lnTo>
                      <a:pt x="0" y="121"/>
                    </a:lnTo>
                    <a:lnTo>
                      <a:pt x="0" y="158"/>
                    </a:lnTo>
                    <a:lnTo>
                      <a:pt x="0" y="188"/>
                    </a:lnTo>
                    <a:lnTo>
                      <a:pt x="0" y="206"/>
                    </a:lnTo>
                    <a:lnTo>
                      <a:pt x="0" y="21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4" name="Freeform 780"/>
              <p:cNvSpPr>
                <a:spLocks/>
              </p:cNvSpPr>
              <p:nvPr/>
            </p:nvSpPr>
            <p:spPr bwMode="auto">
              <a:xfrm>
                <a:off x="3596" y="2367"/>
                <a:ext cx="7" cy="152"/>
              </a:xfrm>
              <a:custGeom>
                <a:avLst/>
                <a:gdLst>
                  <a:gd name="T0" fmla="*/ 0 w 7"/>
                  <a:gd name="T1" fmla="*/ 152 h 152"/>
                  <a:gd name="T2" fmla="*/ 0 w 7"/>
                  <a:gd name="T3" fmla="*/ 152 h 152"/>
                  <a:gd name="T4" fmla="*/ 0 w 7"/>
                  <a:gd name="T5" fmla="*/ 139 h 152"/>
                  <a:gd name="T6" fmla="*/ 0 w 7"/>
                  <a:gd name="T7" fmla="*/ 121 h 152"/>
                  <a:gd name="T8" fmla="*/ 0 w 7"/>
                  <a:gd name="T9" fmla="*/ 97 h 152"/>
                  <a:gd name="T10" fmla="*/ 7 w 7"/>
                  <a:gd name="T11" fmla="*/ 42 h 152"/>
                  <a:gd name="T12" fmla="*/ 7 w 7"/>
                  <a:gd name="T13" fmla="*/ 18 h 152"/>
                  <a:gd name="T14" fmla="*/ 7 w 7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2">
                    <a:moveTo>
                      <a:pt x="0" y="152"/>
                    </a:moveTo>
                    <a:lnTo>
                      <a:pt x="0" y="152"/>
                    </a:lnTo>
                    <a:lnTo>
                      <a:pt x="0" y="139"/>
                    </a:lnTo>
                    <a:lnTo>
                      <a:pt x="0" y="121"/>
                    </a:lnTo>
                    <a:lnTo>
                      <a:pt x="0" y="97"/>
                    </a:lnTo>
                    <a:lnTo>
                      <a:pt x="7" y="42"/>
                    </a:lnTo>
                    <a:lnTo>
                      <a:pt x="7" y="18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5" name="Freeform 781"/>
              <p:cNvSpPr>
                <a:spLocks/>
              </p:cNvSpPr>
              <p:nvPr/>
            </p:nvSpPr>
            <p:spPr bwMode="auto">
              <a:xfrm>
                <a:off x="3603" y="2269"/>
                <a:ext cx="0" cy="98"/>
              </a:xfrm>
              <a:custGeom>
                <a:avLst/>
                <a:gdLst>
                  <a:gd name="T0" fmla="*/ 98 h 98"/>
                  <a:gd name="T1" fmla="*/ 67 h 98"/>
                  <a:gd name="T2" fmla="*/ 37 h 98"/>
                  <a:gd name="T3" fmla="*/ 12 h 98"/>
                  <a:gd name="T4" fmla="*/ 0 h 9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8">
                    <a:moveTo>
                      <a:pt x="0" y="98"/>
                    </a:moveTo>
                    <a:lnTo>
                      <a:pt x="0" y="67"/>
                    </a:lnTo>
                    <a:lnTo>
                      <a:pt x="0" y="37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6" name="Freeform 782"/>
              <p:cNvSpPr>
                <a:spLocks/>
              </p:cNvSpPr>
              <p:nvPr/>
            </p:nvSpPr>
            <p:spPr bwMode="auto">
              <a:xfrm>
                <a:off x="3603" y="2269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0 h 43"/>
                  <a:gd name="T4" fmla="*/ 0 w 6"/>
                  <a:gd name="T5" fmla="*/ 6 h 43"/>
                  <a:gd name="T6" fmla="*/ 0 w 6"/>
                  <a:gd name="T7" fmla="*/ 19 h 43"/>
                  <a:gd name="T8" fmla="*/ 6 w 6"/>
                  <a:gd name="T9" fmla="*/ 37 h 43"/>
                  <a:gd name="T10" fmla="*/ 6 w 6"/>
                  <a:gd name="T11" fmla="*/ 43 h 43"/>
                  <a:gd name="T12" fmla="*/ 6 w 6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6" y="37"/>
                    </a:lnTo>
                    <a:lnTo>
                      <a:pt x="6" y="43"/>
                    </a:lnTo>
                    <a:lnTo>
                      <a:pt x="6" y="4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7" name="Freeform 783"/>
              <p:cNvSpPr>
                <a:spLocks/>
              </p:cNvSpPr>
              <p:nvPr/>
            </p:nvSpPr>
            <p:spPr bwMode="auto">
              <a:xfrm>
                <a:off x="3609" y="2215"/>
                <a:ext cx="0" cy="97"/>
              </a:xfrm>
              <a:custGeom>
                <a:avLst/>
                <a:gdLst>
                  <a:gd name="T0" fmla="*/ 97 h 97"/>
                  <a:gd name="T1" fmla="*/ 91 h 97"/>
                  <a:gd name="T2" fmla="*/ 79 h 97"/>
                  <a:gd name="T3" fmla="*/ 42 h 97"/>
                  <a:gd name="T4" fmla="*/ 30 h 97"/>
                  <a:gd name="T5" fmla="*/ 12 h 97"/>
                  <a:gd name="T6" fmla="*/ 6 h 97"/>
                  <a:gd name="T7" fmla="*/ 0 h 9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7">
                    <a:moveTo>
                      <a:pt x="0" y="97"/>
                    </a:moveTo>
                    <a:lnTo>
                      <a:pt x="0" y="91"/>
                    </a:lnTo>
                    <a:lnTo>
                      <a:pt x="0" y="79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8" name="Freeform 784"/>
              <p:cNvSpPr>
                <a:spLocks/>
              </p:cNvSpPr>
              <p:nvPr/>
            </p:nvSpPr>
            <p:spPr bwMode="auto">
              <a:xfrm>
                <a:off x="3609" y="2215"/>
                <a:ext cx="6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6 h 109"/>
                  <a:gd name="T4" fmla="*/ 0 w 6"/>
                  <a:gd name="T5" fmla="*/ 12 h 109"/>
                  <a:gd name="T6" fmla="*/ 0 w 6"/>
                  <a:gd name="T7" fmla="*/ 42 h 109"/>
                  <a:gd name="T8" fmla="*/ 6 w 6"/>
                  <a:gd name="T9" fmla="*/ 79 h 109"/>
                  <a:gd name="T10" fmla="*/ 6 w 6"/>
                  <a:gd name="T11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9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79"/>
                    </a:lnTo>
                    <a:lnTo>
                      <a:pt x="6" y="10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9" name="Freeform 785"/>
              <p:cNvSpPr>
                <a:spLocks/>
              </p:cNvSpPr>
              <p:nvPr/>
            </p:nvSpPr>
            <p:spPr bwMode="auto">
              <a:xfrm>
                <a:off x="3615" y="2324"/>
                <a:ext cx="0" cy="91"/>
              </a:xfrm>
              <a:custGeom>
                <a:avLst/>
                <a:gdLst>
                  <a:gd name="T0" fmla="*/ 0 h 91"/>
                  <a:gd name="T1" fmla="*/ 24 h 91"/>
                  <a:gd name="T2" fmla="*/ 55 h 91"/>
                  <a:gd name="T3" fmla="*/ 79 h 91"/>
                  <a:gd name="T4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24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0" name="Freeform 786"/>
              <p:cNvSpPr>
                <a:spLocks/>
              </p:cNvSpPr>
              <p:nvPr/>
            </p:nvSpPr>
            <p:spPr bwMode="auto">
              <a:xfrm>
                <a:off x="3615" y="2379"/>
                <a:ext cx="0" cy="36"/>
              </a:xfrm>
              <a:custGeom>
                <a:avLst/>
                <a:gdLst>
                  <a:gd name="T0" fmla="*/ 36 h 36"/>
                  <a:gd name="T1" fmla="*/ 36 h 36"/>
                  <a:gd name="T2" fmla="*/ 36 h 36"/>
                  <a:gd name="T3" fmla="*/ 18 h 36"/>
                  <a:gd name="T4" fmla="*/ 6 h 36"/>
                  <a:gd name="T5" fmla="*/ 0 h 36"/>
                  <a:gd name="T6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1" name="Freeform 787"/>
              <p:cNvSpPr>
                <a:spLocks/>
              </p:cNvSpPr>
              <p:nvPr/>
            </p:nvSpPr>
            <p:spPr bwMode="auto">
              <a:xfrm>
                <a:off x="3615" y="2379"/>
                <a:ext cx="7" cy="48"/>
              </a:xfrm>
              <a:custGeom>
                <a:avLst/>
                <a:gdLst>
                  <a:gd name="T0" fmla="*/ 0 w 7"/>
                  <a:gd name="T1" fmla="*/ 0 h 48"/>
                  <a:gd name="T2" fmla="*/ 0 w 7"/>
                  <a:gd name="T3" fmla="*/ 6 h 48"/>
                  <a:gd name="T4" fmla="*/ 0 w 7"/>
                  <a:gd name="T5" fmla="*/ 12 h 48"/>
                  <a:gd name="T6" fmla="*/ 0 w 7"/>
                  <a:gd name="T7" fmla="*/ 30 h 48"/>
                  <a:gd name="T8" fmla="*/ 7 w 7"/>
                  <a:gd name="T9" fmla="*/ 48 h 48"/>
                  <a:gd name="T10" fmla="*/ 7 w 7"/>
                  <a:gd name="T11" fmla="*/ 48 h 48"/>
                  <a:gd name="T12" fmla="*/ 7 w 7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8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2" name="Freeform 788"/>
              <p:cNvSpPr>
                <a:spLocks/>
              </p:cNvSpPr>
              <p:nvPr/>
            </p:nvSpPr>
            <p:spPr bwMode="auto">
              <a:xfrm>
                <a:off x="3622" y="2281"/>
                <a:ext cx="0" cy="146"/>
              </a:xfrm>
              <a:custGeom>
                <a:avLst/>
                <a:gdLst>
                  <a:gd name="T0" fmla="*/ 146 h 146"/>
                  <a:gd name="T1" fmla="*/ 134 h 146"/>
                  <a:gd name="T2" fmla="*/ 116 h 146"/>
                  <a:gd name="T3" fmla="*/ 98 h 146"/>
                  <a:gd name="T4" fmla="*/ 73 h 146"/>
                  <a:gd name="T5" fmla="*/ 49 h 146"/>
                  <a:gd name="T6" fmla="*/ 25 h 146"/>
                  <a:gd name="T7" fmla="*/ 13 h 146"/>
                  <a:gd name="T8" fmla="*/ 0 h 14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46">
                    <a:moveTo>
                      <a:pt x="0" y="146"/>
                    </a:moveTo>
                    <a:lnTo>
                      <a:pt x="0" y="134"/>
                    </a:lnTo>
                    <a:lnTo>
                      <a:pt x="0" y="116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3" name="Freeform 789"/>
              <p:cNvSpPr>
                <a:spLocks/>
              </p:cNvSpPr>
              <p:nvPr/>
            </p:nvSpPr>
            <p:spPr bwMode="auto">
              <a:xfrm>
                <a:off x="3622" y="2281"/>
                <a:ext cx="6" cy="61"/>
              </a:xfrm>
              <a:custGeom>
                <a:avLst/>
                <a:gdLst>
                  <a:gd name="T0" fmla="*/ 0 w 6"/>
                  <a:gd name="T1" fmla="*/ 0 h 61"/>
                  <a:gd name="T2" fmla="*/ 0 w 6"/>
                  <a:gd name="T3" fmla="*/ 0 h 61"/>
                  <a:gd name="T4" fmla="*/ 0 w 6"/>
                  <a:gd name="T5" fmla="*/ 7 h 61"/>
                  <a:gd name="T6" fmla="*/ 0 w 6"/>
                  <a:gd name="T7" fmla="*/ 13 h 61"/>
                  <a:gd name="T8" fmla="*/ 0 w 6"/>
                  <a:gd name="T9" fmla="*/ 25 h 61"/>
                  <a:gd name="T10" fmla="*/ 6 w 6"/>
                  <a:gd name="T11" fmla="*/ 49 h 61"/>
                  <a:gd name="T12" fmla="*/ 6 w 6"/>
                  <a:gd name="T13" fmla="*/ 61 h 61"/>
                  <a:gd name="T14" fmla="*/ 6 w 6"/>
                  <a:gd name="T1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1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6" y="49"/>
                    </a:lnTo>
                    <a:lnTo>
                      <a:pt x="6" y="61"/>
                    </a:lnTo>
                    <a:lnTo>
                      <a:pt x="6" y="6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4" name="Freeform 790"/>
              <p:cNvSpPr>
                <a:spLocks/>
              </p:cNvSpPr>
              <p:nvPr/>
            </p:nvSpPr>
            <p:spPr bwMode="auto">
              <a:xfrm>
                <a:off x="3628" y="2263"/>
                <a:ext cx="0" cy="79"/>
              </a:xfrm>
              <a:custGeom>
                <a:avLst/>
                <a:gdLst>
                  <a:gd name="T0" fmla="*/ 79 h 79"/>
                  <a:gd name="T1" fmla="*/ 73 h 79"/>
                  <a:gd name="T2" fmla="*/ 49 h 79"/>
                  <a:gd name="T3" fmla="*/ 25 h 79"/>
                  <a:gd name="T4" fmla="*/ 0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9">
                    <a:moveTo>
                      <a:pt x="0" y="79"/>
                    </a:moveTo>
                    <a:lnTo>
                      <a:pt x="0" y="73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5" name="Freeform 791"/>
              <p:cNvSpPr>
                <a:spLocks/>
              </p:cNvSpPr>
              <p:nvPr/>
            </p:nvSpPr>
            <p:spPr bwMode="auto">
              <a:xfrm>
                <a:off x="3628" y="2142"/>
                <a:ext cx="6" cy="121"/>
              </a:xfrm>
              <a:custGeom>
                <a:avLst/>
                <a:gdLst>
                  <a:gd name="T0" fmla="*/ 0 w 6"/>
                  <a:gd name="T1" fmla="*/ 121 h 121"/>
                  <a:gd name="T2" fmla="*/ 0 w 6"/>
                  <a:gd name="T3" fmla="*/ 109 h 121"/>
                  <a:gd name="T4" fmla="*/ 0 w 6"/>
                  <a:gd name="T5" fmla="*/ 85 h 121"/>
                  <a:gd name="T6" fmla="*/ 0 w 6"/>
                  <a:gd name="T7" fmla="*/ 48 h 121"/>
                  <a:gd name="T8" fmla="*/ 6 w 6"/>
                  <a:gd name="T9" fmla="*/ 24 h 121"/>
                  <a:gd name="T10" fmla="*/ 6 w 6"/>
                  <a:gd name="T11" fmla="*/ 12 h 121"/>
                  <a:gd name="T12" fmla="*/ 6 w 6"/>
                  <a:gd name="T13" fmla="*/ 0 h 121"/>
                  <a:gd name="T14" fmla="*/ 6 w 6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1">
                    <a:moveTo>
                      <a:pt x="0" y="121"/>
                    </a:moveTo>
                    <a:lnTo>
                      <a:pt x="0" y="109"/>
                    </a:lnTo>
                    <a:lnTo>
                      <a:pt x="0" y="85"/>
                    </a:lnTo>
                    <a:lnTo>
                      <a:pt x="0" y="48"/>
                    </a:lnTo>
                    <a:lnTo>
                      <a:pt x="6" y="24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6" name="Freeform 792"/>
              <p:cNvSpPr>
                <a:spLocks/>
              </p:cNvSpPr>
              <p:nvPr/>
            </p:nvSpPr>
            <p:spPr bwMode="auto">
              <a:xfrm>
                <a:off x="3634" y="2142"/>
                <a:ext cx="0" cy="158"/>
              </a:xfrm>
              <a:custGeom>
                <a:avLst/>
                <a:gdLst>
                  <a:gd name="T0" fmla="*/ 0 h 158"/>
                  <a:gd name="T1" fmla="*/ 6 h 158"/>
                  <a:gd name="T2" fmla="*/ 24 h 158"/>
                  <a:gd name="T3" fmla="*/ 48 h 158"/>
                  <a:gd name="T4" fmla="*/ 73 h 158"/>
                  <a:gd name="T5" fmla="*/ 121 h 158"/>
                  <a:gd name="T6" fmla="*/ 146 h 158"/>
                  <a:gd name="T7" fmla="*/ 158 h 1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58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3"/>
                    </a:lnTo>
                    <a:lnTo>
                      <a:pt x="0" y="121"/>
                    </a:lnTo>
                    <a:lnTo>
                      <a:pt x="0" y="146"/>
                    </a:lnTo>
                    <a:lnTo>
                      <a:pt x="0" y="15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7" name="Freeform 793"/>
              <p:cNvSpPr>
                <a:spLocks/>
              </p:cNvSpPr>
              <p:nvPr/>
            </p:nvSpPr>
            <p:spPr bwMode="auto">
              <a:xfrm>
                <a:off x="3634" y="228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6 h 12"/>
                  <a:gd name="T6" fmla="*/ 6 w 6"/>
                  <a:gd name="T7" fmla="*/ 0 h 12"/>
                  <a:gd name="T8" fmla="*/ 6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8" name="Line 794"/>
              <p:cNvSpPr>
                <a:spLocks noChangeShapeType="1"/>
              </p:cNvSpPr>
              <p:nvPr/>
            </p:nvSpPr>
            <p:spPr bwMode="auto">
              <a:xfrm>
                <a:off x="3640" y="2288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9" name="Freeform 795"/>
              <p:cNvSpPr>
                <a:spLocks/>
              </p:cNvSpPr>
              <p:nvPr/>
            </p:nvSpPr>
            <p:spPr bwMode="auto">
              <a:xfrm>
                <a:off x="3640" y="2294"/>
                <a:ext cx="0" cy="42"/>
              </a:xfrm>
              <a:custGeom>
                <a:avLst/>
                <a:gdLst>
                  <a:gd name="T0" fmla="*/ 0 h 42"/>
                  <a:gd name="T1" fmla="*/ 12 h 42"/>
                  <a:gd name="T2" fmla="*/ 24 h 42"/>
                  <a:gd name="T3" fmla="*/ 36 h 42"/>
                  <a:gd name="T4" fmla="*/ 42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2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4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0" name="Freeform 796"/>
              <p:cNvSpPr>
                <a:spLocks/>
              </p:cNvSpPr>
              <p:nvPr/>
            </p:nvSpPr>
            <p:spPr bwMode="auto">
              <a:xfrm>
                <a:off x="3640" y="2288"/>
                <a:ext cx="7" cy="48"/>
              </a:xfrm>
              <a:custGeom>
                <a:avLst/>
                <a:gdLst>
                  <a:gd name="T0" fmla="*/ 0 w 7"/>
                  <a:gd name="T1" fmla="*/ 48 h 48"/>
                  <a:gd name="T2" fmla="*/ 0 w 7"/>
                  <a:gd name="T3" fmla="*/ 42 h 48"/>
                  <a:gd name="T4" fmla="*/ 0 w 7"/>
                  <a:gd name="T5" fmla="*/ 30 h 48"/>
                  <a:gd name="T6" fmla="*/ 7 w 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8">
                    <a:moveTo>
                      <a:pt x="0" y="48"/>
                    </a:moveTo>
                    <a:lnTo>
                      <a:pt x="0" y="42"/>
                    </a:lnTo>
                    <a:lnTo>
                      <a:pt x="0" y="3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1" name="Freeform 797"/>
              <p:cNvSpPr>
                <a:spLocks/>
              </p:cNvSpPr>
              <p:nvPr/>
            </p:nvSpPr>
            <p:spPr bwMode="auto">
              <a:xfrm>
                <a:off x="3647" y="2160"/>
                <a:ext cx="0" cy="128"/>
              </a:xfrm>
              <a:custGeom>
                <a:avLst/>
                <a:gdLst>
                  <a:gd name="T0" fmla="*/ 128 h 128"/>
                  <a:gd name="T1" fmla="*/ 115 h 128"/>
                  <a:gd name="T2" fmla="*/ 97 h 128"/>
                  <a:gd name="T3" fmla="*/ 55 h 128"/>
                  <a:gd name="T4" fmla="*/ 30 h 128"/>
                  <a:gd name="T5" fmla="*/ 18 h 128"/>
                  <a:gd name="T6" fmla="*/ 6 h 128"/>
                  <a:gd name="T7" fmla="*/ 0 h 1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28">
                    <a:moveTo>
                      <a:pt x="0" y="128"/>
                    </a:moveTo>
                    <a:lnTo>
                      <a:pt x="0" y="115"/>
                    </a:lnTo>
                    <a:lnTo>
                      <a:pt x="0" y="97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2" name="Freeform 798"/>
              <p:cNvSpPr>
                <a:spLocks/>
              </p:cNvSpPr>
              <p:nvPr/>
            </p:nvSpPr>
            <p:spPr bwMode="auto">
              <a:xfrm>
                <a:off x="3647" y="2160"/>
                <a:ext cx="6" cy="128"/>
              </a:xfrm>
              <a:custGeom>
                <a:avLst/>
                <a:gdLst>
                  <a:gd name="T0" fmla="*/ 0 w 6"/>
                  <a:gd name="T1" fmla="*/ 0 h 128"/>
                  <a:gd name="T2" fmla="*/ 0 w 6"/>
                  <a:gd name="T3" fmla="*/ 6 h 128"/>
                  <a:gd name="T4" fmla="*/ 0 w 6"/>
                  <a:gd name="T5" fmla="*/ 12 h 128"/>
                  <a:gd name="T6" fmla="*/ 0 w 6"/>
                  <a:gd name="T7" fmla="*/ 30 h 128"/>
                  <a:gd name="T8" fmla="*/ 0 w 6"/>
                  <a:gd name="T9" fmla="*/ 48 h 128"/>
                  <a:gd name="T10" fmla="*/ 6 w 6"/>
                  <a:gd name="T11" fmla="*/ 91 h 128"/>
                  <a:gd name="T12" fmla="*/ 6 w 6"/>
                  <a:gd name="T13" fmla="*/ 109 h 128"/>
                  <a:gd name="T14" fmla="*/ 6 w 6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8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91"/>
                    </a:lnTo>
                    <a:lnTo>
                      <a:pt x="6" y="109"/>
                    </a:lnTo>
                    <a:lnTo>
                      <a:pt x="6" y="12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3" name="Freeform 799"/>
              <p:cNvSpPr>
                <a:spLocks/>
              </p:cNvSpPr>
              <p:nvPr/>
            </p:nvSpPr>
            <p:spPr bwMode="auto">
              <a:xfrm>
                <a:off x="3653" y="2288"/>
                <a:ext cx="0" cy="91"/>
              </a:xfrm>
              <a:custGeom>
                <a:avLst/>
                <a:gdLst>
                  <a:gd name="T0" fmla="*/ 0 h 91"/>
                  <a:gd name="T1" fmla="*/ 54 h 91"/>
                  <a:gd name="T2" fmla="*/ 73 h 91"/>
                  <a:gd name="T3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54"/>
                    </a:lnTo>
                    <a:lnTo>
                      <a:pt x="0" y="73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4" name="Freeform 800"/>
              <p:cNvSpPr>
                <a:spLocks/>
              </p:cNvSpPr>
              <p:nvPr/>
            </p:nvSpPr>
            <p:spPr bwMode="auto">
              <a:xfrm>
                <a:off x="3653" y="237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5" name="Freeform 801"/>
              <p:cNvSpPr>
                <a:spLocks/>
              </p:cNvSpPr>
              <p:nvPr/>
            </p:nvSpPr>
            <p:spPr bwMode="auto">
              <a:xfrm>
                <a:off x="3659" y="2361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6" name="Freeform 802"/>
              <p:cNvSpPr>
                <a:spLocks/>
              </p:cNvSpPr>
              <p:nvPr/>
            </p:nvSpPr>
            <p:spPr bwMode="auto">
              <a:xfrm>
                <a:off x="3659" y="2348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6 h 13"/>
                  <a:gd name="T4" fmla="*/ 6 w 6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7" name="Freeform 803"/>
              <p:cNvSpPr>
                <a:spLocks/>
              </p:cNvSpPr>
              <p:nvPr/>
            </p:nvSpPr>
            <p:spPr bwMode="auto">
              <a:xfrm>
                <a:off x="3665" y="2221"/>
                <a:ext cx="0" cy="127"/>
              </a:xfrm>
              <a:custGeom>
                <a:avLst/>
                <a:gdLst>
                  <a:gd name="T0" fmla="*/ 127 h 127"/>
                  <a:gd name="T1" fmla="*/ 115 h 127"/>
                  <a:gd name="T2" fmla="*/ 97 h 127"/>
                  <a:gd name="T3" fmla="*/ 54 h 127"/>
                  <a:gd name="T4" fmla="*/ 36 h 127"/>
                  <a:gd name="T5" fmla="*/ 18 h 127"/>
                  <a:gd name="T6" fmla="*/ 6 h 127"/>
                  <a:gd name="T7" fmla="*/ 0 h 12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27">
                    <a:moveTo>
                      <a:pt x="0" y="127"/>
                    </a:moveTo>
                    <a:lnTo>
                      <a:pt x="0" y="115"/>
                    </a:lnTo>
                    <a:lnTo>
                      <a:pt x="0" y="97"/>
                    </a:lnTo>
                    <a:lnTo>
                      <a:pt x="0" y="54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8" name="Freeform 804"/>
              <p:cNvSpPr>
                <a:spLocks/>
              </p:cNvSpPr>
              <p:nvPr/>
            </p:nvSpPr>
            <p:spPr bwMode="auto">
              <a:xfrm>
                <a:off x="3665" y="2221"/>
                <a:ext cx="0" cy="140"/>
              </a:xfrm>
              <a:custGeom>
                <a:avLst/>
                <a:gdLst>
                  <a:gd name="T0" fmla="*/ 0 h 140"/>
                  <a:gd name="T1" fmla="*/ 6 h 140"/>
                  <a:gd name="T2" fmla="*/ 18 h 140"/>
                  <a:gd name="T3" fmla="*/ 42 h 140"/>
                  <a:gd name="T4" fmla="*/ 67 h 140"/>
                  <a:gd name="T5" fmla="*/ 91 h 140"/>
                  <a:gd name="T6" fmla="*/ 115 h 140"/>
                  <a:gd name="T7" fmla="*/ 127 h 140"/>
                  <a:gd name="T8" fmla="*/ 140 h 1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4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2"/>
                    </a:lnTo>
                    <a:lnTo>
                      <a:pt x="0" y="67"/>
                    </a:lnTo>
                    <a:lnTo>
                      <a:pt x="0" y="91"/>
                    </a:lnTo>
                    <a:lnTo>
                      <a:pt x="0" y="115"/>
                    </a:lnTo>
                    <a:lnTo>
                      <a:pt x="0" y="127"/>
                    </a:lnTo>
                    <a:lnTo>
                      <a:pt x="0" y="14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9" name="Freeform 805"/>
              <p:cNvSpPr>
                <a:spLocks/>
              </p:cNvSpPr>
              <p:nvPr/>
            </p:nvSpPr>
            <p:spPr bwMode="auto">
              <a:xfrm>
                <a:off x="3665" y="2294"/>
                <a:ext cx="7" cy="67"/>
              </a:xfrm>
              <a:custGeom>
                <a:avLst/>
                <a:gdLst>
                  <a:gd name="T0" fmla="*/ 0 w 7"/>
                  <a:gd name="T1" fmla="*/ 67 h 67"/>
                  <a:gd name="T2" fmla="*/ 0 w 7"/>
                  <a:gd name="T3" fmla="*/ 67 h 67"/>
                  <a:gd name="T4" fmla="*/ 0 w 7"/>
                  <a:gd name="T5" fmla="*/ 60 h 67"/>
                  <a:gd name="T6" fmla="*/ 0 w 7"/>
                  <a:gd name="T7" fmla="*/ 42 h 67"/>
                  <a:gd name="T8" fmla="*/ 7 w 7"/>
                  <a:gd name="T9" fmla="*/ 18 h 67"/>
                  <a:gd name="T10" fmla="*/ 7 w 7"/>
                  <a:gd name="T11" fmla="*/ 6 h 67"/>
                  <a:gd name="T12" fmla="*/ 7 w 7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7">
                    <a:moveTo>
                      <a:pt x="0" y="67"/>
                    </a:moveTo>
                    <a:lnTo>
                      <a:pt x="0" y="67"/>
                    </a:lnTo>
                    <a:lnTo>
                      <a:pt x="0" y="60"/>
                    </a:lnTo>
                    <a:lnTo>
                      <a:pt x="0" y="42"/>
                    </a:lnTo>
                    <a:lnTo>
                      <a:pt x="7" y="18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0" name="Line 806"/>
              <p:cNvSpPr>
                <a:spLocks noChangeShapeType="1"/>
              </p:cNvSpPr>
              <p:nvPr/>
            </p:nvSpPr>
            <p:spPr bwMode="auto">
              <a:xfrm>
                <a:off x="3672" y="229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1" name="Freeform 807"/>
              <p:cNvSpPr>
                <a:spLocks/>
              </p:cNvSpPr>
              <p:nvPr/>
            </p:nvSpPr>
            <p:spPr bwMode="auto">
              <a:xfrm>
                <a:off x="3672" y="2294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0 w 6"/>
                  <a:gd name="T5" fmla="*/ 12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2" name="Freeform 808"/>
              <p:cNvSpPr>
                <a:spLocks/>
              </p:cNvSpPr>
              <p:nvPr/>
            </p:nvSpPr>
            <p:spPr bwMode="auto">
              <a:xfrm>
                <a:off x="3678" y="2257"/>
                <a:ext cx="0" cy="55"/>
              </a:xfrm>
              <a:custGeom>
                <a:avLst/>
                <a:gdLst>
                  <a:gd name="T0" fmla="*/ 55 h 55"/>
                  <a:gd name="T1" fmla="*/ 49 h 55"/>
                  <a:gd name="T2" fmla="*/ 37 h 55"/>
                  <a:gd name="T3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9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4" name="Group 809"/>
            <p:cNvGrpSpPr>
              <a:grpSpLocks/>
            </p:cNvGrpSpPr>
            <p:nvPr/>
          </p:nvGrpSpPr>
          <p:grpSpPr bwMode="auto">
            <a:xfrm>
              <a:off x="2481263" y="3235325"/>
              <a:ext cx="3935412" cy="1343025"/>
              <a:chOff x="1563" y="2038"/>
              <a:chExt cx="2479" cy="846"/>
            </a:xfrm>
          </p:grpSpPr>
          <p:sp>
            <p:nvSpPr>
              <p:cNvPr id="1783" name="Freeform 810"/>
              <p:cNvSpPr>
                <a:spLocks/>
              </p:cNvSpPr>
              <p:nvPr/>
            </p:nvSpPr>
            <p:spPr bwMode="auto">
              <a:xfrm>
                <a:off x="3678" y="2166"/>
                <a:ext cx="6" cy="91"/>
              </a:xfrm>
              <a:custGeom>
                <a:avLst/>
                <a:gdLst>
                  <a:gd name="T0" fmla="*/ 0 w 6"/>
                  <a:gd name="T1" fmla="*/ 91 h 91"/>
                  <a:gd name="T2" fmla="*/ 0 w 6"/>
                  <a:gd name="T3" fmla="*/ 67 h 91"/>
                  <a:gd name="T4" fmla="*/ 0 w 6"/>
                  <a:gd name="T5" fmla="*/ 36 h 91"/>
                  <a:gd name="T6" fmla="*/ 6 w 6"/>
                  <a:gd name="T7" fmla="*/ 12 h 91"/>
                  <a:gd name="T8" fmla="*/ 6 w 6"/>
                  <a:gd name="T9" fmla="*/ 0 h 91"/>
                  <a:gd name="T10" fmla="*/ 6 w 6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1">
                    <a:moveTo>
                      <a:pt x="0" y="91"/>
                    </a:moveTo>
                    <a:lnTo>
                      <a:pt x="0" y="67"/>
                    </a:lnTo>
                    <a:lnTo>
                      <a:pt x="0" y="36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4" name="Freeform 811"/>
              <p:cNvSpPr>
                <a:spLocks/>
              </p:cNvSpPr>
              <p:nvPr/>
            </p:nvSpPr>
            <p:spPr bwMode="auto">
              <a:xfrm>
                <a:off x="3684" y="2166"/>
                <a:ext cx="0" cy="97"/>
              </a:xfrm>
              <a:custGeom>
                <a:avLst/>
                <a:gdLst>
                  <a:gd name="T0" fmla="*/ 0 h 97"/>
                  <a:gd name="T1" fmla="*/ 0 h 97"/>
                  <a:gd name="T2" fmla="*/ 12 h 97"/>
                  <a:gd name="T3" fmla="*/ 30 h 97"/>
                  <a:gd name="T4" fmla="*/ 67 h 97"/>
                  <a:gd name="T5" fmla="*/ 97 h 9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97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67"/>
                    </a:lnTo>
                    <a:lnTo>
                      <a:pt x="0" y="9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5" name="Freeform 812"/>
              <p:cNvSpPr>
                <a:spLocks/>
              </p:cNvSpPr>
              <p:nvPr/>
            </p:nvSpPr>
            <p:spPr bwMode="auto">
              <a:xfrm>
                <a:off x="3684" y="2263"/>
                <a:ext cx="0" cy="164"/>
              </a:xfrm>
              <a:custGeom>
                <a:avLst/>
                <a:gdLst>
                  <a:gd name="T0" fmla="*/ 0 h 164"/>
                  <a:gd name="T1" fmla="*/ 43 h 164"/>
                  <a:gd name="T2" fmla="*/ 85 h 164"/>
                  <a:gd name="T3" fmla="*/ 134 h 164"/>
                  <a:gd name="T4" fmla="*/ 152 h 164"/>
                  <a:gd name="T5" fmla="*/ 164 h 16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64">
                    <a:moveTo>
                      <a:pt x="0" y="0"/>
                    </a:moveTo>
                    <a:lnTo>
                      <a:pt x="0" y="43"/>
                    </a:lnTo>
                    <a:lnTo>
                      <a:pt x="0" y="85"/>
                    </a:lnTo>
                    <a:lnTo>
                      <a:pt x="0" y="134"/>
                    </a:lnTo>
                    <a:lnTo>
                      <a:pt x="0" y="152"/>
                    </a:lnTo>
                    <a:lnTo>
                      <a:pt x="0" y="16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6" name="Freeform 813"/>
              <p:cNvSpPr>
                <a:spLocks/>
              </p:cNvSpPr>
              <p:nvPr/>
            </p:nvSpPr>
            <p:spPr bwMode="auto">
              <a:xfrm>
                <a:off x="3684" y="2427"/>
                <a:ext cx="7" cy="13"/>
              </a:xfrm>
              <a:custGeom>
                <a:avLst/>
                <a:gdLst>
                  <a:gd name="T0" fmla="*/ 0 w 7"/>
                  <a:gd name="T1" fmla="*/ 0 h 13"/>
                  <a:gd name="T2" fmla="*/ 0 w 7"/>
                  <a:gd name="T3" fmla="*/ 13 h 13"/>
                  <a:gd name="T4" fmla="*/ 7 w 7"/>
                  <a:gd name="T5" fmla="*/ 13 h 13"/>
                  <a:gd name="T6" fmla="*/ 7 w 7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0" y="13"/>
                    </a:lnTo>
                    <a:lnTo>
                      <a:pt x="7" y="13"/>
                    </a:lnTo>
                    <a:lnTo>
                      <a:pt x="7" y="1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7" name="Freeform 814"/>
              <p:cNvSpPr>
                <a:spLocks/>
              </p:cNvSpPr>
              <p:nvPr/>
            </p:nvSpPr>
            <p:spPr bwMode="auto">
              <a:xfrm>
                <a:off x="3691" y="2263"/>
                <a:ext cx="0" cy="177"/>
              </a:xfrm>
              <a:custGeom>
                <a:avLst/>
                <a:gdLst>
                  <a:gd name="T0" fmla="*/ 177 h 177"/>
                  <a:gd name="T1" fmla="*/ 164 h 177"/>
                  <a:gd name="T2" fmla="*/ 140 h 177"/>
                  <a:gd name="T3" fmla="*/ 110 h 177"/>
                  <a:gd name="T4" fmla="*/ 85 h 177"/>
                  <a:gd name="T5" fmla="*/ 55 h 177"/>
                  <a:gd name="T6" fmla="*/ 31 h 177"/>
                  <a:gd name="T7" fmla="*/ 12 h 177"/>
                  <a:gd name="T8" fmla="*/ 0 h 17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77">
                    <a:moveTo>
                      <a:pt x="0" y="177"/>
                    </a:moveTo>
                    <a:lnTo>
                      <a:pt x="0" y="164"/>
                    </a:lnTo>
                    <a:lnTo>
                      <a:pt x="0" y="140"/>
                    </a:lnTo>
                    <a:lnTo>
                      <a:pt x="0" y="110"/>
                    </a:lnTo>
                    <a:lnTo>
                      <a:pt x="0" y="85"/>
                    </a:lnTo>
                    <a:lnTo>
                      <a:pt x="0" y="55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8" name="Freeform 815"/>
              <p:cNvSpPr>
                <a:spLocks/>
              </p:cNvSpPr>
              <p:nvPr/>
            </p:nvSpPr>
            <p:spPr bwMode="auto">
              <a:xfrm>
                <a:off x="3691" y="2263"/>
                <a:ext cx="6" cy="98"/>
              </a:xfrm>
              <a:custGeom>
                <a:avLst/>
                <a:gdLst>
                  <a:gd name="T0" fmla="*/ 0 w 6"/>
                  <a:gd name="T1" fmla="*/ 0 h 98"/>
                  <a:gd name="T2" fmla="*/ 0 w 6"/>
                  <a:gd name="T3" fmla="*/ 0 h 98"/>
                  <a:gd name="T4" fmla="*/ 0 w 6"/>
                  <a:gd name="T5" fmla="*/ 6 h 98"/>
                  <a:gd name="T6" fmla="*/ 0 w 6"/>
                  <a:gd name="T7" fmla="*/ 18 h 98"/>
                  <a:gd name="T8" fmla="*/ 0 w 6"/>
                  <a:gd name="T9" fmla="*/ 37 h 98"/>
                  <a:gd name="T10" fmla="*/ 6 w 6"/>
                  <a:gd name="T11" fmla="*/ 67 h 98"/>
                  <a:gd name="T12" fmla="*/ 6 w 6"/>
                  <a:gd name="T13" fmla="*/ 85 h 98"/>
                  <a:gd name="T14" fmla="*/ 6 w 6"/>
                  <a:gd name="T1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6" y="67"/>
                    </a:lnTo>
                    <a:lnTo>
                      <a:pt x="6" y="85"/>
                    </a:lnTo>
                    <a:lnTo>
                      <a:pt x="6" y="9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9" name="Freeform 816"/>
              <p:cNvSpPr>
                <a:spLocks/>
              </p:cNvSpPr>
              <p:nvPr/>
            </p:nvSpPr>
            <p:spPr bwMode="auto">
              <a:xfrm>
                <a:off x="3697" y="2361"/>
                <a:ext cx="0" cy="54"/>
              </a:xfrm>
              <a:custGeom>
                <a:avLst/>
                <a:gdLst>
                  <a:gd name="T0" fmla="*/ 0 h 54"/>
                  <a:gd name="T1" fmla="*/ 18 h 54"/>
                  <a:gd name="T2" fmla="*/ 36 h 54"/>
                  <a:gd name="T3" fmla="*/ 54 h 54"/>
                  <a:gd name="T4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18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0" name="Freeform 817"/>
              <p:cNvSpPr>
                <a:spLocks/>
              </p:cNvSpPr>
              <p:nvPr/>
            </p:nvSpPr>
            <p:spPr bwMode="auto">
              <a:xfrm>
                <a:off x="3697" y="2330"/>
                <a:ext cx="6" cy="85"/>
              </a:xfrm>
              <a:custGeom>
                <a:avLst/>
                <a:gdLst>
                  <a:gd name="T0" fmla="*/ 0 w 6"/>
                  <a:gd name="T1" fmla="*/ 85 h 85"/>
                  <a:gd name="T2" fmla="*/ 0 w 6"/>
                  <a:gd name="T3" fmla="*/ 79 h 85"/>
                  <a:gd name="T4" fmla="*/ 0 w 6"/>
                  <a:gd name="T5" fmla="*/ 73 h 85"/>
                  <a:gd name="T6" fmla="*/ 0 w 6"/>
                  <a:gd name="T7" fmla="*/ 49 h 85"/>
                  <a:gd name="T8" fmla="*/ 6 w 6"/>
                  <a:gd name="T9" fmla="*/ 18 h 85"/>
                  <a:gd name="T10" fmla="*/ 6 w 6"/>
                  <a:gd name="T1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5">
                    <a:moveTo>
                      <a:pt x="0" y="85"/>
                    </a:moveTo>
                    <a:lnTo>
                      <a:pt x="0" y="79"/>
                    </a:lnTo>
                    <a:lnTo>
                      <a:pt x="0" y="73"/>
                    </a:lnTo>
                    <a:lnTo>
                      <a:pt x="0" y="49"/>
                    </a:ln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1" name="Freeform 818"/>
              <p:cNvSpPr>
                <a:spLocks/>
              </p:cNvSpPr>
              <p:nvPr/>
            </p:nvSpPr>
            <p:spPr bwMode="auto">
              <a:xfrm>
                <a:off x="3703" y="2318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2" name="Freeform 819"/>
              <p:cNvSpPr>
                <a:spLocks/>
              </p:cNvSpPr>
              <p:nvPr/>
            </p:nvSpPr>
            <p:spPr bwMode="auto">
              <a:xfrm>
                <a:off x="3703" y="2318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6 h 36"/>
                  <a:gd name="T4" fmla="*/ 0 w 6"/>
                  <a:gd name="T5" fmla="*/ 18 h 36"/>
                  <a:gd name="T6" fmla="*/ 6 w 6"/>
                  <a:gd name="T7" fmla="*/ 30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3" name="Line 820"/>
              <p:cNvSpPr>
                <a:spLocks noChangeShapeType="1"/>
              </p:cNvSpPr>
              <p:nvPr/>
            </p:nvSpPr>
            <p:spPr bwMode="auto">
              <a:xfrm>
                <a:off x="3709" y="235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4" name="Freeform 821"/>
              <p:cNvSpPr>
                <a:spLocks/>
              </p:cNvSpPr>
              <p:nvPr/>
            </p:nvSpPr>
            <p:spPr bwMode="auto">
              <a:xfrm>
                <a:off x="3709" y="2361"/>
                <a:ext cx="0" cy="91"/>
              </a:xfrm>
              <a:custGeom>
                <a:avLst/>
                <a:gdLst>
                  <a:gd name="T0" fmla="*/ 0 h 91"/>
                  <a:gd name="T1" fmla="*/ 6 h 91"/>
                  <a:gd name="T2" fmla="*/ 24 h 91"/>
                  <a:gd name="T3" fmla="*/ 54 h 91"/>
                  <a:gd name="T4" fmla="*/ 72 h 91"/>
                  <a:gd name="T5" fmla="*/ 85 h 91"/>
                  <a:gd name="T6" fmla="*/ 91 h 91"/>
                  <a:gd name="T7" fmla="*/ 85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5" name="Freeform 822"/>
              <p:cNvSpPr>
                <a:spLocks/>
              </p:cNvSpPr>
              <p:nvPr/>
            </p:nvSpPr>
            <p:spPr bwMode="auto">
              <a:xfrm>
                <a:off x="3709" y="2227"/>
                <a:ext cx="7" cy="219"/>
              </a:xfrm>
              <a:custGeom>
                <a:avLst/>
                <a:gdLst>
                  <a:gd name="T0" fmla="*/ 0 w 7"/>
                  <a:gd name="T1" fmla="*/ 219 h 219"/>
                  <a:gd name="T2" fmla="*/ 0 w 7"/>
                  <a:gd name="T3" fmla="*/ 206 h 219"/>
                  <a:gd name="T4" fmla="*/ 0 w 7"/>
                  <a:gd name="T5" fmla="*/ 176 h 219"/>
                  <a:gd name="T6" fmla="*/ 0 w 7"/>
                  <a:gd name="T7" fmla="*/ 146 h 219"/>
                  <a:gd name="T8" fmla="*/ 0 w 7"/>
                  <a:gd name="T9" fmla="*/ 109 h 219"/>
                  <a:gd name="T10" fmla="*/ 7 w 7"/>
                  <a:gd name="T11" fmla="*/ 73 h 219"/>
                  <a:gd name="T12" fmla="*/ 7 w 7"/>
                  <a:gd name="T13" fmla="*/ 36 h 219"/>
                  <a:gd name="T14" fmla="*/ 7 w 7"/>
                  <a:gd name="T15" fmla="*/ 12 h 219"/>
                  <a:gd name="T16" fmla="*/ 7 w 7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9">
                    <a:moveTo>
                      <a:pt x="0" y="219"/>
                    </a:moveTo>
                    <a:lnTo>
                      <a:pt x="0" y="206"/>
                    </a:lnTo>
                    <a:lnTo>
                      <a:pt x="0" y="176"/>
                    </a:lnTo>
                    <a:lnTo>
                      <a:pt x="0" y="146"/>
                    </a:lnTo>
                    <a:lnTo>
                      <a:pt x="0" y="109"/>
                    </a:lnTo>
                    <a:lnTo>
                      <a:pt x="7" y="73"/>
                    </a:lnTo>
                    <a:lnTo>
                      <a:pt x="7" y="36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6" name="Freeform 823"/>
              <p:cNvSpPr>
                <a:spLocks/>
              </p:cNvSpPr>
              <p:nvPr/>
            </p:nvSpPr>
            <p:spPr bwMode="auto">
              <a:xfrm>
                <a:off x="3716" y="2227"/>
                <a:ext cx="0" cy="121"/>
              </a:xfrm>
              <a:custGeom>
                <a:avLst/>
                <a:gdLst>
                  <a:gd name="T0" fmla="*/ 0 h 121"/>
                  <a:gd name="T1" fmla="*/ 0 h 121"/>
                  <a:gd name="T2" fmla="*/ 6 h 121"/>
                  <a:gd name="T3" fmla="*/ 18 h 121"/>
                  <a:gd name="T4" fmla="*/ 42 h 121"/>
                  <a:gd name="T5" fmla="*/ 85 h 121"/>
                  <a:gd name="T6" fmla="*/ 103 h 121"/>
                  <a:gd name="T7" fmla="*/ 121 h 1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21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42"/>
                    </a:lnTo>
                    <a:lnTo>
                      <a:pt x="0" y="85"/>
                    </a:lnTo>
                    <a:lnTo>
                      <a:pt x="0" y="103"/>
                    </a:lnTo>
                    <a:lnTo>
                      <a:pt x="0" y="12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7" name="Freeform 824"/>
              <p:cNvSpPr>
                <a:spLocks/>
              </p:cNvSpPr>
              <p:nvPr/>
            </p:nvSpPr>
            <p:spPr bwMode="auto">
              <a:xfrm>
                <a:off x="3716" y="2348"/>
                <a:ext cx="6" cy="116"/>
              </a:xfrm>
              <a:custGeom>
                <a:avLst/>
                <a:gdLst>
                  <a:gd name="T0" fmla="*/ 0 w 6"/>
                  <a:gd name="T1" fmla="*/ 0 h 116"/>
                  <a:gd name="T2" fmla="*/ 0 w 6"/>
                  <a:gd name="T3" fmla="*/ 37 h 116"/>
                  <a:gd name="T4" fmla="*/ 0 w 6"/>
                  <a:gd name="T5" fmla="*/ 73 h 116"/>
                  <a:gd name="T6" fmla="*/ 6 w 6"/>
                  <a:gd name="T7" fmla="*/ 104 h 116"/>
                  <a:gd name="T8" fmla="*/ 6 w 6"/>
                  <a:gd name="T9" fmla="*/ 110 h 116"/>
                  <a:gd name="T10" fmla="*/ 6 w 6"/>
                  <a:gd name="T1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6">
                    <a:moveTo>
                      <a:pt x="0" y="0"/>
                    </a:moveTo>
                    <a:lnTo>
                      <a:pt x="0" y="37"/>
                    </a:lnTo>
                    <a:lnTo>
                      <a:pt x="0" y="73"/>
                    </a:lnTo>
                    <a:lnTo>
                      <a:pt x="6" y="104"/>
                    </a:lnTo>
                    <a:lnTo>
                      <a:pt x="6" y="110"/>
                    </a:lnTo>
                    <a:lnTo>
                      <a:pt x="6" y="11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8" name="Freeform 825"/>
              <p:cNvSpPr>
                <a:spLocks/>
              </p:cNvSpPr>
              <p:nvPr/>
            </p:nvSpPr>
            <p:spPr bwMode="auto">
              <a:xfrm>
                <a:off x="3722" y="2379"/>
                <a:ext cx="0" cy="85"/>
              </a:xfrm>
              <a:custGeom>
                <a:avLst/>
                <a:gdLst>
                  <a:gd name="T0" fmla="*/ 85 h 85"/>
                  <a:gd name="T1" fmla="*/ 85 h 85"/>
                  <a:gd name="T2" fmla="*/ 79 h 85"/>
                  <a:gd name="T3" fmla="*/ 61 h 85"/>
                  <a:gd name="T4" fmla="*/ 30 h 85"/>
                  <a:gd name="T5" fmla="*/ 0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85">
                    <a:moveTo>
                      <a:pt x="0" y="85"/>
                    </a:moveTo>
                    <a:lnTo>
                      <a:pt x="0" y="85"/>
                    </a:lnTo>
                    <a:lnTo>
                      <a:pt x="0" y="79"/>
                    </a:lnTo>
                    <a:lnTo>
                      <a:pt x="0" y="61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99" name="Freeform 826"/>
              <p:cNvSpPr>
                <a:spLocks/>
              </p:cNvSpPr>
              <p:nvPr/>
            </p:nvSpPr>
            <p:spPr bwMode="auto">
              <a:xfrm>
                <a:off x="3722" y="2239"/>
                <a:ext cx="6" cy="140"/>
              </a:xfrm>
              <a:custGeom>
                <a:avLst/>
                <a:gdLst>
                  <a:gd name="T0" fmla="*/ 0 w 6"/>
                  <a:gd name="T1" fmla="*/ 140 h 140"/>
                  <a:gd name="T2" fmla="*/ 0 w 6"/>
                  <a:gd name="T3" fmla="*/ 122 h 140"/>
                  <a:gd name="T4" fmla="*/ 0 w 6"/>
                  <a:gd name="T5" fmla="*/ 103 h 140"/>
                  <a:gd name="T6" fmla="*/ 0 w 6"/>
                  <a:gd name="T7" fmla="*/ 61 h 140"/>
                  <a:gd name="T8" fmla="*/ 6 w 6"/>
                  <a:gd name="T9" fmla="*/ 36 h 140"/>
                  <a:gd name="T10" fmla="*/ 6 w 6"/>
                  <a:gd name="T11" fmla="*/ 18 h 140"/>
                  <a:gd name="T12" fmla="*/ 6 w 6"/>
                  <a:gd name="T13" fmla="*/ 6 h 140"/>
                  <a:gd name="T14" fmla="*/ 6 w 6"/>
                  <a:gd name="T1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0">
                    <a:moveTo>
                      <a:pt x="0" y="140"/>
                    </a:moveTo>
                    <a:lnTo>
                      <a:pt x="0" y="122"/>
                    </a:lnTo>
                    <a:lnTo>
                      <a:pt x="0" y="103"/>
                    </a:lnTo>
                    <a:lnTo>
                      <a:pt x="0" y="61"/>
                    </a:lnTo>
                    <a:lnTo>
                      <a:pt x="6" y="3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0" name="Freeform 827"/>
              <p:cNvSpPr>
                <a:spLocks/>
              </p:cNvSpPr>
              <p:nvPr/>
            </p:nvSpPr>
            <p:spPr bwMode="auto">
              <a:xfrm>
                <a:off x="3728" y="2239"/>
                <a:ext cx="0" cy="97"/>
              </a:xfrm>
              <a:custGeom>
                <a:avLst/>
                <a:gdLst>
                  <a:gd name="T0" fmla="*/ 0 h 97"/>
                  <a:gd name="T1" fmla="*/ 0 h 97"/>
                  <a:gd name="T2" fmla="*/ 12 h 97"/>
                  <a:gd name="T3" fmla="*/ 24 h 97"/>
                  <a:gd name="T4" fmla="*/ 36 h 97"/>
                  <a:gd name="T5" fmla="*/ 73 h 97"/>
                  <a:gd name="T6" fmla="*/ 85 h 97"/>
                  <a:gd name="T7" fmla="*/ 97 h 9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7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73"/>
                    </a:lnTo>
                    <a:lnTo>
                      <a:pt x="0" y="85"/>
                    </a:lnTo>
                    <a:lnTo>
                      <a:pt x="0" y="9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1" name="Freeform 828"/>
              <p:cNvSpPr>
                <a:spLocks/>
              </p:cNvSpPr>
              <p:nvPr/>
            </p:nvSpPr>
            <p:spPr bwMode="auto">
              <a:xfrm>
                <a:off x="3728" y="2336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18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2" name="Freeform 829"/>
              <p:cNvSpPr>
                <a:spLocks/>
              </p:cNvSpPr>
              <p:nvPr/>
            </p:nvSpPr>
            <p:spPr bwMode="auto">
              <a:xfrm>
                <a:off x="3728" y="2215"/>
                <a:ext cx="6" cy="139"/>
              </a:xfrm>
              <a:custGeom>
                <a:avLst/>
                <a:gdLst>
                  <a:gd name="T0" fmla="*/ 0 w 6"/>
                  <a:gd name="T1" fmla="*/ 139 h 139"/>
                  <a:gd name="T2" fmla="*/ 0 w 6"/>
                  <a:gd name="T3" fmla="*/ 127 h 139"/>
                  <a:gd name="T4" fmla="*/ 0 w 6"/>
                  <a:gd name="T5" fmla="*/ 109 h 139"/>
                  <a:gd name="T6" fmla="*/ 0 w 6"/>
                  <a:gd name="T7" fmla="*/ 66 h 139"/>
                  <a:gd name="T8" fmla="*/ 6 w 6"/>
                  <a:gd name="T9" fmla="*/ 42 h 139"/>
                  <a:gd name="T10" fmla="*/ 6 w 6"/>
                  <a:gd name="T11" fmla="*/ 18 h 139"/>
                  <a:gd name="T12" fmla="*/ 6 w 6"/>
                  <a:gd name="T13" fmla="*/ 6 h 139"/>
                  <a:gd name="T14" fmla="*/ 6 w 6"/>
                  <a:gd name="T1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39">
                    <a:moveTo>
                      <a:pt x="0" y="139"/>
                    </a:moveTo>
                    <a:lnTo>
                      <a:pt x="0" y="127"/>
                    </a:lnTo>
                    <a:lnTo>
                      <a:pt x="0" y="109"/>
                    </a:lnTo>
                    <a:lnTo>
                      <a:pt x="0" y="66"/>
                    </a:lnTo>
                    <a:lnTo>
                      <a:pt x="6" y="42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3" name="Freeform 830"/>
              <p:cNvSpPr>
                <a:spLocks/>
              </p:cNvSpPr>
              <p:nvPr/>
            </p:nvSpPr>
            <p:spPr bwMode="auto">
              <a:xfrm>
                <a:off x="3734" y="2215"/>
                <a:ext cx="0" cy="109"/>
              </a:xfrm>
              <a:custGeom>
                <a:avLst/>
                <a:gdLst>
                  <a:gd name="T0" fmla="*/ 0 h 109"/>
                  <a:gd name="T1" fmla="*/ 0 h 109"/>
                  <a:gd name="T2" fmla="*/ 12 h 109"/>
                  <a:gd name="T3" fmla="*/ 24 h 109"/>
                  <a:gd name="T4" fmla="*/ 42 h 109"/>
                  <a:gd name="T5" fmla="*/ 79 h 109"/>
                  <a:gd name="T6" fmla="*/ 109 h 10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09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79"/>
                    </a:lnTo>
                    <a:lnTo>
                      <a:pt x="0" y="10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4" name="Freeform 831"/>
              <p:cNvSpPr>
                <a:spLocks/>
              </p:cNvSpPr>
              <p:nvPr/>
            </p:nvSpPr>
            <p:spPr bwMode="auto">
              <a:xfrm>
                <a:off x="3734" y="2324"/>
                <a:ext cx="7" cy="103"/>
              </a:xfrm>
              <a:custGeom>
                <a:avLst/>
                <a:gdLst>
                  <a:gd name="T0" fmla="*/ 0 w 7"/>
                  <a:gd name="T1" fmla="*/ 0 h 103"/>
                  <a:gd name="T2" fmla="*/ 0 w 7"/>
                  <a:gd name="T3" fmla="*/ 55 h 103"/>
                  <a:gd name="T4" fmla="*/ 7 w 7"/>
                  <a:gd name="T5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3">
                    <a:moveTo>
                      <a:pt x="0" y="0"/>
                    </a:moveTo>
                    <a:lnTo>
                      <a:pt x="0" y="55"/>
                    </a:lnTo>
                    <a:lnTo>
                      <a:pt x="7" y="10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5" name="Freeform 832"/>
              <p:cNvSpPr>
                <a:spLocks/>
              </p:cNvSpPr>
              <p:nvPr/>
            </p:nvSpPr>
            <p:spPr bwMode="auto">
              <a:xfrm>
                <a:off x="3741" y="2427"/>
                <a:ext cx="0" cy="73"/>
              </a:xfrm>
              <a:custGeom>
                <a:avLst/>
                <a:gdLst>
                  <a:gd name="T0" fmla="*/ 0 h 73"/>
                  <a:gd name="T1" fmla="*/ 25 h 73"/>
                  <a:gd name="T2" fmla="*/ 55 h 73"/>
                  <a:gd name="T3" fmla="*/ 61 h 73"/>
                  <a:gd name="T4" fmla="*/ 73 h 73"/>
                  <a:gd name="T5" fmla="*/ 73 h 73"/>
                  <a:gd name="T6" fmla="*/ 67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73">
                    <a:moveTo>
                      <a:pt x="0" y="0"/>
                    </a:moveTo>
                    <a:lnTo>
                      <a:pt x="0" y="25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6" name="Freeform 833"/>
              <p:cNvSpPr>
                <a:spLocks/>
              </p:cNvSpPr>
              <p:nvPr/>
            </p:nvSpPr>
            <p:spPr bwMode="auto">
              <a:xfrm>
                <a:off x="3741" y="2281"/>
                <a:ext cx="6" cy="213"/>
              </a:xfrm>
              <a:custGeom>
                <a:avLst/>
                <a:gdLst>
                  <a:gd name="T0" fmla="*/ 0 w 6"/>
                  <a:gd name="T1" fmla="*/ 213 h 213"/>
                  <a:gd name="T2" fmla="*/ 0 w 6"/>
                  <a:gd name="T3" fmla="*/ 201 h 213"/>
                  <a:gd name="T4" fmla="*/ 0 w 6"/>
                  <a:gd name="T5" fmla="*/ 177 h 213"/>
                  <a:gd name="T6" fmla="*/ 0 w 6"/>
                  <a:gd name="T7" fmla="*/ 140 h 213"/>
                  <a:gd name="T8" fmla="*/ 0 w 6"/>
                  <a:gd name="T9" fmla="*/ 110 h 213"/>
                  <a:gd name="T10" fmla="*/ 6 w 6"/>
                  <a:gd name="T11" fmla="*/ 73 h 213"/>
                  <a:gd name="T12" fmla="*/ 6 w 6"/>
                  <a:gd name="T13" fmla="*/ 43 h 213"/>
                  <a:gd name="T14" fmla="*/ 6 w 6"/>
                  <a:gd name="T15" fmla="*/ 19 h 213"/>
                  <a:gd name="T16" fmla="*/ 6 w 6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13">
                    <a:moveTo>
                      <a:pt x="0" y="213"/>
                    </a:moveTo>
                    <a:lnTo>
                      <a:pt x="0" y="201"/>
                    </a:lnTo>
                    <a:lnTo>
                      <a:pt x="0" y="177"/>
                    </a:lnTo>
                    <a:lnTo>
                      <a:pt x="0" y="140"/>
                    </a:lnTo>
                    <a:lnTo>
                      <a:pt x="0" y="110"/>
                    </a:lnTo>
                    <a:lnTo>
                      <a:pt x="6" y="73"/>
                    </a:lnTo>
                    <a:lnTo>
                      <a:pt x="6" y="43"/>
                    </a:lnTo>
                    <a:lnTo>
                      <a:pt x="6" y="19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7" name="Freeform 834"/>
              <p:cNvSpPr>
                <a:spLocks/>
              </p:cNvSpPr>
              <p:nvPr/>
            </p:nvSpPr>
            <p:spPr bwMode="auto">
              <a:xfrm>
                <a:off x="3747" y="2275"/>
                <a:ext cx="0" cy="37"/>
              </a:xfrm>
              <a:custGeom>
                <a:avLst/>
                <a:gdLst>
                  <a:gd name="T0" fmla="*/ 6 h 37"/>
                  <a:gd name="T1" fmla="*/ 0 h 37"/>
                  <a:gd name="T2" fmla="*/ 6 h 37"/>
                  <a:gd name="T3" fmla="*/ 13 h 37"/>
                  <a:gd name="T4" fmla="*/ 25 h 37"/>
                  <a:gd name="T5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7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8" name="Freeform 835"/>
              <p:cNvSpPr>
                <a:spLocks/>
              </p:cNvSpPr>
              <p:nvPr/>
            </p:nvSpPr>
            <p:spPr bwMode="auto">
              <a:xfrm>
                <a:off x="3747" y="2312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18 h 55"/>
                  <a:gd name="T4" fmla="*/ 0 w 6"/>
                  <a:gd name="T5" fmla="*/ 36 h 55"/>
                  <a:gd name="T6" fmla="*/ 6 w 6"/>
                  <a:gd name="T7" fmla="*/ 55 h 55"/>
                  <a:gd name="T8" fmla="*/ 6 w 6"/>
                  <a:gd name="T9" fmla="*/ 55 h 55"/>
                  <a:gd name="T10" fmla="*/ 6 w 6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lnTo>
                      <a:pt x="0" y="18"/>
                    </a:lnTo>
                    <a:lnTo>
                      <a:pt x="0" y="3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09" name="Freeform 836"/>
              <p:cNvSpPr>
                <a:spLocks/>
              </p:cNvSpPr>
              <p:nvPr/>
            </p:nvSpPr>
            <p:spPr bwMode="auto">
              <a:xfrm>
                <a:off x="3753" y="2221"/>
                <a:ext cx="0" cy="146"/>
              </a:xfrm>
              <a:custGeom>
                <a:avLst/>
                <a:gdLst>
                  <a:gd name="T0" fmla="*/ 146 h 146"/>
                  <a:gd name="T1" fmla="*/ 133 h 146"/>
                  <a:gd name="T2" fmla="*/ 121 h 146"/>
                  <a:gd name="T3" fmla="*/ 79 h 146"/>
                  <a:gd name="T4" fmla="*/ 36 h 146"/>
                  <a:gd name="T5" fmla="*/ 12 h 146"/>
                  <a:gd name="T6" fmla="*/ 0 h 14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6">
                    <a:moveTo>
                      <a:pt x="0" y="146"/>
                    </a:moveTo>
                    <a:lnTo>
                      <a:pt x="0" y="133"/>
                    </a:lnTo>
                    <a:lnTo>
                      <a:pt x="0" y="121"/>
                    </a:lnTo>
                    <a:lnTo>
                      <a:pt x="0" y="79"/>
                    </a:lnTo>
                    <a:lnTo>
                      <a:pt x="0" y="36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0" name="Freeform 837"/>
              <p:cNvSpPr>
                <a:spLocks/>
              </p:cNvSpPr>
              <p:nvPr/>
            </p:nvSpPr>
            <p:spPr bwMode="auto">
              <a:xfrm>
                <a:off x="3753" y="2184"/>
                <a:ext cx="0" cy="37"/>
              </a:xfrm>
              <a:custGeom>
                <a:avLst/>
                <a:gdLst>
                  <a:gd name="T0" fmla="*/ 37 h 37"/>
                  <a:gd name="T1" fmla="*/ 24 h 37"/>
                  <a:gd name="T2" fmla="*/ 6 h 37"/>
                  <a:gd name="T3" fmla="*/ 0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1" name="Freeform 838"/>
              <p:cNvSpPr>
                <a:spLocks/>
              </p:cNvSpPr>
              <p:nvPr/>
            </p:nvSpPr>
            <p:spPr bwMode="auto">
              <a:xfrm>
                <a:off x="3753" y="2184"/>
                <a:ext cx="7" cy="134"/>
              </a:xfrm>
              <a:custGeom>
                <a:avLst/>
                <a:gdLst>
                  <a:gd name="T0" fmla="*/ 0 w 7"/>
                  <a:gd name="T1" fmla="*/ 0 h 134"/>
                  <a:gd name="T2" fmla="*/ 0 w 7"/>
                  <a:gd name="T3" fmla="*/ 6 h 134"/>
                  <a:gd name="T4" fmla="*/ 0 w 7"/>
                  <a:gd name="T5" fmla="*/ 18 h 134"/>
                  <a:gd name="T6" fmla="*/ 0 w 7"/>
                  <a:gd name="T7" fmla="*/ 55 h 134"/>
                  <a:gd name="T8" fmla="*/ 7 w 7"/>
                  <a:gd name="T9" fmla="*/ 91 h 134"/>
                  <a:gd name="T10" fmla="*/ 7 w 7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34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55"/>
                    </a:lnTo>
                    <a:lnTo>
                      <a:pt x="7" y="91"/>
                    </a:lnTo>
                    <a:lnTo>
                      <a:pt x="7" y="13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2" name="Freeform 839"/>
              <p:cNvSpPr>
                <a:spLocks/>
              </p:cNvSpPr>
              <p:nvPr/>
            </p:nvSpPr>
            <p:spPr bwMode="auto">
              <a:xfrm>
                <a:off x="3760" y="2318"/>
                <a:ext cx="0" cy="188"/>
              </a:xfrm>
              <a:custGeom>
                <a:avLst/>
                <a:gdLst>
                  <a:gd name="T0" fmla="*/ 0 h 188"/>
                  <a:gd name="T1" fmla="*/ 24 h 188"/>
                  <a:gd name="T2" fmla="*/ 55 h 188"/>
                  <a:gd name="T3" fmla="*/ 122 h 188"/>
                  <a:gd name="T4" fmla="*/ 152 h 188"/>
                  <a:gd name="T5" fmla="*/ 176 h 188"/>
                  <a:gd name="T6" fmla="*/ 188 h 188"/>
                  <a:gd name="T7" fmla="*/ 182 h 18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88">
                    <a:moveTo>
                      <a:pt x="0" y="0"/>
                    </a:moveTo>
                    <a:lnTo>
                      <a:pt x="0" y="24"/>
                    </a:lnTo>
                    <a:lnTo>
                      <a:pt x="0" y="55"/>
                    </a:lnTo>
                    <a:lnTo>
                      <a:pt x="0" y="122"/>
                    </a:lnTo>
                    <a:lnTo>
                      <a:pt x="0" y="152"/>
                    </a:lnTo>
                    <a:lnTo>
                      <a:pt x="0" y="176"/>
                    </a:lnTo>
                    <a:lnTo>
                      <a:pt x="0" y="188"/>
                    </a:lnTo>
                    <a:lnTo>
                      <a:pt x="0" y="18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3" name="Freeform 840"/>
              <p:cNvSpPr>
                <a:spLocks/>
              </p:cNvSpPr>
              <p:nvPr/>
            </p:nvSpPr>
            <p:spPr bwMode="auto">
              <a:xfrm>
                <a:off x="3760" y="2135"/>
                <a:ext cx="6" cy="365"/>
              </a:xfrm>
              <a:custGeom>
                <a:avLst/>
                <a:gdLst>
                  <a:gd name="T0" fmla="*/ 0 w 6"/>
                  <a:gd name="T1" fmla="*/ 365 h 365"/>
                  <a:gd name="T2" fmla="*/ 0 w 6"/>
                  <a:gd name="T3" fmla="*/ 359 h 365"/>
                  <a:gd name="T4" fmla="*/ 0 w 6"/>
                  <a:gd name="T5" fmla="*/ 341 h 365"/>
                  <a:gd name="T6" fmla="*/ 0 w 6"/>
                  <a:gd name="T7" fmla="*/ 323 h 365"/>
                  <a:gd name="T8" fmla="*/ 0 w 6"/>
                  <a:gd name="T9" fmla="*/ 298 h 365"/>
                  <a:gd name="T10" fmla="*/ 0 w 6"/>
                  <a:gd name="T11" fmla="*/ 244 h 365"/>
                  <a:gd name="T12" fmla="*/ 0 w 6"/>
                  <a:gd name="T13" fmla="*/ 177 h 365"/>
                  <a:gd name="T14" fmla="*/ 6 w 6"/>
                  <a:gd name="T15" fmla="*/ 116 h 365"/>
                  <a:gd name="T16" fmla="*/ 6 w 6"/>
                  <a:gd name="T17" fmla="*/ 61 h 365"/>
                  <a:gd name="T18" fmla="*/ 6 w 6"/>
                  <a:gd name="T19" fmla="*/ 37 h 365"/>
                  <a:gd name="T20" fmla="*/ 6 w 6"/>
                  <a:gd name="T21" fmla="*/ 19 h 365"/>
                  <a:gd name="T22" fmla="*/ 6 w 6"/>
                  <a:gd name="T23" fmla="*/ 7 h 365"/>
                  <a:gd name="T24" fmla="*/ 6 w 6"/>
                  <a:gd name="T25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365">
                    <a:moveTo>
                      <a:pt x="0" y="365"/>
                    </a:moveTo>
                    <a:lnTo>
                      <a:pt x="0" y="359"/>
                    </a:lnTo>
                    <a:lnTo>
                      <a:pt x="0" y="341"/>
                    </a:lnTo>
                    <a:lnTo>
                      <a:pt x="0" y="323"/>
                    </a:lnTo>
                    <a:lnTo>
                      <a:pt x="0" y="298"/>
                    </a:lnTo>
                    <a:lnTo>
                      <a:pt x="0" y="244"/>
                    </a:lnTo>
                    <a:lnTo>
                      <a:pt x="0" y="177"/>
                    </a:lnTo>
                    <a:lnTo>
                      <a:pt x="6" y="116"/>
                    </a:lnTo>
                    <a:lnTo>
                      <a:pt x="6" y="61"/>
                    </a:lnTo>
                    <a:lnTo>
                      <a:pt x="6" y="37"/>
                    </a:lnTo>
                    <a:lnTo>
                      <a:pt x="6" y="19"/>
                    </a:lnTo>
                    <a:lnTo>
                      <a:pt x="6" y="7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4" name="Freeform 841"/>
              <p:cNvSpPr>
                <a:spLocks/>
              </p:cNvSpPr>
              <p:nvPr/>
            </p:nvSpPr>
            <p:spPr bwMode="auto">
              <a:xfrm>
                <a:off x="3766" y="2135"/>
                <a:ext cx="0" cy="256"/>
              </a:xfrm>
              <a:custGeom>
                <a:avLst/>
                <a:gdLst>
                  <a:gd name="T0" fmla="*/ 0 h 256"/>
                  <a:gd name="T1" fmla="*/ 0 h 256"/>
                  <a:gd name="T2" fmla="*/ 7 h 256"/>
                  <a:gd name="T3" fmla="*/ 19 h 256"/>
                  <a:gd name="T4" fmla="*/ 31 h 256"/>
                  <a:gd name="T5" fmla="*/ 73 h 256"/>
                  <a:gd name="T6" fmla="*/ 116 h 256"/>
                  <a:gd name="T7" fmla="*/ 165 h 256"/>
                  <a:gd name="T8" fmla="*/ 207 h 256"/>
                  <a:gd name="T9" fmla="*/ 244 h 256"/>
                  <a:gd name="T10" fmla="*/ 250 h 256"/>
                  <a:gd name="T11" fmla="*/ 256 h 2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</a:cxnLst>
                <a:rect l="0" t="0" r="r" b="b"/>
                <a:pathLst>
                  <a:path h="256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0" y="73"/>
                    </a:lnTo>
                    <a:lnTo>
                      <a:pt x="0" y="116"/>
                    </a:lnTo>
                    <a:lnTo>
                      <a:pt x="0" y="165"/>
                    </a:lnTo>
                    <a:lnTo>
                      <a:pt x="0" y="207"/>
                    </a:lnTo>
                    <a:lnTo>
                      <a:pt x="0" y="244"/>
                    </a:lnTo>
                    <a:lnTo>
                      <a:pt x="0" y="250"/>
                    </a:ln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5" name="Freeform 842"/>
              <p:cNvSpPr>
                <a:spLocks/>
              </p:cNvSpPr>
              <p:nvPr/>
            </p:nvSpPr>
            <p:spPr bwMode="auto">
              <a:xfrm>
                <a:off x="3766" y="2184"/>
                <a:ext cx="6" cy="207"/>
              </a:xfrm>
              <a:custGeom>
                <a:avLst/>
                <a:gdLst>
                  <a:gd name="T0" fmla="*/ 0 w 6"/>
                  <a:gd name="T1" fmla="*/ 207 h 207"/>
                  <a:gd name="T2" fmla="*/ 0 w 6"/>
                  <a:gd name="T3" fmla="*/ 201 h 207"/>
                  <a:gd name="T4" fmla="*/ 0 w 6"/>
                  <a:gd name="T5" fmla="*/ 183 h 207"/>
                  <a:gd name="T6" fmla="*/ 0 w 6"/>
                  <a:gd name="T7" fmla="*/ 152 h 207"/>
                  <a:gd name="T8" fmla="*/ 0 w 6"/>
                  <a:gd name="T9" fmla="*/ 122 h 207"/>
                  <a:gd name="T10" fmla="*/ 6 w 6"/>
                  <a:gd name="T11" fmla="*/ 85 h 207"/>
                  <a:gd name="T12" fmla="*/ 6 w 6"/>
                  <a:gd name="T13" fmla="*/ 49 h 207"/>
                  <a:gd name="T14" fmla="*/ 6 w 6"/>
                  <a:gd name="T15" fmla="*/ 18 h 207"/>
                  <a:gd name="T16" fmla="*/ 6 w 6"/>
                  <a:gd name="T1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7">
                    <a:moveTo>
                      <a:pt x="0" y="207"/>
                    </a:moveTo>
                    <a:lnTo>
                      <a:pt x="0" y="201"/>
                    </a:lnTo>
                    <a:lnTo>
                      <a:pt x="0" y="183"/>
                    </a:lnTo>
                    <a:lnTo>
                      <a:pt x="0" y="152"/>
                    </a:lnTo>
                    <a:lnTo>
                      <a:pt x="0" y="122"/>
                    </a:lnTo>
                    <a:lnTo>
                      <a:pt x="6" y="85"/>
                    </a:lnTo>
                    <a:lnTo>
                      <a:pt x="6" y="49"/>
                    </a:ln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6" name="Freeform 843"/>
              <p:cNvSpPr>
                <a:spLocks/>
              </p:cNvSpPr>
              <p:nvPr/>
            </p:nvSpPr>
            <p:spPr bwMode="auto">
              <a:xfrm>
                <a:off x="3772" y="2160"/>
                <a:ext cx="0" cy="24"/>
              </a:xfrm>
              <a:custGeom>
                <a:avLst/>
                <a:gdLst>
                  <a:gd name="T0" fmla="*/ 24 h 24"/>
                  <a:gd name="T1" fmla="*/ 6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7" name="Freeform 844"/>
              <p:cNvSpPr>
                <a:spLocks/>
              </p:cNvSpPr>
              <p:nvPr/>
            </p:nvSpPr>
            <p:spPr bwMode="auto">
              <a:xfrm>
                <a:off x="3772" y="2160"/>
                <a:ext cx="6" cy="182"/>
              </a:xfrm>
              <a:custGeom>
                <a:avLst/>
                <a:gdLst>
                  <a:gd name="T0" fmla="*/ 0 w 6"/>
                  <a:gd name="T1" fmla="*/ 0 h 182"/>
                  <a:gd name="T2" fmla="*/ 0 w 6"/>
                  <a:gd name="T3" fmla="*/ 12 h 182"/>
                  <a:gd name="T4" fmla="*/ 0 w 6"/>
                  <a:gd name="T5" fmla="*/ 36 h 182"/>
                  <a:gd name="T6" fmla="*/ 0 w 6"/>
                  <a:gd name="T7" fmla="*/ 61 h 182"/>
                  <a:gd name="T8" fmla="*/ 0 w 6"/>
                  <a:gd name="T9" fmla="*/ 91 h 182"/>
                  <a:gd name="T10" fmla="*/ 6 w 6"/>
                  <a:gd name="T11" fmla="*/ 121 h 182"/>
                  <a:gd name="T12" fmla="*/ 6 w 6"/>
                  <a:gd name="T13" fmla="*/ 146 h 182"/>
                  <a:gd name="T14" fmla="*/ 6 w 6"/>
                  <a:gd name="T15" fmla="*/ 170 h 182"/>
                  <a:gd name="T16" fmla="*/ 6 w 6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82">
                    <a:moveTo>
                      <a:pt x="0" y="0"/>
                    </a:moveTo>
                    <a:lnTo>
                      <a:pt x="0" y="12"/>
                    </a:lnTo>
                    <a:lnTo>
                      <a:pt x="0" y="36"/>
                    </a:lnTo>
                    <a:lnTo>
                      <a:pt x="0" y="61"/>
                    </a:lnTo>
                    <a:lnTo>
                      <a:pt x="0" y="91"/>
                    </a:lnTo>
                    <a:lnTo>
                      <a:pt x="6" y="121"/>
                    </a:lnTo>
                    <a:lnTo>
                      <a:pt x="6" y="146"/>
                    </a:lnTo>
                    <a:lnTo>
                      <a:pt x="6" y="170"/>
                    </a:lnTo>
                    <a:lnTo>
                      <a:pt x="6" y="18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8" name="Freeform 845"/>
              <p:cNvSpPr>
                <a:spLocks/>
              </p:cNvSpPr>
              <p:nvPr/>
            </p:nvSpPr>
            <p:spPr bwMode="auto">
              <a:xfrm>
                <a:off x="3778" y="2294"/>
                <a:ext cx="0" cy="54"/>
              </a:xfrm>
              <a:custGeom>
                <a:avLst/>
                <a:gdLst>
                  <a:gd name="T0" fmla="*/ 48 h 54"/>
                  <a:gd name="T1" fmla="*/ 54 h 54"/>
                  <a:gd name="T2" fmla="*/ 48 h 54"/>
                  <a:gd name="T3" fmla="*/ 42 h 54"/>
                  <a:gd name="T4" fmla="*/ 36 h 54"/>
                  <a:gd name="T5" fmla="*/ 12 h 54"/>
                  <a:gd name="T6" fmla="*/ 6 h 54"/>
                  <a:gd name="T7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54">
                    <a:moveTo>
                      <a:pt x="0" y="48"/>
                    </a:moveTo>
                    <a:lnTo>
                      <a:pt x="0" y="54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19" name="Line 846"/>
              <p:cNvSpPr>
                <a:spLocks noChangeShapeType="1"/>
              </p:cNvSpPr>
              <p:nvPr/>
            </p:nvSpPr>
            <p:spPr bwMode="auto">
              <a:xfrm>
                <a:off x="3778" y="229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0" name="Freeform 847"/>
              <p:cNvSpPr>
                <a:spLocks/>
              </p:cNvSpPr>
              <p:nvPr/>
            </p:nvSpPr>
            <p:spPr bwMode="auto">
              <a:xfrm>
                <a:off x="3778" y="2275"/>
                <a:ext cx="7" cy="19"/>
              </a:xfrm>
              <a:custGeom>
                <a:avLst/>
                <a:gdLst>
                  <a:gd name="T0" fmla="*/ 0 w 7"/>
                  <a:gd name="T1" fmla="*/ 19 h 19"/>
                  <a:gd name="T2" fmla="*/ 0 w 7"/>
                  <a:gd name="T3" fmla="*/ 13 h 19"/>
                  <a:gd name="T4" fmla="*/ 0 w 7"/>
                  <a:gd name="T5" fmla="*/ 6 h 19"/>
                  <a:gd name="T6" fmla="*/ 7 w 7"/>
                  <a:gd name="T7" fmla="*/ 0 h 19"/>
                  <a:gd name="T8" fmla="*/ 7 w 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1" name="Freeform 848"/>
              <p:cNvSpPr>
                <a:spLocks/>
              </p:cNvSpPr>
              <p:nvPr/>
            </p:nvSpPr>
            <p:spPr bwMode="auto">
              <a:xfrm>
                <a:off x="3785" y="2275"/>
                <a:ext cx="0" cy="104"/>
              </a:xfrm>
              <a:custGeom>
                <a:avLst/>
                <a:gdLst>
                  <a:gd name="T0" fmla="*/ 0 h 104"/>
                  <a:gd name="T1" fmla="*/ 19 h 104"/>
                  <a:gd name="T2" fmla="*/ 43 h 104"/>
                  <a:gd name="T3" fmla="*/ 73 h 104"/>
                  <a:gd name="T4" fmla="*/ 104 h 1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4">
                    <a:moveTo>
                      <a:pt x="0" y="0"/>
                    </a:moveTo>
                    <a:lnTo>
                      <a:pt x="0" y="19"/>
                    </a:lnTo>
                    <a:lnTo>
                      <a:pt x="0" y="43"/>
                    </a:lnTo>
                    <a:lnTo>
                      <a:pt x="0" y="73"/>
                    </a:lnTo>
                    <a:lnTo>
                      <a:pt x="0" y="10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2" name="Freeform 849"/>
              <p:cNvSpPr>
                <a:spLocks/>
              </p:cNvSpPr>
              <p:nvPr/>
            </p:nvSpPr>
            <p:spPr bwMode="auto">
              <a:xfrm>
                <a:off x="3785" y="2379"/>
                <a:ext cx="6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18 h 109"/>
                  <a:gd name="T4" fmla="*/ 0 w 6"/>
                  <a:gd name="T5" fmla="*/ 36 h 109"/>
                  <a:gd name="T6" fmla="*/ 0 w 6"/>
                  <a:gd name="T7" fmla="*/ 73 h 109"/>
                  <a:gd name="T8" fmla="*/ 6 w 6"/>
                  <a:gd name="T9" fmla="*/ 91 h 109"/>
                  <a:gd name="T10" fmla="*/ 6 w 6"/>
                  <a:gd name="T11" fmla="*/ 103 h 109"/>
                  <a:gd name="T12" fmla="*/ 6 w 6"/>
                  <a:gd name="T13" fmla="*/ 109 h 109"/>
                  <a:gd name="T14" fmla="*/ 6 w 6"/>
                  <a:gd name="T1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9">
                    <a:moveTo>
                      <a:pt x="0" y="0"/>
                    </a:moveTo>
                    <a:lnTo>
                      <a:pt x="0" y="18"/>
                    </a:lnTo>
                    <a:lnTo>
                      <a:pt x="0" y="36"/>
                    </a:lnTo>
                    <a:lnTo>
                      <a:pt x="0" y="73"/>
                    </a:lnTo>
                    <a:lnTo>
                      <a:pt x="6" y="91"/>
                    </a:lnTo>
                    <a:lnTo>
                      <a:pt x="6" y="103"/>
                    </a:lnTo>
                    <a:lnTo>
                      <a:pt x="6" y="109"/>
                    </a:lnTo>
                    <a:lnTo>
                      <a:pt x="6" y="10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3" name="Freeform 850"/>
              <p:cNvSpPr>
                <a:spLocks/>
              </p:cNvSpPr>
              <p:nvPr/>
            </p:nvSpPr>
            <p:spPr bwMode="auto">
              <a:xfrm>
                <a:off x="3791" y="2251"/>
                <a:ext cx="0" cy="237"/>
              </a:xfrm>
              <a:custGeom>
                <a:avLst/>
                <a:gdLst>
                  <a:gd name="T0" fmla="*/ 237 h 237"/>
                  <a:gd name="T1" fmla="*/ 225 h 237"/>
                  <a:gd name="T2" fmla="*/ 195 h 237"/>
                  <a:gd name="T3" fmla="*/ 164 h 237"/>
                  <a:gd name="T4" fmla="*/ 128 h 237"/>
                  <a:gd name="T5" fmla="*/ 85 h 237"/>
                  <a:gd name="T6" fmla="*/ 49 h 237"/>
                  <a:gd name="T7" fmla="*/ 18 h 237"/>
                  <a:gd name="T8" fmla="*/ 0 h 2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37">
                    <a:moveTo>
                      <a:pt x="0" y="237"/>
                    </a:moveTo>
                    <a:lnTo>
                      <a:pt x="0" y="225"/>
                    </a:lnTo>
                    <a:lnTo>
                      <a:pt x="0" y="195"/>
                    </a:lnTo>
                    <a:lnTo>
                      <a:pt x="0" y="164"/>
                    </a:lnTo>
                    <a:lnTo>
                      <a:pt x="0" y="128"/>
                    </a:lnTo>
                    <a:lnTo>
                      <a:pt x="0" y="85"/>
                    </a:lnTo>
                    <a:lnTo>
                      <a:pt x="0" y="49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4" name="Freeform 851"/>
              <p:cNvSpPr>
                <a:spLocks/>
              </p:cNvSpPr>
              <p:nvPr/>
            </p:nvSpPr>
            <p:spPr bwMode="auto">
              <a:xfrm>
                <a:off x="3791" y="225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5" name="Freeform 852"/>
              <p:cNvSpPr>
                <a:spLocks/>
              </p:cNvSpPr>
              <p:nvPr/>
            </p:nvSpPr>
            <p:spPr bwMode="auto">
              <a:xfrm>
                <a:off x="3797" y="2227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6 h 24"/>
                  <a:gd name="T3" fmla="*/ 0 h 24"/>
                  <a:gd name="T4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6" name="Freeform 853"/>
              <p:cNvSpPr>
                <a:spLocks/>
              </p:cNvSpPr>
              <p:nvPr/>
            </p:nvSpPr>
            <p:spPr bwMode="auto">
              <a:xfrm>
                <a:off x="3797" y="2227"/>
                <a:ext cx="0" cy="85"/>
              </a:xfrm>
              <a:custGeom>
                <a:avLst/>
                <a:gdLst>
                  <a:gd name="T0" fmla="*/ 0 h 85"/>
                  <a:gd name="T1" fmla="*/ 6 h 85"/>
                  <a:gd name="T2" fmla="*/ 18 h 85"/>
                  <a:gd name="T3" fmla="*/ 48 h 85"/>
                  <a:gd name="T4" fmla="*/ 73 h 85"/>
                  <a:gd name="T5" fmla="*/ 79 h 85"/>
                  <a:gd name="T6" fmla="*/ 85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85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7" name="Freeform 854"/>
              <p:cNvSpPr>
                <a:spLocks/>
              </p:cNvSpPr>
              <p:nvPr/>
            </p:nvSpPr>
            <p:spPr bwMode="auto">
              <a:xfrm>
                <a:off x="3797" y="2233"/>
                <a:ext cx="7" cy="79"/>
              </a:xfrm>
              <a:custGeom>
                <a:avLst/>
                <a:gdLst>
                  <a:gd name="T0" fmla="*/ 0 w 7"/>
                  <a:gd name="T1" fmla="*/ 79 h 79"/>
                  <a:gd name="T2" fmla="*/ 0 w 7"/>
                  <a:gd name="T3" fmla="*/ 73 h 79"/>
                  <a:gd name="T4" fmla="*/ 0 w 7"/>
                  <a:gd name="T5" fmla="*/ 67 h 79"/>
                  <a:gd name="T6" fmla="*/ 0 w 7"/>
                  <a:gd name="T7" fmla="*/ 30 h 79"/>
                  <a:gd name="T8" fmla="*/ 7 w 7"/>
                  <a:gd name="T9" fmla="*/ 18 h 79"/>
                  <a:gd name="T10" fmla="*/ 7 w 7"/>
                  <a:gd name="T11" fmla="*/ 6 h 79"/>
                  <a:gd name="T12" fmla="*/ 7 w 7"/>
                  <a:gd name="T13" fmla="*/ 0 h 79"/>
                  <a:gd name="T14" fmla="*/ 7 w 7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9">
                    <a:moveTo>
                      <a:pt x="0" y="79"/>
                    </a:moveTo>
                    <a:lnTo>
                      <a:pt x="0" y="73"/>
                    </a:lnTo>
                    <a:lnTo>
                      <a:pt x="0" y="67"/>
                    </a:lnTo>
                    <a:lnTo>
                      <a:pt x="0" y="30"/>
                    </a:lnTo>
                    <a:lnTo>
                      <a:pt x="7" y="18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8" name="Freeform 855"/>
              <p:cNvSpPr>
                <a:spLocks/>
              </p:cNvSpPr>
              <p:nvPr/>
            </p:nvSpPr>
            <p:spPr bwMode="auto">
              <a:xfrm>
                <a:off x="3804" y="2233"/>
                <a:ext cx="0" cy="188"/>
              </a:xfrm>
              <a:custGeom>
                <a:avLst/>
                <a:gdLst>
                  <a:gd name="T0" fmla="*/ 0 h 188"/>
                  <a:gd name="T1" fmla="*/ 12 h 188"/>
                  <a:gd name="T2" fmla="*/ 36 h 188"/>
                  <a:gd name="T3" fmla="*/ 67 h 188"/>
                  <a:gd name="T4" fmla="*/ 97 h 188"/>
                  <a:gd name="T5" fmla="*/ 134 h 188"/>
                  <a:gd name="T6" fmla="*/ 158 h 188"/>
                  <a:gd name="T7" fmla="*/ 182 h 188"/>
                  <a:gd name="T8" fmla="*/ 188 h 18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88">
                    <a:moveTo>
                      <a:pt x="0" y="0"/>
                    </a:moveTo>
                    <a:lnTo>
                      <a:pt x="0" y="12"/>
                    </a:lnTo>
                    <a:lnTo>
                      <a:pt x="0" y="36"/>
                    </a:lnTo>
                    <a:lnTo>
                      <a:pt x="0" y="67"/>
                    </a:lnTo>
                    <a:lnTo>
                      <a:pt x="0" y="97"/>
                    </a:lnTo>
                    <a:lnTo>
                      <a:pt x="0" y="134"/>
                    </a:lnTo>
                    <a:lnTo>
                      <a:pt x="0" y="158"/>
                    </a:lnTo>
                    <a:lnTo>
                      <a:pt x="0" y="182"/>
                    </a:lnTo>
                    <a:lnTo>
                      <a:pt x="0" y="18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29" name="Freeform 856"/>
              <p:cNvSpPr>
                <a:spLocks/>
              </p:cNvSpPr>
              <p:nvPr/>
            </p:nvSpPr>
            <p:spPr bwMode="auto">
              <a:xfrm>
                <a:off x="3804" y="2257"/>
                <a:ext cx="6" cy="164"/>
              </a:xfrm>
              <a:custGeom>
                <a:avLst/>
                <a:gdLst>
                  <a:gd name="T0" fmla="*/ 0 w 6"/>
                  <a:gd name="T1" fmla="*/ 164 h 164"/>
                  <a:gd name="T2" fmla="*/ 0 w 6"/>
                  <a:gd name="T3" fmla="*/ 158 h 164"/>
                  <a:gd name="T4" fmla="*/ 0 w 6"/>
                  <a:gd name="T5" fmla="*/ 146 h 164"/>
                  <a:gd name="T6" fmla="*/ 0 w 6"/>
                  <a:gd name="T7" fmla="*/ 122 h 164"/>
                  <a:gd name="T8" fmla="*/ 0 w 6"/>
                  <a:gd name="T9" fmla="*/ 91 h 164"/>
                  <a:gd name="T10" fmla="*/ 6 w 6"/>
                  <a:gd name="T11" fmla="*/ 61 h 164"/>
                  <a:gd name="T12" fmla="*/ 6 w 6"/>
                  <a:gd name="T13" fmla="*/ 37 h 164"/>
                  <a:gd name="T14" fmla="*/ 6 w 6"/>
                  <a:gd name="T15" fmla="*/ 12 h 164"/>
                  <a:gd name="T16" fmla="*/ 6 w 6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4">
                    <a:moveTo>
                      <a:pt x="0" y="164"/>
                    </a:moveTo>
                    <a:lnTo>
                      <a:pt x="0" y="158"/>
                    </a:lnTo>
                    <a:lnTo>
                      <a:pt x="0" y="146"/>
                    </a:lnTo>
                    <a:lnTo>
                      <a:pt x="0" y="122"/>
                    </a:lnTo>
                    <a:lnTo>
                      <a:pt x="0" y="91"/>
                    </a:lnTo>
                    <a:lnTo>
                      <a:pt x="6" y="61"/>
                    </a:lnTo>
                    <a:lnTo>
                      <a:pt x="6" y="37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0" name="Freeform 857"/>
              <p:cNvSpPr>
                <a:spLocks/>
              </p:cNvSpPr>
              <p:nvPr/>
            </p:nvSpPr>
            <p:spPr bwMode="auto">
              <a:xfrm>
                <a:off x="3810" y="2257"/>
                <a:ext cx="0" cy="43"/>
              </a:xfrm>
              <a:custGeom>
                <a:avLst/>
                <a:gdLst>
                  <a:gd name="T0" fmla="*/ 0 h 43"/>
                  <a:gd name="T1" fmla="*/ 0 h 43"/>
                  <a:gd name="T2" fmla="*/ 12 h 43"/>
                  <a:gd name="T3" fmla="*/ 24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1" name="Freeform 858"/>
              <p:cNvSpPr>
                <a:spLocks/>
              </p:cNvSpPr>
              <p:nvPr/>
            </p:nvSpPr>
            <p:spPr bwMode="auto">
              <a:xfrm>
                <a:off x="3810" y="2300"/>
                <a:ext cx="6" cy="182"/>
              </a:xfrm>
              <a:custGeom>
                <a:avLst/>
                <a:gdLst>
                  <a:gd name="T0" fmla="*/ 0 w 6"/>
                  <a:gd name="T1" fmla="*/ 0 h 182"/>
                  <a:gd name="T2" fmla="*/ 0 w 6"/>
                  <a:gd name="T3" fmla="*/ 18 h 182"/>
                  <a:gd name="T4" fmla="*/ 0 w 6"/>
                  <a:gd name="T5" fmla="*/ 42 h 182"/>
                  <a:gd name="T6" fmla="*/ 0 w 6"/>
                  <a:gd name="T7" fmla="*/ 103 h 182"/>
                  <a:gd name="T8" fmla="*/ 6 w 6"/>
                  <a:gd name="T9" fmla="*/ 133 h 182"/>
                  <a:gd name="T10" fmla="*/ 6 w 6"/>
                  <a:gd name="T11" fmla="*/ 158 h 182"/>
                  <a:gd name="T12" fmla="*/ 6 w 6"/>
                  <a:gd name="T13" fmla="*/ 176 h 182"/>
                  <a:gd name="T14" fmla="*/ 6 w 6"/>
                  <a:gd name="T1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82">
                    <a:moveTo>
                      <a:pt x="0" y="0"/>
                    </a:moveTo>
                    <a:lnTo>
                      <a:pt x="0" y="18"/>
                    </a:lnTo>
                    <a:lnTo>
                      <a:pt x="0" y="42"/>
                    </a:lnTo>
                    <a:lnTo>
                      <a:pt x="0" y="103"/>
                    </a:lnTo>
                    <a:lnTo>
                      <a:pt x="6" y="133"/>
                    </a:lnTo>
                    <a:lnTo>
                      <a:pt x="6" y="158"/>
                    </a:lnTo>
                    <a:lnTo>
                      <a:pt x="6" y="176"/>
                    </a:lnTo>
                    <a:lnTo>
                      <a:pt x="6" y="18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2" name="Freeform 859"/>
              <p:cNvSpPr>
                <a:spLocks/>
              </p:cNvSpPr>
              <p:nvPr/>
            </p:nvSpPr>
            <p:spPr bwMode="auto">
              <a:xfrm>
                <a:off x="3816" y="2294"/>
                <a:ext cx="0" cy="188"/>
              </a:xfrm>
              <a:custGeom>
                <a:avLst/>
                <a:gdLst>
                  <a:gd name="T0" fmla="*/ 188 h 188"/>
                  <a:gd name="T1" fmla="*/ 182 h 188"/>
                  <a:gd name="T2" fmla="*/ 158 h 188"/>
                  <a:gd name="T3" fmla="*/ 133 h 188"/>
                  <a:gd name="T4" fmla="*/ 103 h 188"/>
                  <a:gd name="T5" fmla="*/ 67 h 188"/>
                  <a:gd name="T6" fmla="*/ 36 h 188"/>
                  <a:gd name="T7" fmla="*/ 12 h 188"/>
                  <a:gd name="T8" fmla="*/ 0 h 18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88">
                    <a:moveTo>
                      <a:pt x="0" y="188"/>
                    </a:moveTo>
                    <a:lnTo>
                      <a:pt x="0" y="182"/>
                    </a:lnTo>
                    <a:lnTo>
                      <a:pt x="0" y="158"/>
                    </a:lnTo>
                    <a:lnTo>
                      <a:pt x="0" y="133"/>
                    </a:lnTo>
                    <a:lnTo>
                      <a:pt x="0" y="103"/>
                    </a:lnTo>
                    <a:lnTo>
                      <a:pt x="0" y="67"/>
                    </a:lnTo>
                    <a:lnTo>
                      <a:pt x="0" y="36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3" name="Freeform 860"/>
              <p:cNvSpPr>
                <a:spLocks/>
              </p:cNvSpPr>
              <p:nvPr/>
            </p:nvSpPr>
            <p:spPr bwMode="auto">
              <a:xfrm>
                <a:off x="3816" y="2294"/>
                <a:ext cx="6" cy="85"/>
              </a:xfrm>
              <a:custGeom>
                <a:avLst/>
                <a:gdLst>
                  <a:gd name="T0" fmla="*/ 0 w 6"/>
                  <a:gd name="T1" fmla="*/ 0 h 85"/>
                  <a:gd name="T2" fmla="*/ 0 w 6"/>
                  <a:gd name="T3" fmla="*/ 0 h 85"/>
                  <a:gd name="T4" fmla="*/ 0 w 6"/>
                  <a:gd name="T5" fmla="*/ 0 h 85"/>
                  <a:gd name="T6" fmla="*/ 0 w 6"/>
                  <a:gd name="T7" fmla="*/ 12 h 85"/>
                  <a:gd name="T8" fmla="*/ 0 w 6"/>
                  <a:gd name="T9" fmla="*/ 24 h 85"/>
                  <a:gd name="T10" fmla="*/ 6 w 6"/>
                  <a:gd name="T11" fmla="*/ 54 h 85"/>
                  <a:gd name="T12" fmla="*/ 6 w 6"/>
                  <a:gd name="T1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54"/>
                    </a:lnTo>
                    <a:lnTo>
                      <a:pt x="6" y="8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4" name="Freeform 861"/>
              <p:cNvSpPr>
                <a:spLocks/>
              </p:cNvSpPr>
              <p:nvPr/>
            </p:nvSpPr>
            <p:spPr bwMode="auto">
              <a:xfrm>
                <a:off x="3822" y="2379"/>
                <a:ext cx="0" cy="109"/>
              </a:xfrm>
              <a:custGeom>
                <a:avLst/>
                <a:gdLst>
                  <a:gd name="T0" fmla="*/ 0 h 109"/>
                  <a:gd name="T1" fmla="*/ 30 h 109"/>
                  <a:gd name="T2" fmla="*/ 61 h 109"/>
                  <a:gd name="T3" fmla="*/ 91 h 109"/>
                  <a:gd name="T4" fmla="*/ 109 h 10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09">
                    <a:moveTo>
                      <a:pt x="0" y="0"/>
                    </a:moveTo>
                    <a:lnTo>
                      <a:pt x="0" y="30"/>
                    </a:lnTo>
                    <a:lnTo>
                      <a:pt x="0" y="61"/>
                    </a:lnTo>
                    <a:lnTo>
                      <a:pt x="0" y="91"/>
                    </a:lnTo>
                    <a:lnTo>
                      <a:pt x="0" y="10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5" name="Line 862"/>
              <p:cNvSpPr>
                <a:spLocks noChangeShapeType="1"/>
              </p:cNvSpPr>
              <p:nvPr/>
            </p:nvSpPr>
            <p:spPr bwMode="auto">
              <a:xfrm>
                <a:off x="3822" y="2488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6" name="Freeform 863"/>
              <p:cNvSpPr>
                <a:spLocks/>
              </p:cNvSpPr>
              <p:nvPr/>
            </p:nvSpPr>
            <p:spPr bwMode="auto">
              <a:xfrm>
                <a:off x="3822" y="2494"/>
                <a:ext cx="7" cy="25"/>
              </a:xfrm>
              <a:custGeom>
                <a:avLst/>
                <a:gdLst>
                  <a:gd name="T0" fmla="*/ 0 w 7"/>
                  <a:gd name="T1" fmla="*/ 0 h 25"/>
                  <a:gd name="T2" fmla="*/ 0 w 7"/>
                  <a:gd name="T3" fmla="*/ 6 h 25"/>
                  <a:gd name="T4" fmla="*/ 0 w 7"/>
                  <a:gd name="T5" fmla="*/ 19 h 25"/>
                  <a:gd name="T6" fmla="*/ 7 w 7"/>
                  <a:gd name="T7" fmla="*/ 25 h 25"/>
                  <a:gd name="T8" fmla="*/ 7 w 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7" y="25"/>
                    </a:lnTo>
                    <a:lnTo>
                      <a:pt x="7" y="2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7" name="Freeform 864"/>
              <p:cNvSpPr>
                <a:spLocks/>
              </p:cNvSpPr>
              <p:nvPr/>
            </p:nvSpPr>
            <p:spPr bwMode="auto">
              <a:xfrm>
                <a:off x="3829" y="2458"/>
                <a:ext cx="0" cy="61"/>
              </a:xfrm>
              <a:custGeom>
                <a:avLst/>
                <a:gdLst>
                  <a:gd name="T0" fmla="*/ 61 h 61"/>
                  <a:gd name="T1" fmla="*/ 48 h 61"/>
                  <a:gd name="T2" fmla="*/ 30 h 61"/>
                  <a:gd name="T3" fmla="*/ 12 h 61"/>
                  <a:gd name="T4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48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8" name="Freeform 865"/>
              <p:cNvSpPr>
                <a:spLocks/>
              </p:cNvSpPr>
              <p:nvPr/>
            </p:nvSpPr>
            <p:spPr bwMode="auto">
              <a:xfrm>
                <a:off x="3829" y="2458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39" name="Freeform 866"/>
              <p:cNvSpPr>
                <a:spLocks/>
              </p:cNvSpPr>
              <p:nvPr/>
            </p:nvSpPr>
            <p:spPr bwMode="auto">
              <a:xfrm>
                <a:off x="3835" y="2427"/>
                <a:ext cx="0" cy="31"/>
              </a:xfrm>
              <a:custGeom>
                <a:avLst/>
                <a:gdLst>
                  <a:gd name="T0" fmla="*/ 31 h 31"/>
                  <a:gd name="T1" fmla="*/ 19 h 31"/>
                  <a:gd name="T2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0" name="Freeform 867"/>
              <p:cNvSpPr>
                <a:spLocks/>
              </p:cNvSpPr>
              <p:nvPr/>
            </p:nvSpPr>
            <p:spPr bwMode="auto">
              <a:xfrm>
                <a:off x="3835" y="2348"/>
                <a:ext cx="6" cy="79"/>
              </a:xfrm>
              <a:custGeom>
                <a:avLst/>
                <a:gdLst>
                  <a:gd name="T0" fmla="*/ 0 w 6"/>
                  <a:gd name="T1" fmla="*/ 79 h 79"/>
                  <a:gd name="T2" fmla="*/ 0 w 6"/>
                  <a:gd name="T3" fmla="*/ 61 h 79"/>
                  <a:gd name="T4" fmla="*/ 0 w 6"/>
                  <a:gd name="T5" fmla="*/ 37 h 79"/>
                  <a:gd name="T6" fmla="*/ 6 w 6"/>
                  <a:gd name="T7" fmla="*/ 19 h 79"/>
                  <a:gd name="T8" fmla="*/ 6 w 6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9">
                    <a:moveTo>
                      <a:pt x="0" y="79"/>
                    </a:moveTo>
                    <a:lnTo>
                      <a:pt x="0" y="61"/>
                    </a:lnTo>
                    <a:lnTo>
                      <a:pt x="0" y="37"/>
                    </a:lnTo>
                    <a:lnTo>
                      <a:pt x="6" y="19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1" name="Line 868"/>
              <p:cNvSpPr>
                <a:spLocks noChangeShapeType="1"/>
              </p:cNvSpPr>
              <p:nvPr/>
            </p:nvSpPr>
            <p:spPr bwMode="auto">
              <a:xfrm flipV="1">
                <a:off x="3841" y="2336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2" name="Freeform 869"/>
              <p:cNvSpPr>
                <a:spLocks/>
              </p:cNvSpPr>
              <p:nvPr/>
            </p:nvSpPr>
            <p:spPr bwMode="auto">
              <a:xfrm>
                <a:off x="3841" y="2087"/>
                <a:ext cx="0" cy="249"/>
              </a:xfrm>
              <a:custGeom>
                <a:avLst/>
                <a:gdLst>
                  <a:gd name="T0" fmla="*/ 249 h 249"/>
                  <a:gd name="T1" fmla="*/ 225 h 249"/>
                  <a:gd name="T2" fmla="*/ 194 h 249"/>
                  <a:gd name="T3" fmla="*/ 158 h 249"/>
                  <a:gd name="T4" fmla="*/ 115 h 249"/>
                  <a:gd name="T5" fmla="*/ 79 h 249"/>
                  <a:gd name="T6" fmla="*/ 42 h 249"/>
                  <a:gd name="T7" fmla="*/ 18 h 249"/>
                  <a:gd name="T8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49">
                    <a:moveTo>
                      <a:pt x="0" y="249"/>
                    </a:moveTo>
                    <a:lnTo>
                      <a:pt x="0" y="225"/>
                    </a:lnTo>
                    <a:lnTo>
                      <a:pt x="0" y="194"/>
                    </a:lnTo>
                    <a:lnTo>
                      <a:pt x="0" y="158"/>
                    </a:lnTo>
                    <a:lnTo>
                      <a:pt x="0" y="115"/>
                    </a:lnTo>
                    <a:lnTo>
                      <a:pt x="0" y="79"/>
                    </a:lnTo>
                    <a:lnTo>
                      <a:pt x="0" y="42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3" name="Freeform 870"/>
              <p:cNvSpPr>
                <a:spLocks/>
              </p:cNvSpPr>
              <p:nvPr/>
            </p:nvSpPr>
            <p:spPr bwMode="auto">
              <a:xfrm>
                <a:off x="3841" y="2081"/>
                <a:ext cx="6" cy="97"/>
              </a:xfrm>
              <a:custGeom>
                <a:avLst/>
                <a:gdLst>
                  <a:gd name="T0" fmla="*/ 0 w 6"/>
                  <a:gd name="T1" fmla="*/ 6 h 97"/>
                  <a:gd name="T2" fmla="*/ 0 w 6"/>
                  <a:gd name="T3" fmla="*/ 0 h 97"/>
                  <a:gd name="T4" fmla="*/ 0 w 6"/>
                  <a:gd name="T5" fmla="*/ 6 h 97"/>
                  <a:gd name="T6" fmla="*/ 0 w 6"/>
                  <a:gd name="T7" fmla="*/ 12 h 97"/>
                  <a:gd name="T8" fmla="*/ 0 w 6"/>
                  <a:gd name="T9" fmla="*/ 30 h 97"/>
                  <a:gd name="T10" fmla="*/ 6 w 6"/>
                  <a:gd name="T11" fmla="*/ 67 h 97"/>
                  <a:gd name="T12" fmla="*/ 6 w 6"/>
                  <a:gd name="T13" fmla="*/ 85 h 97"/>
                  <a:gd name="T14" fmla="*/ 6 w 6"/>
                  <a:gd name="T1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7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6" y="67"/>
                    </a:lnTo>
                    <a:lnTo>
                      <a:pt x="6" y="85"/>
                    </a:lnTo>
                    <a:lnTo>
                      <a:pt x="6" y="9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4" name="Freeform 871"/>
              <p:cNvSpPr>
                <a:spLocks/>
              </p:cNvSpPr>
              <p:nvPr/>
            </p:nvSpPr>
            <p:spPr bwMode="auto">
              <a:xfrm>
                <a:off x="3847" y="2178"/>
                <a:ext cx="0" cy="110"/>
              </a:xfrm>
              <a:custGeom>
                <a:avLst/>
                <a:gdLst>
                  <a:gd name="T0" fmla="*/ 0 h 110"/>
                  <a:gd name="T1" fmla="*/ 55 h 110"/>
                  <a:gd name="T2" fmla="*/ 110 h 1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0">
                    <a:moveTo>
                      <a:pt x="0" y="0"/>
                    </a:moveTo>
                    <a:lnTo>
                      <a:pt x="0" y="55"/>
                    </a:lnTo>
                    <a:lnTo>
                      <a:pt x="0" y="11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5" name="Freeform 872"/>
              <p:cNvSpPr>
                <a:spLocks/>
              </p:cNvSpPr>
              <p:nvPr/>
            </p:nvSpPr>
            <p:spPr bwMode="auto">
              <a:xfrm>
                <a:off x="3847" y="2288"/>
                <a:ext cx="7" cy="121"/>
              </a:xfrm>
              <a:custGeom>
                <a:avLst/>
                <a:gdLst>
                  <a:gd name="T0" fmla="*/ 0 w 7"/>
                  <a:gd name="T1" fmla="*/ 0 h 121"/>
                  <a:gd name="T2" fmla="*/ 0 w 7"/>
                  <a:gd name="T3" fmla="*/ 36 h 121"/>
                  <a:gd name="T4" fmla="*/ 0 w 7"/>
                  <a:gd name="T5" fmla="*/ 73 h 121"/>
                  <a:gd name="T6" fmla="*/ 7 w 7"/>
                  <a:gd name="T7" fmla="*/ 103 h 121"/>
                  <a:gd name="T8" fmla="*/ 7 w 7"/>
                  <a:gd name="T9" fmla="*/ 115 h 121"/>
                  <a:gd name="T10" fmla="*/ 7 w 7"/>
                  <a:gd name="T11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1">
                    <a:moveTo>
                      <a:pt x="0" y="0"/>
                    </a:moveTo>
                    <a:lnTo>
                      <a:pt x="0" y="36"/>
                    </a:lnTo>
                    <a:lnTo>
                      <a:pt x="0" y="73"/>
                    </a:lnTo>
                    <a:lnTo>
                      <a:pt x="7" y="103"/>
                    </a:lnTo>
                    <a:lnTo>
                      <a:pt x="7" y="115"/>
                    </a:lnTo>
                    <a:lnTo>
                      <a:pt x="7" y="12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6" name="Freeform 873"/>
              <p:cNvSpPr>
                <a:spLocks/>
              </p:cNvSpPr>
              <p:nvPr/>
            </p:nvSpPr>
            <p:spPr bwMode="auto">
              <a:xfrm>
                <a:off x="3854" y="2348"/>
                <a:ext cx="0" cy="61"/>
              </a:xfrm>
              <a:custGeom>
                <a:avLst/>
                <a:gdLst>
                  <a:gd name="T0" fmla="*/ 61 h 61"/>
                  <a:gd name="T1" fmla="*/ 61 h 61"/>
                  <a:gd name="T2" fmla="*/ 55 h 61"/>
                  <a:gd name="T3" fmla="*/ 37 h 61"/>
                  <a:gd name="T4" fmla="*/ 13 h 61"/>
                  <a:gd name="T5" fmla="*/ 6 h 61"/>
                  <a:gd name="T6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61"/>
                    </a:lnTo>
                    <a:lnTo>
                      <a:pt x="0" y="55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7" name="Freeform 874"/>
              <p:cNvSpPr>
                <a:spLocks/>
              </p:cNvSpPr>
              <p:nvPr/>
            </p:nvSpPr>
            <p:spPr bwMode="auto">
              <a:xfrm>
                <a:off x="3854" y="2348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0 h 55"/>
                  <a:gd name="T4" fmla="*/ 0 w 6"/>
                  <a:gd name="T5" fmla="*/ 6 h 55"/>
                  <a:gd name="T6" fmla="*/ 0 w 6"/>
                  <a:gd name="T7" fmla="*/ 25 h 55"/>
                  <a:gd name="T8" fmla="*/ 6 w 6"/>
                  <a:gd name="T9" fmla="*/ 49 h 55"/>
                  <a:gd name="T10" fmla="*/ 6 w 6"/>
                  <a:gd name="T11" fmla="*/ 55 h 55"/>
                  <a:gd name="T12" fmla="*/ 6 w 6"/>
                  <a:gd name="T1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5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6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8" name="Freeform 875"/>
              <p:cNvSpPr>
                <a:spLocks/>
              </p:cNvSpPr>
              <p:nvPr/>
            </p:nvSpPr>
            <p:spPr bwMode="auto">
              <a:xfrm>
                <a:off x="3860" y="2348"/>
                <a:ext cx="0" cy="55"/>
              </a:xfrm>
              <a:custGeom>
                <a:avLst/>
                <a:gdLst>
                  <a:gd name="T0" fmla="*/ 55 h 55"/>
                  <a:gd name="T1" fmla="*/ 49 h 55"/>
                  <a:gd name="T2" fmla="*/ 37 h 55"/>
                  <a:gd name="T3" fmla="*/ 19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9"/>
                    </a:lnTo>
                    <a:lnTo>
                      <a:pt x="0" y="37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9" name="Freeform 876"/>
              <p:cNvSpPr>
                <a:spLocks/>
              </p:cNvSpPr>
              <p:nvPr/>
            </p:nvSpPr>
            <p:spPr bwMode="auto">
              <a:xfrm>
                <a:off x="3860" y="2294"/>
                <a:ext cx="6" cy="54"/>
              </a:xfrm>
              <a:custGeom>
                <a:avLst/>
                <a:gdLst>
                  <a:gd name="T0" fmla="*/ 0 w 6"/>
                  <a:gd name="T1" fmla="*/ 54 h 54"/>
                  <a:gd name="T2" fmla="*/ 0 w 6"/>
                  <a:gd name="T3" fmla="*/ 24 h 54"/>
                  <a:gd name="T4" fmla="*/ 6 w 6"/>
                  <a:gd name="T5" fmla="*/ 12 h 54"/>
                  <a:gd name="T6" fmla="*/ 6 w 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4">
                    <a:moveTo>
                      <a:pt x="0" y="54"/>
                    </a:moveTo>
                    <a:lnTo>
                      <a:pt x="0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0" name="Freeform 877"/>
              <p:cNvSpPr>
                <a:spLocks/>
              </p:cNvSpPr>
              <p:nvPr/>
            </p:nvSpPr>
            <p:spPr bwMode="auto">
              <a:xfrm>
                <a:off x="3866" y="2294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1" name="Freeform 878"/>
              <p:cNvSpPr>
                <a:spLocks/>
              </p:cNvSpPr>
              <p:nvPr/>
            </p:nvSpPr>
            <p:spPr bwMode="auto">
              <a:xfrm>
                <a:off x="3866" y="2300"/>
                <a:ext cx="0" cy="91"/>
              </a:xfrm>
              <a:custGeom>
                <a:avLst/>
                <a:gdLst>
                  <a:gd name="T0" fmla="*/ 0 h 91"/>
                  <a:gd name="T1" fmla="*/ 18 h 91"/>
                  <a:gd name="T2" fmla="*/ 48 h 91"/>
                  <a:gd name="T3" fmla="*/ 73 h 91"/>
                  <a:gd name="T4" fmla="*/ 85 h 91"/>
                  <a:gd name="T5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18"/>
                    </a:lnTo>
                    <a:lnTo>
                      <a:pt x="0" y="48"/>
                    </a:lnTo>
                    <a:lnTo>
                      <a:pt x="0" y="73"/>
                    </a:lnTo>
                    <a:lnTo>
                      <a:pt x="0" y="85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2" name="Freeform 879"/>
              <p:cNvSpPr>
                <a:spLocks/>
              </p:cNvSpPr>
              <p:nvPr/>
            </p:nvSpPr>
            <p:spPr bwMode="auto">
              <a:xfrm>
                <a:off x="3866" y="2373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18 h 18"/>
                  <a:gd name="T4" fmla="*/ 0 w 7"/>
                  <a:gd name="T5" fmla="*/ 12 h 18"/>
                  <a:gd name="T6" fmla="*/ 7 w 7"/>
                  <a:gd name="T7" fmla="*/ 6 h 18"/>
                  <a:gd name="T8" fmla="*/ 7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3" name="Freeform 880"/>
              <p:cNvSpPr>
                <a:spLocks/>
              </p:cNvSpPr>
              <p:nvPr/>
            </p:nvSpPr>
            <p:spPr bwMode="auto">
              <a:xfrm>
                <a:off x="3873" y="2373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4" name="Freeform 881"/>
              <p:cNvSpPr>
                <a:spLocks/>
              </p:cNvSpPr>
              <p:nvPr/>
            </p:nvSpPr>
            <p:spPr bwMode="auto">
              <a:xfrm>
                <a:off x="3873" y="2239"/>
                <a:ext cx="6" cy="146"/>
              </a:xfrm>
              <a:custGeom>
                <a:avLst/>
                <a:gdLst>
                  <a:gd name="T0" fmla="*/ 0 w 6"/>
                  <a:gd name="T1" fmla="*/ 146 h 146"/>
                  <a:gd name="T2" fmla="*/ 0 w 6"/>
                  <a:gd name="T3" fmla="*/ 134 h 146"/>
                  <a:gd name="T4" fmla="*/ 0 w 6"/>
                  <a:gd name="T5" fmla="*/ 115 h 146"/>
                  <a:gd name="T6" fmla="*/ 0 w 6"/>
                  <a:gd name="T7" fmla="*/ 73 h 146"/>
                  <a:gd name="T8" fmla="*/ 6 w 6"/>
                  <a:gd name="T9" fmla="*/ 24 h 146"/>
                  <a:gd name="T10" fmla="*/ 6 w 6"/>
                  <a:gd name="T11" fmla="*/ 12 h 146"/>
                  <a:gd name="T12" fmla="*/ 6 w 6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6">
                    <a:moveTo>
                      <a:pt x="0" y="146"/>
                    </a:moveTo>
                    <a:lnTo>
                      <a:pt x="0" y="134"/>
                    </a:lnTo>
                    <a:lnTo>
                      <a:pt x="0" y="115"/>
                    </a:lnTo>
                    <a:lnTo>
                      <a:pt x="0" y="73"/>
                    </a:lnTo>
                    <a:lnTo>
                      <a:pt x="6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5" name="Freeform 882"/>
              <p:cNvSpPr>
                <a:spLocks/>
              </p:cNvSpPr>
              <p:nvPr/>
            </p:nvSpPr>
            <p:spPr bwMode="auto">
              <a:xfrm>
                <a:off x="3879" y="2239"/>
                <a:ext cx="0" cy="55"/>
              </a:xfrm>
              <a:custGeom>
                <a:avLst/>
                <a:gdLst>
                  <a:gd name="T0" fmla="*/ 0 h 55"/>
                  <a:gd name="T1" fmla="*/ 0 h 55"/>
                  <a:gd name="T2" fmla="*/ 0 h 55"/>
                  <a:gd name="T3" fmla="*/ 18 h 55"/>
                  <a:gd name="T4" fmla="*/ 36 h 55"/>
                  <a:gd name="T5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6" name="Freeform 883"/>
              <p:cNvSpPr>
                <a:spLocks/>
              </p:cNvSpPr>
              <p:nvPr/>
            </p:nvSpPr>
            <p:spPr bwMode="auto">
              <a:xfrm>
                <a:off x="3879" y="2294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24 h 36"/>
                  <a:gd name="T4" fmla="*/ 6 w 6"/>
                  <a:gd name="T5" fmla="*/ 36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24"/>
                    </a:lnTo>
                    <a:lnTo>
                      <a:pt x="6" y="36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7" name="Freeform 884"/>
              <p:cNvSpPr>
                <a:spLocks/>
              </p:cNvSpPr>
              <p:nvPr/>
            </p:nvSpPr>
            <p:spPr bwMode="auto">
              <a:xfrm>
                <a:off x="3885" y="2263"/>
                <a:ext cx="0" cy="67"/>
              </a:xfrm>
              <a:custGeom>
                <a:avLst/>
                <a:gdLst>
                  <a:gd name="T0" fmla="*/ 67 h 67"/>
                  <a:gd name="T1" fmla="*/ 61 h 67"/>
                  <a:gd name="T2" fmla="*/ 43 h 67"/>
                  <a:gd name="T3" fmla="*/ 25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67"/>
                    </a:moveTo>
                    <a:lnTo>
                      <a:pt x="0" y="61"/>
                    </a:lnTo>
                    <a:lnTo>
                      <a:pt x="0" y="43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8" name="Freeform 885"/>
              <p:cNvSpPr>
                <a:spLocks/>
              </p:cNvSpPr>
              <p:nvPr/>
            </p:nvSpPr>
            <p:spPr bwMode="auto">
              <a:xfrm>
                <a:off x="3885" y="2050"/>
                <a:ext cx="6" cy="213"/>
              </a:xfrm>
              <a:custGeom>
                <a:avLst/>
                <a:gdLst>
                  <a:gd name="T0" fmla="*/ 0 w 6"/>
                  <a:gd name="T1" fmla="*/ 213 h 213"/>
                  <a:gd name="T2" fmla="*/ 0 w 6"/>
                  <a:gd name="T3" fmla="*/ 189 h 213"/>
                  <a:gd name="T4" fmla="*/ 0 w 6"/>
                  <a:gd name="T5" fmla="*/ 158 h 213"/>
                  <a:gd name="T6" fmla="*/ 0 w 6"/>
                  <a:gd name="T7" fmla="*/ 122 h 213"/>
                  <a:gd name="T8" fmla="*/ 0 w 6"/>
                  <a:gd name="T9" fmla="*/ 79 h 213"/>
                  <a:gd name="T10" fmla="*/ 6 w 6"/>
                  <a:gd name="T11" fmla="*/ 43 h 213"/>
                  <a:gd name="T12" fmla="*/ 6 w 6"/>
                  <a:gd name="T13" fmla="*/ 19 h 213"/>
                  <a:gd name="T14" fmla="*/ 6 w 6"/>
                  <a:gd name="T15" fmla="*/ 0 h 213"/>
                  <a:gd name="T16" fmla="*/ 6 w 6"/>
                  <a:gd name="T17" fmla="*/ 0 h 213"/>
                  <a:gd name="T18" fmla="*/ 6 w 6"/>
                  <a:gd name="T1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13">
                    <a:moveTo>
                      <a:pt x="0" y="213"/>
                    </a:moveTo>
                    <a:lnTo>
                      <a:pt x="0" y="189"/>
                    </a:lnTo>
                    <a:lnTo>
                      <a:pt x="0" y="158"/>
                    </a:lnTo>
                    <a:lnTo>
                      <a:pt x="0" y="122"/>
                    </a:lnTo>
                    <a:lnTo>
                      <a:pt x="0" y="79"/>
                    </a:lnTo>
                    <a:lnTo>
                      <a:pt x="6" y="43"/>
                    </a:lnTo>
                    <a:lnTo>
                      <a:pt x="6" y="19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9" name="Freeform 886"/>
              <p:cNvSpPr>
                <a:spLocks/>
              </p:cNvSpPr>
              <p:nvPr/>
            </p:nvSpPr>
            <p:spPr bwMode="auto">
              <a:xfrm>
                <a:off x="3891" y="2050"/>
                <a:ext cx="0" cy="353"/>
              </a:xfrm>
              <a:custGeom>
                <a:avLst/>
                <a:gdLst>
                  <a:gd name="T0" fmla="*/ 0 h 353"/>
                  <a:gd name="T1" fmla="*/ 6 h 353"/>
                  <a:gd name="T2" fmla="*/ 19 h 353"/>
                  <a:gd name="T3" fmla="*/ 55 h 353"/>
                  <a:gd name="T4" fmla="*/ 104 h 353"/>
                  <a:gd name="T5" fmla="*/ 158 h 353"/>
                  <a:gd name="T6" fmla="*/ 219 h 353"/>
                  <a:gd name="T7" fmla="*/ 274 h 353"/>
                  <a:gd name="T8" fmla="*/ 317 h 353"/>
                  <a:gd name="T9" fmla="*/ 353 h 35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353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55"/>
                    </a:lnTo>
                    <a:lnTo>
                      <a:pt x="0" y="104"/>
                    </a:lnTo>
                    <a:lnTo>
                      <a:pt x="0" y="158"/>
                    </a:lnTo>
                    <a:lnTo>
                      <a:pt x="0" y="219"/>
                    </a:lnTo>
                    <a:lnTo>
                      <a:pt x="0" y="274"/>
                    </a:lnTo>
                    <a:lnTo>
                      <a:pt x="0" y="317"/>
                    </a:lnTo>
                    <a:lnTo>
                      <a:pt x="0" y="35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0" name="Freeform 887"/>
              <p:cNvSpPr>
                <a:spLocks/>
              </p:cNvSpPr>
              <p:nvPr/>
            </p:nvSpPr>
            <p:spPr bwMode="auto">
              <a:xfrm>
                <a:off x="3891" y="2403"/>
                <a:ext cx="0" cy="55"/>
              </a:xfrm>
              <a:custGeom>
                <a:avLst/>
                <a:gdLst>
                  <a:gd name="T0" fmla="*/ 0 h 55"/>
                  <a:gd name="T1" fmla="*/ 24 h 55"/>
                  <a:gd name="T2" fmla="*/ 43 h 55"/>
                  <a:gd name="T3" fmla="*/ 55 h 55"/>
                  <a:gd name="T4" fmla="*/ 55 h 55"/>
                  <a:gd name="T5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24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1" name="Freeform 888"/>
              <p:cNvSpPr>
                <a:spLocks/>
              </p:cNvSpPr>
              <p:nvPr/>
            </p:nvSpPr>
            <p:spPr bwMode="auto">
              <a:xfrm>
                <a:off x="3891" y="2178"/>
                <a:ext cx="7" cy="280"/>
              </a:xfrm>
              <a:custGeom>
                <a:avLst/>
                <a:gdLst>
                  <a:gd name="T0" fmla="*/ 0 w 7"/>
                  <a:gd name="T1" fmla="*/ 280 h 280"/>
                  <a:gd name="T2" fmla="*/ 0 w 7"/>
                  <a:gd name="T3" fmla="*/ 262 h 280"/>
                  <a:gd name="T4" fmla="*/ 0 w 7"/>
                  <a:gd name="T5" fmla="*/ 225 h 280"/>
                  <a:gd name="T6" fmla="*/ 0 w 7"/>
                  <a:gd name="T7" fmla="*/ 189 h 280"/>
                  <a:gd name="T8" fmla="*/ 0 w 7"/>
                  <a:gd name="T9" fmla="*/ 146 h 280"/>
                  <a:gd name="T10" fmla="*/ 7 w 7"/>
                  <a:gd name="T11" fmla="*/ 97 h 280"/>
                  <a:gd name="T12" fmla="*/ 7 w 7"/>
                  <a:gd name="T13" fmla="*/ 61 h 280"/>
                  <a:gd name="T14" fmla="*/ 7 w 7"/>
                  <a:gd name="T15" fmla="*/ 24 h 280"/>
                  <a:gd name="T16" fmla="*/ 7 w 7"/>
                  <a:gd name="T17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80">
                    <a:moveTo>
                      <a:pt x="0" y="280"/>
                    </a:moveTo>
                    <a:lnTo>
                      <a:pt x="0" y="262"/>
                    </a:lnTo>
                    <a:lnTo>
                      <a:pt x="0" y="225"/>
                    </a:lnTo>
                    <a:lnTo>
                      <a:pt x="0" y="189"/>
                    </a:lnTo>
                    <a:lnTo>
                      <a:pt x="0" y="146"/>
                    </a:lnTo>
                    <a:lnTo>
                      <a:pt x="7" y="97"/>
                    </a:lnTo>
                    <a:lnTo>
                      <a:pt x="7" y="61"/>
                    </a:lnTo>
                    <a:lnTo>
                      <a:pt x="7" y="24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2" name="Line 889"/>
              <p:cNvSpPr>
                <a:spLocks noChangeShapeType="1"/>
              </p:cNvSpPr>
              <p:nvPr/>
            </p:nvSpPr>
            <p:spPr bwMode="auto">
              <a:xfrm>
                <a:off x="3898" y="217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3" name="Freeform 890"/>
              <p:cNvSpPr>
                <a:spLocks/>
              </p:cNvSpPr>
              <p:nvPr/>
            </p:nvSpPr>
            <p:spPr bwMode="auto">
              <a:xfrm>
                <a:off x="3898" y="2178"/>
                <a:ext cx="6" cy="158"/>
              </a:xfrm>
              <a:custGeom>
                <a:avLst/>
                <a:gdLst>
                  <a:gd name="T0" fmla="*/ 0 w 6"/>
                  <a:gd name="T1" fmla="*/ 0 h 158"/>
                  <a:gd name="T2" fmla="*/ 0 w 6"/>
                  <a:gd name="T3" fmla="*/ 12 h 158"/>
                  <a:gd name="T4" fmla="*/ 0 w 6"/>
                  <a:gd name="T5" fmla="*/ 30 h 158"/>
                  <a:gd name="T6" fmla="*/ 0 w 6"/>
                  <a:gd name="T7" fmla="*/ 79 h 158"/>
                  <a:gd name="T8" fmla="*/ 6 w 6"/>
                  <a:gd name="T9" fmla="*/ 128 h 158"/>
                  <a:gd name="T10" fmla="*/ 6 w 6"/>
                  <a:gd name="T11" fmla="*/ 146 h 158"/>
                  <a:gd name="T12" fmla="*/ 6 w 6"/>
                  <a:gd name="T1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58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79"/>
                    </a:lnTo>
                    <a:lnTo>
                      <a:pt x="6" y="128"/>
                    </a:lnTo>
                    <a:lnTo>
                      <a:pt x="6" y="146"/>
                    </a:lnTo>
                    <a:lnTo>
                      <a:pt x="6" y="15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4" name="Freeform 891"/>
              <p:cNvSpPr>
                <a:spLocks/>
              </p:cNvSpPr>
              <p:nvPr/>
            </p:nvSpPr>
            <p:spPr bwMode="auto">
              <a:xfrm>
                <a:off x="3904" y="2336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5" name="Freeform 892"/>
              <p:cNvSpPr>
                <a:spLocks/>
              </p:cNvSpPr>
              <p:nvPr/>
            </p:nvSpPr>
            <p:spPr bwMode="auto">
              <a:xfrm>
                <a:off x="3904" y="2324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6" name="Freeform 893"/>
              <p:cNvSpPr>
                <a:spLocks/>
              </p:cNvSpPr>
              <p:nvPr/>
            </p:nvSpPr>
            <p:spPr bwMode="auto">
              <a:xfrm>
                <a:off x="3910" y="2257"/>
                <a:ext cx="0" cy="67"/>
              </a:xfrm>
              <a:custGeom>
                <a:avLst/>
                <a:gdLst>
                  <a:gd name="T0" fmla="*/ 67 h 67"/>
                  <a:gd name="T1" fmla="*/ 49 h 67"/>
                  <a:gd name="T2" fmla="*/ 31 h 67"/>
                  <a:gd name="T3" fmla="*/ 12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67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7" name="Freeform 894"/>
              <p:cNvSpPr>
                <a:spLocks/>
              </p:cNvSpPr>
              <p:nvPr/>
            </p:nvSpPr>
            <p:spPr bwMode="auto">
              <a:xfrm>
                <a:off x="3910" y="2257"/>
                <a:ext cx="0" cy="31"/>
              </a:xfrm>
              <a:custGeom>
                <a:avLst/>
                <a:gdLst>
                  <a:gd name="T0" fmla="*/ 0 h 31"/>
                  <a:gd name="T1" fmla="*/ 0 h 31"/>
                  <a:gd name="T2" fmla="*/ 12 h 31"/>
                  <a:gd name="T3" fmla="*/ 24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8" name="Freeform 895"/>
              <p:cNvSpPr>
                <a:spLocks/>
              </p:cNvSpPr>
              <p:nvPr/>
            </p:nvSpPr>
            <p:spPr bwMode="auto">
              <a:xfrm>
                <a:off x="3910" y="2288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9" name="Freeform 896"/>
              <p:cNvSpPr>
                <a:spLocks/>
              </p:cNvSpPr>
              <p:nvPr/>
            </p:nvSpPr>
            <p:spPr bwMode="auto">
              <a:xfrm>
                <a:off x="3916" y="2306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0" name="Freeform 897"/>
              <p:cNvSpPr>
                <a:spLocks/>
              </p:cNvSpPr>
              <p:nvPr/>
            </p:nvSpPr>
            <p:spPr bwMode="auto">
              <a:xfrm>
                <a:off x="3916" y="2306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12 h 12"/>
                  <a:gd name="T4" fmla="*/ 0 w 7"/>
                  <a:gd name="T5" fmla="*/ 6 h 12"/>
                  <a:gd name="T6" fmla="*/ 7 w 7"/>
                  <a:gd name="T7" fmla="*/ 0 h 12"/>
                  <a:gd name="T8" fmla="*/ 7 w 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1" name="Freeform 898"/>
              <p:cNvSpPr>
                <a:spLocks/>
              </p:cNvSpPr>
              <p:nvPr/>
            </p:nvSpPr>
            <p:spPr bwMode="auto">
              <a:xfrm>
                <a:off x="3923" y="2306"/>
                <a:ext cx="0" cy="182"/>
              </a:xfrm>
              <a:custGeom>
                <a:avLst/>
                <a:gdLst>
                  <a:gd name="T0" fmla="*/ 0 h 182"/>
                  <a:gd name="T1" fmla="*/ 18 h 182"/>
                  <a:gd name="T2" fmla="*/ 42 h 182"/>
                  <a:gd name="T3" fmla="*/ 73 h 182"/>
                  <a:gd name="T4" fmla="*/ 103 h 182"/>
                  <a:gd name="T5" fmla="*/ 134 h 182"/>
                  <a:gd name="T6" fmla="*/ 158 h 182"/>
                  <a:gd name="T7" fmla="*/ 176 h 182"/>
                  <a:gd name="T8" fmla="*/ 182 h 18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82">
                    <a:moveTo>
                      <a:pt x="0" y="0"/>
                    </a:moveTo>
                    <a:lnTo>
                      <a:pt x="0" y="18"/>
                    </a:lnTo>
                    <a:lnTo>
                      <a:pt x="0" y="42"/>
                    </a:lnTo>
                    <a:lnTo>
                      <a:pt x="0" y="73"/>
                    </a:lnTo>
                    <a:lnTo>
                      <a:pt x="0" y="103"/>
                    </a:lnTo>
                    <a:lnTo>
                      <a:pt x="0" y="134"/>
                    </a:lnTo>
                    <a:lnTo>
                      <a:pt x="0" y="158"/>
                    </a:lnTo>
                    <a:lnTo>
                      <a:pt x="0" y="176"/>
                    </a:lnTo>
                    <a:lnTo>
                      <a:pt x="0" y="18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2" name="Freeform 899"/>
              <p:cNvSpPr>
                <a:spLocks/>
              </p:cNvSpPr>
              <p:nvPr/>
            </p:nvSpPr>
            <p:spPr bwMode="auto">
              <a:xfrm>
                <a:off x="3923" y="2306"/>
                <a:ext cx="6" cy="182"/>
              </a:xfrm>
              <a:custGeom>
                <a:avLst/>
                <a:gdLst>
                  <a:gd name="T0" fmla="*/ 0 w 6"/>
                  <a:gd name="T1" fmla="*/ 182 h 182"/>
                  <a:gd name="T2" fmla="*/ 0 w 6"/>
                  <a:gd name="T3" fmla="*/ 176 h 182"/>
                  <a:gd name="T4" fmla="*/ 0 w 6"/>
                  <a:gd name="T5" fmla="*/ 158 h 182"/>
                  <a:gd name="T6" fmla="*/ 0 w 6"/>
                  <a:gd name="T7" fmla="*/ 134 h 182"/>
                  <a:gd name="T8" fmla="*/ 0 w 6"/>
                  <a:gd name="T9" fmla="*/ 109 h 182"/>
                  <a:gd name="T10" fmla="*/ 6 w 6"/>
                  <a:gd name="T11" fmla="*/ 48 h 182"/>
                  <a:gd name="T12" fmla="*/ 6 w 6"/>
                  <a:gd name="T13" fmla="*/ 18 h 182"/>
                  <a:gd name="T14" fmla="*/ 6 w 6"/>
                  <a:gd name="T1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82">
                    <a:moveTo>
                      <a:pt x="0" y="182"/>
                    </a:moveTo>
                    <a:lnTo>
                      <a:pt x="0" y="176"/>
                    </a:lnTo>
                    <a:lnTo>
                      <a:pt x="0" y="158"/>
                    </a:lnTo>
                    <a:lnTo>
                      <a:pt x="0" y="134"/>
                    </a:lnTo>
                    <a:lnTo>
                      <a:pt x="0" y="109"/>
                    </a:lnTo>
                    <a:lnTo>
                      <a:pt x="6" y="48"/>
                    </a:ln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3" name="Freeform 900"/>
              <p:cNvSpPr>
                <a:spLocks/>
              </p:cNvSpPr>
              <p:nvPr/>
            </p:nvSpPr>
            <p:spPr bwMode="auto">
              <a:xfrm>
                <a:off x="3929" y="2227"/>
                <a:ext cx="0" cy="79"/>
              </a:xfrm>
              <a:custGeom>
                <a:avLst/>
                <a:gdLst>
                  <a:gd name="T0" fmla="*/ 79 h 79"/>
                  <a:gd name="T1" fmla="*/ 54 h 79"/>
                  <a:gd name="T2" fmla="*/ 30 h 79"/>
                  <a:gd name="T3" fmla="*/ 0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9">
                    <a:moveTo>
                      <a:pt x="0" y="79"/>
                    </a:moveTo>
                    <a:lnTo>
                      <a:pt x="0" y="54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4" name="Freeform 901"/>
              <p:cNvSpPr>
                <a:spLocks/>
              </p:cNvSpPr>
              <p:nvPr/>
            </p:nvSpPr>
            <p:spPr bwMode="auto">
              <a:xfrm>
                <a:off x="3929" y="2202"/>
                <a:ext cx="6" cy="25"/>
              </a:xfrm>
              <a:custGeom>
                <a:avLst/>
                <a:gdLst>
                  <a:gd name="T0" fmla="*/ 0 w 6"/>
                  <a:gd name="T1" fmla="*/ 25 h 25"/>
                  <a:gd name="T2" fmla="*/ 0 w 6"/>
                  <a:gd name="T3" fmla="*/ 19 h 25"/>
                  <a:gd name="T4" fmla="*/ 0 w 6"/>
                  <a:gd name="T5" fmla="*/ 6 h 25"/>
                  <a:gd name="T6" fmla="*/ 6 w 6"/>
                  <a:gd name="T7" fmla="*/ 0 h 25"/>
                  <a:gd name="T8" fmla="*/ 6 w 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lnTo>
                      <a:pt x="0" y="19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5" name="Freeform 902"/>
              <p:cNvSpPr>
                <a:spLocks/>
              </p:cNvSpPr>
              <p:nvPr/>
            </p:nvSpPr>
            <p:spPr bwMode="auto">
              <a:xfrm>
                <a:off x="3935" y="2202"/>
                <a:ext cx="0" cy="231"/>
              </a:xfrm>
              <a:custGeom>
                <a:avLst/>
                <a:gdLst>
                  <a:gd name="T0" fmla="*/ 0 h 231"/>
                  <a:gd name="T1" fmla="*/ 19 h 231"/>
                  <a:gd name="T2" fmla="*/ 43 h 231"/>
                  <a:gd name="T3" fmla="*/ 79 h 231"/>
                  <a:gd name="T4" fmla="*/ 116 h 231"/>
                  <a:gd name="T5" fmla="*/ 152 h 231"/>
                  <a:gd name="T6" fmla="*/ 183 h 231"/>
                  <a:gd name="T7" fmla="*/ 213 h 231"/>
                  <a:gd name="T8" fmla="*/ 231 h 2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31">
                    <a:moveTo>
                      <a:pt x="0" y="0"/>
                    </a:moveTo>
                    <a:lnTo>
                      <a:pt x="0" y="19"/>
                    </a:lnTo>
                    <a:lnTo>
                      <a:pt x="0" y="43"/>
                    </a:lnTo>
                    <a:lnTo>
                      <a:pt x="0" y="79"/>
                    </a:lnTo>
                    <a:lnTo>
                      <a:pt x="0" y="116"/>
                    </a:lnTo>
                    <a:lnTo>
                      <a:pt x="0" y="152"/>
                    </a:lnTo>
                    <a:lnTo>
                      <a:pt x="0" y="183"/>
                    </a:lnTo>
                    <a:lnTo>
                      <a:pt x="0" y="213"/>
                    </a:lnTo>
                    <a:lnTo>
                      <a:pt x="0" y="231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6" name="Freeform 903"/>
              <p:cNvSpPr>
                <a:spLocks/>
              </p:cNvSpPr>
              <p:nvPr/>
            </p:nvSpPr>
            <p:spPr bwMode="auto">
              <a:xfrm>
                <a:off x="3935" y="2433"/>
                <a:ext cx="0" cy="13"/>
              </a:xfrm>
              <a:custGeom>
                <a:avLst/>
                <a:gdLst>
                  <a:gd name="T0" fmla="*/ 0 h 13"/>
                  <a:gd name="T1" fmla="*/ 13 h 13"/>
                  <a:gd name="T2" fmla="*/ 13 h 13"/>
                  <a:gd name="T3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7" name="Freeform 904"/>
              <p:cNvSpPr>
                <a:spLocks/>
              </p:cNvSpPr>
              <p:nvPr/>
            </p:nvSpPr>
            <p:spPr bwMode="auto">
              <a:xfrm>
                <a:off x="3935" y="2275"/>
                <a:ext cx="7" cy="171"/>
              </a:xfrm>
              <a:custGeom>
                <a:avLst/>
                <a:gdLst>
                  <a:gd name="T0" fmla="*/ 0 w 7"/>
                  <a:gd name="T1" fmla="*/ 171 h 171"/>
                  <a:gd name="T2" fmla="*/ 0 w 7"/>
                  <a:gd name="T3" fmla="*/ 158 h 171"/>
                  <a:gd name="T4" fmla="*/ 0 w 7"/>
                  <a:gd name="T5" fmla="*/ 134 h 171"/>
                  <a:gd name="T6" fmla="*/ 0 w 7"/>
                  <a:gd name="T7" fmla="*/ 86 h 171"/>
                  <a:gd name="T8" fmla="*/ 7 w 7"/>
                  <a:gd name="T9" fmla="*/ 55 h 171"/>
                  <a:gd name="T10" fmla="*/ 7 w 7"/>
                  <a:gd name="T11" fmla="*/ 31 h 171"/>
                  <a:gd name="T12" fmla="*/ 7 w 7"/>
                  <a:gd name="T13" fmla="*/ 13 h 171"/>
                  <a:gd name="T14" fmla="*/ 7 w 7"/>
                  <a:gd name="T1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71">
                    <a:moveTo>
                      <a:pt x="0" y="171"/>
                    </a:moveTo>
                    <a:lnTo>
                      <a:pt x="0" y="158"/>
                    </a:lnTo>
                    <a:lnTo>
                      <a:pt x="0" y="134"/>
                    </a:lnTo>
                    <a:lnTo>
                      <a:pt x="0" y="86"/>
                    </a:lnTo>
                    <a:lnTo>
                      <a:pt x="7" y="55"/>
                    </a:lnTo>
                    <a:lnTo>
                      <a:pt x="7" y="31"/>
                    </a:lnTo>
                    <a:lnTo>
                      <a:pt x="7" y="13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8" name="Freeform 905"/>
              <p:cNvSpPr>
                <a:spLocks/>
              </p:cNvSpPr>
              <p:nvPr/>
            </p:nvSpPr>
            <p:spPr bwMode="auto">
              <a:xfrm>
                <a:off x="3942" y="2269"/>
                <a:ext cx="0" cy="37"/>
              </a:xfrm>
              <a:custGeom>
                <a:avLst/>
                <a:gdLst>
                  <a:gd name="T0" fmla="*/ 6 h 37"/>
                  <a:gd name="T1" fmla="*/ 0 h 37"/>
                  <a:gd name="T2" fmla="*/ 6 h 37"/>
                  <a:gd name="T3" fmla="*/ 12 h 37"/>
                  <a:gd name="T4" fmla="*/ 31 h 37"/>
                  <a:gd name="T5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7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9" name="Freeform 906"/>
              <p:cNvSpPr>
                <a:spLocks/>
              </p:cNvSpPr>
              <p:nvPr/>
            </p:nvSpPr>
            <p:spPr bwMode="auto">
              <a:xfrm>
                <a:off x="3942" y="2306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0 w 6"/>
                  <a:gd name="T5" fmla="*/ 12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0" name="Freeform 907"/>
              <p:cNvSpPr>
                <a:spLocks/>
              </p:cNvSpPr>
              <p:nvPr/>
            </p:nvSpPr>
            <p:spPr bwMode="auto">
              <a:xfrm>
                <a:off x="3948" y="2056"/>
                <a:ext cx="0" cy="268"/>
              </a:xfrm>
              <a:custGeom>
                <a:avLst/>
                <a:gdLst>
                  <a:gd name="T0" fmla="*/ 268 h 268"/>
                  <a:gd name="T1" fmla="*/ 244 h 268"/>
                  <a:gd name="T2" fmla="*/ 207 h 268"/>
                  <a:gd name="T3" fmla="*/ 165 h 268"/>
                  <a:gd name="T4" fmla="*/ 116 h 268"/>
                  <a:gd name="T5" fmla="*/ 73 h 268"/>
                  <a:gd name="T6" fmla="*/ 37 h 268"/>
                  <a:gd name="T7" fmla="*/ 6 h 268"/>
                  <a:gd name="T8" fmla="*/ 0 h 268"/>
                  <a:gd name="T9" fmla="*/ 0 h 26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68">
                    <a:moveTo>
                      <a:pt x="0" y="268"/>
                    </a:moveTo>
                    <a:lnTo>
                      <a:pt x="0" y="244"/>
                    </a:lnTo>
                    <a:lnTo>
                      <a:pt x="0" y="207"/>
                    </a:lnTo>
                    <a:lnTo>
                      <a:pt x="0" y="165"/>
                    </a:lnTo>
                    <a:lnTo>
                      <a:pt x="0" y="116"/>
                    </a:lnTo>
                    <a:lnTo>
                      <a:pt x="0" y="73"/>
                    </a:lnTo>
                    <a:lnTo>
                      <a:pt x="0" y="37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1" name="Freeform 908"/>
              <p:cNvSpPr>
                <a:spLocks/>
              </p:cNvSpPr>
              <p:nvPr/>
            </p:nvSpPr>
            <p:spPr bwMode="auto">
              <a:xfrm>
                <a:off x="3948" y="2056"/>
                <a:ext cx="6" cy="292"/>
              </a:xfrm>
              <a:custGeom>
                <a:avLst/>
                <a:gdLst>
                  <a:gd name="T0" fmla="*/ 0 w 6"/>
                  <a:gd name="T1" fmla="*/ 0 h 292"/>
                  <a:gd name="T2" fmla="*/ 0 w 6"/>
                  <a:gd name="T3" fmla="*/ 6 h 292"/>
                  <a:gd name="T4" fmla="*/ 0 w 6"/>
                  <a:gd name="T5" fmla="*/ 13 h 292"/>
                  <a:gd name="T6" fmla="*/ 0 w 6"/>
                  <a:gd name="T7" fmla="*/ 43 h 292"/>
                  <a:gd name="T8" fmla="*/ 0 w 6"/>
                  <a:gd name="T9" fmla="*/ 86 h 292"/>
                  <a:gd name="T10" fmla="*/ 0 w 6"/>
                  <a:gd name="T11" fmla="*/ 134 h 292"/>
                  <a:gd name="T12" fmla="*/ 6 w 6"/>
                  <a:gd name="T13" fmla="*/ 183 h 292"/>
                  <a:gd name="T14" fmla="*/ 6 w 6"/>
                  <a:gd name="T15" fmla="*/ 232 h 292"/>
                  <a:gd name="T16" fmla="*/ 6 w 6"/>
                  <a:gd name="T17" fmla="*/ 268 h 292"/>
                  <a:gd name="T18" fmla="*/ 6 w 6"/>
                  <a:gd name="T19" fmla="*/ 280 h 292"/>
                  <a:gd name="T20" fmla="*/ 6 w 6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92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0" y="43"/>
                    </a:lnTo>
                    <a:lnTo>
                      <a:pt x="0" y="86"/>
                    </a:lnTo>
                    <a:lnTo>
                      <a:pt x="0" y="134"/>
                    </a:lnTo>
                    <a:lnTo>
                      <a:pt x="6" y="183"/>
                    </a:lnTo>
                    <a:lnTo>
                      <a:pt x="6" y="232"/>
                    </a:lnTo>
                    <a:lnTo>
                      <a:pt x="6" y="268"/>
                    </a:lnTo>
                    <a:lnTo>
                      <a:pt x="6" y="280"/>
                    </a:lnTo>
                    <a:lnTo>
                      <a:pt x="6" y="29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2" name="Freeform 909"/>
              <p:cNvSpPr>
                <a:spLocks/>
              </p:cNvSpPr>
              <p:nvPr/>
            </p:nvSpPr>
            <p:spPr bwMode="auto">
              <a:xfrm>
                <a:off x="3954" y="2312"/>
                <a:ext cx="0" cy="42"/>
              </a:xfrm>
              <a:custGeom>
                <a:avLst/>
                <a:gdLst>
                  <a:gd name="T0" fmla="*/ 36 h 42"/>
                  <a:gd name="T1" fmla="*/ 42 h 42"/>
                  <a:gd name="T2" fmla="*/ 36 h 42"/>
                  <a:gd name="T3" fmla="*/ 24 h 42"/>
                  <a:gd name="T4" fmla="*/ 6 h 42"/>
                  <a:gd name="T5" fmla="*/ 0 h 42"/>
                  <a:gd name="T6" fmla="*/ 0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2">
                    <a:moveTo>
                      <a:pt x="0" y="36"/>
                    </a:moveTo>
                    <a:lnTo>
                      <a:pt x="0" y="42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3" name="Freeform 910"/>
              <p:cNvSpPr>
                <a:spLocks/>
              </p:cNvSpPr>
              <p:nvPr/>
            </p:nvSpPr>
            <p:spPr bwMode="auto">
              <a:xfrm>
                <a:off x="3954" y="2312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0 h 36"/>
                  <a:gd name="T4" fmla="*/ 0 w 6"/>
                  <a:gd name="T5" fmla="*/ 6 h 36"/>
                  <a:gd name="T6" fmla="*/ 0 w 6"/>
                  <a:gd name="T7" fmla="*/ 24 h 36"/>
                  <a:gd name="T8" fmla="*/ 6 w 6"/>
                  <a:gd name="T9" fmla="*/ 36 h 36"/>
                  <a:gd name="T10" fmla="*/ 6 w 6"/>
                  <a:gd name="T11" fmla="*/ 36 h 36"/>
                  <a:gd name="T12" fmla="*/ 6 w 6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4" name="Freeform 911"/>
              <p:cNvSpPr>
                <a:spLocks/>
              </p:cNvSpPr>
              <p:nvPr/>
            </p:nvSpPr>
            <p:spPr bwMode="auto">
              <a:xfrm>
                <a:off x="3960" y="2227"/>
                <a:ext cx="0" cy="121"/>
              </a:xfrm>
              <a:custGeom>
                <a:avLst/>
                <a:gdLst>
                  <a:gd name="T0" fmla="*/ 121 h 121"/>
                  <a:gd name="T1" fmla="*/ 109 h 121"/>
                  <a:gd name="T2" fmla="*/ 97 h 121"/>
                  <a:gd name="T3" fmla="*/ 54 h 121"/>
                  <a:gd name="T4" fmla="*/ 30 h 121"/>
                  <a:gd name="T5" fmla="*/ 18 h 121"/>
                  <a:gd name="T6" fmla="*/ 6 h 121"/>
                  <a:gd name="T7" fmla="*/ 0 h 1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21">
                    <a:moveTo>
                      <a:pt x="0" y="121"/>
                    </a:moveTo>
                    <a:lnTo>
                      <a:pt x="0" y="109"/>
                    </a:lnTo>
                    <a:lnTo>
                      <a:pt x="0" y="97"/>
                    </a:lnTo>
                    <a:lnTo>
                      <a:pt x="0" y="54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5" name="Freeform 912"/>
              <p:cNvSpPr>
                <a:spLocks/>
              </p:cNvSpPr>
              <p:nvPr/>
            </p:nvSpPr>
            <p:spPr bwMode="auto">
              <a:xfrm>
                <a:off x="3960" y="2227"/>
                <a:ext cx="0" cy="140"/>
              </a:xfrm>
              <a:custGeom>
                <a:avLst/>
                <a:gdLst>
                  <a:gd name="T0" fmla="*/ 0 h 140"/>
                  <a:gd name="T1" fmla="*/ 6 h 140"/>
                  <a:gd name="T2" fmla="*/ 24 h 140"/>
                  <a:gd name="T3" fmla="*/ 42 h 140"/>
                  <a:gd name="T4" fmla="*/ 73 h 140"/>
                  <a:gd name="T5" fmla="*/ 97 h 140"/>
                  <a:gd name="T6" fmla="*/ 115 h 140"/>
                  <a:gd name="T7" fmla="*/ 134 h 140"/>
                  <a:gd name="T8" fmla="*/ 140 h 1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40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73"/>
                    </a:lnTo>
                    <a:lnTo>
                      <a:pt x="0" y="97"/>
                    </a:lnTo>
                    <a:lnTo>
                      <a:pt x="0" y="115"/>
                    </a:lnTo>
                    <a:lnTo>
                      <a:pt x="0" y="134"/>
                    </a:lnTo>
                    <a:lnTo>
                      <a:pt x="0" y="14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6" name="Freeform 913"/>
              <p:cNvSpPr>
                <a:spLocks/>
              </p:cNvSpPr>
              <p:nvPr/>
            </p:nvSpPr>
            <p:spPr bwMode="auto">
              <a:xfrm>
                <a:off x="3960" y="2239"/>
                <a:ext cx="7" cy="128"/>
              </a:xfrm>
              <a:custGeom>
                <a:avLst/>
                <a:gdLst>
                  <a:gd name="T0" fmla="*/ 0 w 7"/>
                  <a:gd name="T1" fmla="*/ 128 h 128"/>
                  <a:gd name="T2" fmla="*/ 0 w 7"/>
                  <a:gd name="T3" fmla="*/ 122 h 128"/>
                  <a:gd name="T4" fmla="*/ 0 w 7"/>
                  <a:gd name="T5" fmla="*/ 109 h 128"/>
                  <a:gd name="T6" fmla="*/ 0 w 7"/>
                  <a:gd name="T7" fmla="*/ 91 h 128"/>
                  <a:gd name="T8" fmla="*/ 0 w 7"/>
                  <a:gd name="T9" fmla="*/ 73 h 128"/>
                  <a:gd name="T10" fmla="*/ 7 w 7"/>
                  <a:gd name="T11" fmla="*/ 30 h 128"/>
                  <a:gd name="T12" fmla="*/ 7 w 7"/>
                  <a:gd name="T13" fmla="*/ 12 h 128"/>
                  <a:gd name="T14" fmla="*/ 7 w 7"/>
                  <a:gd name="T1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28">
                    <a:moveTo>
                      <a:pt x="0" y="128"/>
                    </a:moveTo>
                    <a:lnTo>
                      <a:pt x="0" y="122"/>
                    </a:lnTo>
                    <a:lnTo>
                      <a:pt x="0" y="109"/>
                    </a:lnTo>
                    <a:lnTo>
                      <a:pt x="0" y="91"/>
                    </a:lnTo>
                    <a:lnTo>
                      <a:pt x="0" y="73"/>
                    </a:lnTo>
                    <a:lnTo>
                      <a:pt x="7" y="30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7" name="Freeform 914"/>
              <p:cNvSpPr>
                <a:spLocks/>
              </p:cNvSpPr>
              <p:nvPr/>
            </p:nvSpPr>
            <p:spPr bwMode="auto">
              <a:xfrm>
                <a:off x="3967" y="2239"/>
                <a:ext cx="0" cy="24"/>
              </a:xfrm>
              <a:custGeom>
                <a:avLst/>
                <a:gdLst>
                  <a:gd name="T0" fmla="*/ 0 h 24"/>
                  <a:gd name="T1" fmla="*/ 0 h 24"/>
                  <a:gd name="T2" fmla="*/ 6 h 24"/>
                  <a:gd name="T3" fmla="*/ 18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8" name="Freeform 915"/>
              <p:cNvSpPr>
                <a:spLocks/>
              </p:cNvSpPr>
              <p:nvPr/>
            </p:nvSpPr>
            <p:spPr bwMode="auto">
              <a:xfrm>
                <a:off x="3967" y="223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30 h 30"/>
                  <a:gd name="T4" fmla="*/ 0 w 6"/>
                  <a:gd name="T5" fmla="*/ 18 h 30"/>
                  <a:gd name="T6" fmla="*/ 6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9" name="Freeform 916"/>
              <p:cNvSpPr>
                <a:spLocks/>
              </p:cNvSpPr>
              <p:nvPr/>
            </p:nvSpPr>
            <p:spPr bwMode="auto">
              <a:xfrm>
                <a:off x="3973" y="2111"/>
                <a:ext cx="0" cy="122"/>
              </a:xfrm>
              <a:custGeom>
                <a:avLst/>
                <a:gdLst>
                  <a:gd name="T0" fmla="*/ 122 h 122"/>
                  <a:gd name="T1" fmla="*/ 110 h 122"/>
                  <a:gd name="T2" fmla="*/ 91 h 122"/>
                  <a:gd name="T3" fmla="*/ 43 h 122"/>
                  <a:gd name="T4" fmla="*/ 24 h 122"/>
                  <a:gd name="T5" fmla="*/ 6 h 122"/>
                  <a:gd name="T6" fmla="*/ 0 h 122"/>
                  <a:gd name="T7" fmla="*/ 0 h 1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22">
                    <a:moveTo>
                      <a:pt x="0" y="122"/>
                    </a:moveTo>
                    <a:lnTo>
                      <a:pt x="0" y="110"/>
                    </a:lnTo>
                    <a:lnTo>
                      <a:pt x="0" y="91"/>
                    </a:lnTo>
                    <a:lnTo>
                      <a:pt x="0" y="43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0" name="Freeform 917"/>
              <p:cNvSpPr>
                <a:spLocks/>
              </p:cNvSpPr>
              <p:nvPr/>
            </p:nvSpPr>
            <p:spPr bwMode="auto">
              <a:xfrm>
                <a:off x="3973" y="2111"/>
                <a:ext cx="6" cy="262"/>
              </a:xfrm>
              <a:custGeom>
                <a:avLst/>
                <a:gdLst>
                  <a:gd name="T0" fmla="*/ 0 w 6"/>
                  <a:gd name="T1" fmla="*/ 0 h 262"/>
                  <a:gd name="T2" fmla="*/ 0 w 6"/>
                  <a:gd name="T3" fmla="*/ 18 h 262"/>
                  <a:gd name="T4" fmla="*/ 0 w 6"/>
                  <a:gd name="T5" fmla="*/ 43 h 262"/>
                  <a:gd name="T6" fmla="*/ 0 w 6"/>
                  <a:gd name="T7" fmla="*/ 79 h 262"/>
                  <a:gd name="T8" fmla="*/ 0 w 6"/>
                  <a:gd name="T9" fmla="*/ 122 h 262"/>
                  <a:gd name="T10" fmla="*/ 6 w 6"/>
                  <a:gd name="T11" fmla="*/ 158 h 262"/>
                  <a:gd name="T12" fmla="*/ 6 w 6"/>
                  <a:gd name="T13" fmla="*/ 201 h 262"/>
                  <a:gd name="T14" fmla="*/ 6 w 6"/>
                  <a:gd name="T15" fmla="*/ 237 h 262"/>
                  <a:gd name="T16" fmla="*/ 6 w 6"/>
                  <a:gd name="T17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62">
                    <a:moveTo>
                      <a:pt x="0" y="0"/>
                    </a:moveTo>
                    <a:lnTo>
                      <a:pt x="0" y="18"/>
                    </a:lnTo>
                    <a:lnTo>
                      <a:pt x="0" y="43"/>
                    </a:lnTo>
                    <a:lnTo>
                      <a:pt x="0" y="79"/>
                    </a:lnTo>
                    <a:lnTo>
                      <a:pt x="0" y="122"/>
                    </a:lnTo>
                    <a:lnTo>
                      <a:pt x="6" y="158"/>
                    </a:lnTo>
                    <a:lnTo>
                      <a:pt x="6" y="201"/>
                    </a:lnTo>
                    <a:lnTo>
                      <a:pt x="6" y="237"/>
                    </a:lnTo>
                    <a:lnTo>
                      <a:pt x="6" y="262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1" name="Freeform 918"/>
              <p:cNvSpPr>
                <a:spLocks/>
              </p:cNvSpPr>
              <p:nvPr/>
            </p:nvSpPr>
            <p:spPr bwMode="auto">
              <a:xfrm>
                <a:off x="3979" y="2373"/>
                <a:ext cx="0" cy="73"/>
              </a:xfrm>
              <a:custGeom>
                <a:avLst/>
                <a:gdLst>
                  <a:gd name="T0" fmla="*/ 0 h 73"/>
                  <a:gd name="T1" fmla="*/ 30 h 73"/>
                  <a:gd name="T2" fmla="*/ 54 h 73"/>
                  <a:gd name="T3" fmla="*/ 73 h 73"/>
                  <a:gd name="T4" fmla="*/ 73 h 73"/>
                  <a:gd name="T5" fmla="*/ 73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3">
                    <a:moveTo>
                      <a:pt x="0" y="0"/>
                    </a:moveTo>
                    <a:lnTo>
                      <a:pt x="0" y="30"/>
                    </a:lnTo>
                    <a:lnTo>
                      <a:pt x="0" y="5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2" name="Freeform 919"/>
              <p:cNvSpPr>
                <a:spLocks/>
              </p:cNvSpPr>
              <p:nvPr/>
            </p:nvSpPr>
            <p:spPr bwMode="auto">
              <a:xfrm>
                <a:off x="3979" y="2281"/>
                <a:ext cx="0" cy="165"/>
              </a:xfrm>
              <a:custGeom>
                <a:avLst/>
                <a:gdLst>
                  <a:gd name="T0" fmla="*/ 165 h 165"/>
                  <a:gd name="T1" fmla="*/ 152 h 165"/>
                  <a:gd name="T2" fmla="*/ 134 h 165"/>
                  <a:gd name="T3" fmla="*/ 110 h 165"/>
                  <a:gd name="T4" fmla="*/ 80 h 165"/>
                  <a:gd name="T5" fmla="*/ 49 h 165"/>
                  <a:gd name="T6" fmla="*/ 25 h 165"/>
                  <a:gd name="T7" fmla="*/ 7 h 165"/>
                  <a:gd name="T8" fmla="*/ 0 h 16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65">
                    <a:moveTo>
                      <a:pt x="0" y="165"/>
                    </a:moveTo>
                    <a:lnTo>
                      <a:pt x="0" y="152"/>
                    </a:lnTo>
                    <a:lnTo>
                      <a:pt x="0" y="134"/>
                    </a:lnTo>
                    <a:lnTo>
                      <a:pt x="0" y="110"/>
                    </a:lnTo>
                    <a:lnTo>
                      <a:pt x="0" y="80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3" name="Freeform 920"/>
              <p:cNvSpPr>
                <a:spLocks/>
              </p:cNvSpPr>
              <p:nvPr/>
            </p:nvSpPr>
            <p:spPr bwMode="auto">
              <a:xfrm>
                <a:off x="3979" y="2281"/>
                <a:ext cx="7" cy="134"/>
              </a:xfrm>
              <a:custGeom>
                <a:avLst/>
                <a:gdLst>
                  <a:gd name="T0" fmla="*/ 0 w 7"/>
                  <a:gd name="T1" fmla="*/ 0 h 134"/>
                  <a:gd name="T2" fmla="*/ 0 w 7"/>
                  <a:gd name="T3" fmla="*/ 7 h 134"/>
                  <a:gd name="T4" fmla="*/ 0 w 7"/>
                  <a:gd name="T5" fmla="*/ 19 h 134"/>
                  <a:gd name="T6" fmla="*/ 0 w 7"/>
                  <a:gd name="T7" fmla="*/ 37 h 134"/>
                  <a:gd name="T8" fmla="*/ 0 w 7"/>
                  <a:gd name="T9" fmla="*/ 61 h 134"/>
                  <a:gd name="T10" fmla="*/ 7 w 7"/>
                  <a:gd name="T11" fmla="*/ 92 h 134"/>
                  <a:gd name="T12" fmla="*/ 7 w 7"/>
                  <a:gd name="T13" fmla="*/ 110 h 134"/>
                  <a:gd name="T14" fmla="*/ 7 w 7"/>
                  <a:gd name="T15" fmla="*/ 128 h 134"/>
                  <a:gd name="T16" fmla="*/ 7 w 7"/>
                  <a:gd name="T1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34">
                    <a:moveTo>
                      <a:pt x="0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61"/>
                    </a:lnTo>
                    <a:lnTo>
                      <a:pt x="7" y="92"/>
                    </a:lnTo>
                    <a:lnTo>
                      <a:pt x="7" y="110"/>
                    </a:lnTo>
                    <a:lnTo>
                      <a:pt x="7" y="128"/>
                    </a:lnTo>
                    <a:lnTo>
                      <a:pt x="7" y="134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4" name="Freeform 921"/>
              <p:cNvSpPr>
                <a:spLocks/>
              </p:cNvSpPr>
              <p:nvPr/>
            </p:nvSpPr>
            <p:spPr bwMode="auto">
              <a:xfrm>
                <a:off x="3986" y="2306"/>
                <a:ext cx="0" cy="109"/>
              </a:xfrm>
              <a:custGeom>
                <a:avLst/>
                <a:gdLst>
                  <a:gd name="T0" fmla="*/ 109 h 109"/>
                  <a:gd name="T1" fmla="*/ 109 h 109"/>
                  <a:gd name="T2" fmla="*/ 97 h 109"/>
                  <a:gd name="T3" fmla="*/ 85 h 109"/>
                  <a:gd name="T4" fmla="*/ 67 h 109"/>
                  <a:gd name="T5" fmla="*/ 30 h 109"/>
                  <a:gd name="T6" fmla="*/ 12 h 109"/>
                  <a:gd name="T7" fmla="*/ 0 h 10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9">
                    <a:moveTo>
                      <a:pt x="0" y="109"/>
                    </a:moveTo>
                    <a:lnTo>
                      <a:pt x="0" y="109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0" y="67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5" name="Freeform 922"/>
              <p:cNvSpPr>
                <a:spLocks/>
              </p:cNvSpPr>
              <p:nvPr/>
            </p:nvSpPr>
            <p:spPr bwMode="auto">
              <a:xfrm>
                <a:off x="3986" y="2227"/>
                <a:ext cx="6" cy="79"/>
              </a:xfrm>
              <a:custGeom>
                <a:avLst/>
                <a:gdLst>
                  <a:gd name="T0" fmla="*/ 0 w 6"/>
                  <a:gd name="T1" fmla="*/ 79 h 79"/>
                  <a:gd name="T2" fmla="*/ 0 w 6"/>
                  <a:gd name="T3" fmla="*/ 30 h 79"/>
                  <a:gd name="T4" fmla="*/ 6 w 6"/>
                  <a:gd name="T5" fmla="*/ 12 h 79"/>
                  <a:gd name="T6" fmla="*/ 6 w 6"/>
                  <a:gd name="T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9">
                    <a:moveTo>
                      <a:pt x="0" y="79"/>
                    </a:moveTo>
                    <a:lnTo>
                      <a:pt x="0" y="30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6" name="Freeform 923"/>
              <p:cNvSpPr>
                <a:spLocks/>
              </p:cNvSpPr>
              <p:nvPr/>
            </p:nvSpPr>
            <p:spPr bwMode="auto">
              <a:xfrm>
                <a:off x="3992" y="2227"/>
                <a:ext cx="0" cy="30"/>
              </a:xfrm>
              <a:custGeom>
                <a:avLst/>
                <a:gdLst>
                  <a:gd name="T0" fmla="*/ 0 h 30"/>
                  <a:gd name="T1" fmla="*/ 0 h 30"/>
                  <a:gd name="T2" fmla="*/ 6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7" name="Freeform 924"/>
              <p:cNvSpPr>
                <a:spLocks/>
              </p:cNvSpPr>
              <p:nvPr/>
            </p:nvSpPr>
            <p:spPr bwMode="auto">
              <a:xfrm>
                <a:off x="3992" y="2257"/>
                <a:ext cx="6" cy="195"/>
              </a:xfrm>
              <a:custGeom>
                <a:avLst/>
                <a:gdLst>
                  <a:gd name="T0" fmla="*/ 0 w 6"/>
                  <a:gd name="T1" fmla="*/ 0 h 195"/>
                  <a:gd name="T2" fmla="*/ 0 w 6"/>
                  <a:gd name="T3" fmla="*/ 18 h 195"/>
                  <a:gd name="T4" fmla="*/ 0 w 6"/>
                  <a:gd name="T5" fmla="*/ 49 h 195"/>
                  <a:gd name="T6" fmla="*/ 0 w 6"/>
                  <a:gd name="T7" fmla="*/ 79 h 195"/>
                  <a:gd name="T8" fmla="*/ 0 w 6"/>
                  <a:gd name="T9" fmla="*/ 110 h 195"/>
                  <a:gd name="T10" fmla="*/ 6 w 6"/>
                  <a:gd name="T11" fmla="*/ 146 h 195"/>
                  <a:gd name="T12" fmla="*/ 6 w 6"/>
                  <a:gd name="T13" fmla="*/ 170 h 195"/>
                  <a:gd name="T14" fmla="*/ 6 w 6"/>
                  <a:gd name="T15" fmla="*/ 189 h 195"/>
                  <a:gd name="T16" fmla="*/ 6 w 6"/>
                  <a:gd name="T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95">
                    <a:moveTo>
                      <a:pt x="0" y="0"/>
                    </a:moveTo>
                    <a:lnTo>
                      <a:pt x="0" y="18"/>
                    </a:lnTo>
                    <a:lnTo>
                      <a:pt x="0" y="49"/>
                    </a:lnTo>
                    <a:lnTo>
                      <a:pt x="0" y="79"/>
                    </a:lnTo>
                    <a:lnTo>
                      <a:pt x="0" y="110"/>
                    </a:lnTo>
                    <a:lnTo>
                      <a:pt x="6" y="146"/>
                    </a:lnTo>
                    <a:lnTo>
                      <a:pt x="6" y="170"/>
                    </a:lnTo>
                    <a:lnTo>
                      <a:pt x="6" y="189"/>
                    </a:lnTo>
                    <a:lnTo>
                      <a:pt x="6" y="195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8" name="Freeform 925"/>
              <p:cNvSpPr>
                <a:spLocks/>
              </p:cNvSpPr>
              <p:nvPr/>
            </p:nvSpPr>
            <p:spPr bwMode="auto">
              <a:xfrm>
                <a:off x="3998" y="2251"/>
                <a:ext cx="0" cy="201"/>
              </a:xfrm>
              <a:custGeom>
                <a:avLst/>
                <a:gdLst>
                  <a:gd name="T0" fmla="*/ 201 h 201"/>
                  <a:gd name="T1" fmla="*/ 201 h 201"/>
                  <a:gd name="T2" fmla="*/ 195 h 201"/>
                  <a:gd name="T3" fmla="*/ 170 h 201"/>
                  <a:gd name="T4" fmla="*/ 140 h 201"/>
                  <a:gd name="T5" fmla="*/ 103 h 201"/>
                  <a:gd name="T6" fmla="*/ 67 h 201"/>
                  <a:gd name="T7" fmla="*/ 30 h 201"/>
                  <a:gd name="T8" fmla="*/ 12 h 201"/>
                  <a:gd name="T9" fmla="*/ 0 h 20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01">
                    <a:moveTo>
                      <a:pt x="0" y="201"/>
                    </a:moveTo>
                    <a:lnTo>
                      <a:pt x="0" y="201"/>
                    </a:lnTo>
                    <a:lnTo>
                      <a:pt x="0" y="195"/>
                    </a:lnTo>
                    <a:lnTo>
                      <a:pt x="0" y="170"/>
                    </a:lnTo>
                    <a:lnTo>
                      <a:pt x="0" y="140"/>
                    </a:lnTo>
                    <a:lnTo>
                      <a:pt x="0" y="103"/>
                    </a:lnTo>
                    <a:lnTo>
                      <a:pt x="0" y="67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9" name="Freeform 926"/>
              <p:cNvSpPr>
                <a:spLocks/>
              </p:cNvSpPr>
              <p:nvPr/>
            </p:nvSpPr>
            <p:spPr bwMode="auto">
              <a:xfrm>
                <a:off x="3998" y="2251"/>
                <a:ext cx="6" cy="176"/>
              </a:xfrm>
              <a:custGeom>
                <a:avLst/>
                <a:gdLst>
                  <a:gd name="T0" fmla="*/ 0 w 6"/>
                  <a:gd name="T1" fmla="*/ 0 h 176"/>
                  <a:gd name="T2" fmla="*/ 0 w 6"/>
                  <a:gd name="T3" fmla="*/ 6 h 176"/>
                  <a:gd name="T4" fmla="*/ 0 w 6"/>
                  <a:gd name="T5" fmla="*/ 24 h 176"/>
                  <a:gd name="T6" fmla="*/ 0 w 6"/>
                  <a:gd name="T7" fmla="*/ 49 h 176"/>
                  <a:gd name="T8" fmla="*/ 0 w 6"/>
                  <a:gd name="T9" fmla="*/ 79 h 176"/>
                  <a:gd name="T10" fmla="*/ 6 w 6"/>
                  <a:gd name="T11" fmla="*/ 110 h 176"/>
                  <a:gd name="T12" fmla="*/ 6 w 6"/>
                  <a:gd name="T13" fmla="*/ 140 h 176"/>
                  <a:gd name="T14" fmla="*/ 6 w 6"/>
                  <a:gd name="T15" fmla="*/ 158 h 176"/>
                  <a:gd name="T16" fmla="*/ 6 w 6"/>
                  <a:gd name="T1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76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49"/>
                    </a:lnTo>
                    <a:lnTo>
                      <a:pt x="0" y="79"/>
                    </a:lnTo>
                    <a:lnTo>
                      <a:pt x="6" y="110"/>
                    </a:lnTo>
                    <a:lnTo>
                      <a:pt x="6" y="140"/>
                    </a:lnTo>
                    <a:lnTo>
                      <a:pt x="6" y="158"/>
                    </a:lnTo>
                    <a:lnTo>
                      <a:pt x="6" y="17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0" name="Freeform 927"/>
              <p:cNvSpPr>
                <a:spLocks/>
              </p:cNvSpPr>
              <p:nvPr/>
            </p:nvSpPr>
            <p:spPr bwMode="auto">
              <a:xfrm>
                <a:off x="4004" y="240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6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1" name="Freeform 928"/>
              <p:cNvSpPr>
                <a:spLocks/>
              </p:cNvSpPr>
              <p:nvPr/>
            </p:nvSpPr>
            <p:spPr bwMode="auto">
              <a:xfrm>
                <a:off x="4004" y="2348"/>
                <a:ext cx="0" cy="61"/>
              </a:xfrm>
              <a:custGeom>
                <a:avLst/>
                <a:gdLst>
                  <a:gd name="T0" fmla="*/ 61 h 61"/>
                  <a:gd name="T1" fmla="*/ 43 h 61"/>
                  <a:gd name="T2" fmla="*/ 25 h 61"/>
                  <a:gd name="T3" fmla="*/ 6 h 61"/>
                  <a:gd name="T4" fmla="*/ 0 h 61"/>
                  <a:gd name="T5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2" name="Freeform 929"/>
              <p:cNvSpPr>
                <a:spLocks/>
              </p:cNvSpPr>
              <p:nvPr/>
            </p:nvSpPr>
            <p:spPr bwMode="auto">
              <a:xfrm>
                <a:off x="4004" y="2348"/>
                <a:ext cx="7" cy="79"/>
              </a:xfrm>
              <a:custGeom>
                <a:avLst/>
                <a:gdLst>
                  <a:gd name="T0" fmla="*/ 0 w 7"/>
                  <a:gd name="T1" fmla="*/ 0 h 79"/>
                  <a:gd name="T2" fmla="*/ 0 w 7"/>
                  <a:gd name="T3" fmla="*/ 6 h 79"/>
                  <a:gd name="T4" fmla="*/ 0 w 7"/>
                  <a:gd name="T5" fmla="*/ 19 h 79"/>
                  <a:gd name="T6" fmla="*/ 0 w 7"/>
                  <a:gd name="T7" fmla="*/ 49 h 79"/>
                  <a:gd name="T8" fmla="*/ 7 w 7"/>
                  <a:gd name="T9" fmla="*/ 67 h 79"/>
                  <a:gd name="T10" fmla="*/ 7 w 7"/>
                  <a:gd name="T11" fmla="*/ 79 h 79"/>
                  <a:gd name="T12" fmla="*/ 7 w 7"/>
                  <a:gd name="T13" fmla="*/ 79 h 79"/>
                  <a:gd name="T14" fmla="*/ 7 w 7"/>
                  <a:gd name="T15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9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49"/>
                    </a:lnTo>
                    <a:lnTo>
                      <a:pt x="7" y="67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3" name="Freeform 930"/>
              <p:cNvSpPr>
                <a:spLocks/>
              </p:cNvSpPr>
              <p:nvPr/>
            </p:nvSpPr>
            <p:spPr bwMode="auto">
              <a:xfrm>
                <a:off x="4011" y="2081"/>
                <a:ext cx="0" cy="340"/>
              </a:xfrm>
              <a:custGeom>
                <a:avLst/>
                <a:gdLst>
                  <a:gd name="T0" fmla="*/ 340 h 340"/>
                  <a:gd name="T1" fmla="*/ 328 h 340"/>
                  <a:gd name="T2" fmla="*/ 316 h 340"/>
                  <a:gd name="T3" fmla="*/ 273 h 340"/>
                  <a:gd name="T4" fmla="*/ 219 h 340"/>
                  <a:gd name="T5" fmla="*/ 164 h 340"/>
                  <a:gd name="T6" fmla="*/ 109 h 340"/>
                  <a:gd name="T7" fmla="*/ 54 h 340"/>
                  <a:gd name="T8" fmla="*/ 18 h 340"/>
                  <a:gd name="T9" fmla="*/ 6 h 340"/>
                  <a:gd name="T10" fmla="*/ 0 h 3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340">
                    <a:moveTo>
                      <a:pt x="0" y="340"/>
                    </a:moveTo>
                    <a:lnTo>
                      <a:pt x="0" y="328"/>
                    </a:lnTo>
                    <a:lnTo>
                      <a:pt x="0" y="316"/>
                    </a:lnTo>
                    <a:lnTo>
                      <a:pt x="0" y="273"/>
                    </a:lnTo>
                    <a:lnTo>
                      <a:pt x="0" y="219"/>
                    </a:lnTo>
                    <a:lnTo>
                      <a:pt x="0" y="164"/>
                    </a:lnTo>
                    <a:lnTo>
                      <a:pt x="0" y="109"/>
                    </a:lnTo>
                    <a:lnTo>
                      <a:pt x="0" y="54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4" name="Freeform 931"/>
              <p:cNvSpPr>
                <a:spLocks/>
              </p:cNvSpPr>
              <p:nvPr/>
            </p:nvSpPr>
            <p:spPr bwMode="auto">
              <a:xfrm>
                <a:off x="4011" y="2081"/>
                <a:ext cx="6" cy="188"/>
              </a:xfrm>
              <a:custGeom>
                <a:avLst/>
                <a:gdLst>
                  <a:gd name="T0" fmla="*/ 0 w 6"/>
                  <a:gd name="T1" fmla="*/ 0 h 188"/>
                  <a:gd name="T2" fmla="*/ 0 w 6"/>
                  <a:gd name="T3" fmla="*/ 0 h 188"/>
                  <a:gd name="T4" fmla="*/ 0 w 6"/>
                  <a:gd name="T5" fmla="*/ 0 h 188"/>
                  <a:gd name="T6" fmla="*/ 0 w 6"/>
                  <a:gd name="T7" fmla="*/ 12 h 188"/>
                  <a:gd name="T8" fmla="*/ 0 w 6"/>
                  <a:gd name="T9" fmla="*/ 42 h 188"/>
                  <a:gd name="T10" fmla="*/ 0 w 6"/>
                  <a:gd name="T11" fmla="*/ 73 h 188"/>
                  <a:gd name="T12" fmla="*/ 6 w 6"/>
                  <a:gd name="T13" fmla="*/ 109 h 188"/>
                  <a:gd name="T14" fmla="*/ 6 w 6"/>
                  <a:gd name="T15" fmla="*/ 140 h 188"/>
                  <a:gd name="T16" fmla="*/ 6 w 6"/>
                  <a:gd name="T17" fmla="*/ 170 h 188"/>
                  <a:gd name="T18" fmla="*/ 6 w 6"/>
                  <a:gd name="T1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8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0" y="73"/>
                    </a:lnTo>
                    <a:lnTo>
                      <a:pt x="6" y="109"/>
                    </a:lnTo>
                    <a:lnTo>
                      <a:pt x="6" y="140"/>
                    </a:lnTo>
                    <a:lnTo>
                      <a:pt x="6" y="170"/>
                    </a:lnTo>
                    <a:lnTo>
                      <a:pt x="6" y="18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5" name="Line 932"/>
              <p:cNvSpPr>
                <a:spLocks noChangeShapeType="1"/>
              </p:cNvSpPr>
              <p:nvPr/>
            </p:nvSpPr>
            <p:spPr bwMode="auto">
              <a:xfrm>
                <a:off x="4017" y="226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6" name="Freeform 933"/>
              <p:cNvSpPr>
                <a:spLocks/>
              </p:cNvSpPr>
              <p:nvPr/>
            </p:nvSpPr>
            <p:spPr bwMode="auto">
              <a:xfrm>
                <a:off x="4017" y="2269"/>
                <a:ext cx="6" cy="73"/>
              </a:xfrm>
              <a:custGeom>
                <a:avLst/>
                <a:gdLst>
                  <a:gd name="T0" fmla="*/ 0 w 6"/>
                  <a:gd name="T1" fmla="*/ 0 h 73"/>
                  <a:gd name="T2" fmla="*/ 0 w 6"/>
                  <a:gd name="T3" fmla="*/ 12 h 73"/>
                  <a:gd name="T4" fmla="*/ 0 w 6"/>
                  <a:gd name="T5" fmla="*/ 25 h 73"/>
                  <a:gd name="T6" fmla="*/ 6 w 6"/>
                  <a:gd name="T7" fmla="*/ 49 h 73"/>
                  <a:gd name="T8" fmla="*/ 6 w 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3">
                    <a:moveTo>
                      <a:pt x="0" y="0"/>
                    </a:moveTo>
                    <a:lnTo>
                      <a:pt x="0" y="12"/>
                    </a:lnTo>
                    <a:lnTo>
                      <a:pt x="0" y="25"/>
                    </a:lnTo>
                    <a:lnTo>
                      <a:pt x="6" y="49"/>
                    </a:lnTo>
                    <a:lnTo>
                      <a:pt x="6" y="73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7" name="Freeform 934"/>
              <p:cNvSpPr>
                <a:spLocks/>
              </p:cNvSpPr>
              <p:nvPr/>
            </p:nvSpPr>
            <p:spPr bwMode="auto">
              <a:xfrm>
                <a:off x="4023" y="2342"/>
                <a:ext cx="0" cy="158"/>
              </a:xfrm>
              <a:custGeom>
                <a:avLst/>
                <a:gdLst>
                  <a:gd name="T0" fmla="*/ 0 h 158"/>
                  <a:gd name="T1" fmla="*/ 19 h 158"/>
                  <a:gd name="T2" fmla="*/ 37 h 158"/>
                  <a:gd name="T3" fmla="*/ 85 h 158"/>
                  <a:gd name="T4" fmla="*/ 110 h 158"/>
                  <a:gd name="T5" fmla="*/ 134 h 158"/>
                  <a:gd name="T6" fmla="*/ 146 h 158"/>
                  <a:gd name="T7" fmla="*/ 158 h 1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58">
                    <a:moveTo>
                      <a:pt x="0" y="0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0" y="15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8" name="Freeform 935"/>
              <p:cNvSpPr>
                <a:spLocks/>
              </p:cNvSpPr>
              <p:nvPr/>
            </p:nvSpPr>
            <p:spPr bwMode="auto">
              <a:xfrm>
                <a:off x="4023" y="2440"/>
                <a:ext cx="0" cy="60"/>
              </a:xfrm>
              <a:custGeom>
                <a:avLst/>
                <a:gdLst>
                  <a:gd name="T0" fmla="*/ 60 h 60"/>
                  <a:gd name="T1" fmla="*/ 60 h 60"/>
                  <a:gd name="T2" fmla="*/ 60 h 60"/>
                  <a:gd name="T3" fmla="*/ 48 h 60"/>
                  <a:gd name="T4" fmla="*/ 24 h 60"/>
                  <a:gd name="T5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48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9" name="Freeform 936"/>
              <p:cNvSpPr>
                <a:spLocks/>
              </p:cNvSpPr>
              <p:nvPr/>
            </p:nvSpPr>
            <p:spPr bwMode="auto">
              <a:xfrm>
                <a:off x="4023" y="2233"/>
                <a:ext cx="6" cy="207"/>
              </a:xfrm>
              <a:custGeom>
                <a:avLst/>
                <a:gdLst>
                  <a:gd name="T0" fmla="*/ 0 w 6"/>
                  <a:gd name="T1" fmla="*/ 207 h 207"/>
                  <a:gd name="T2" fmla="*/ 0 w 6"/>
                  <a:gd name="T3" fmla="*/ 188 h 207"/>
                  <a:gd name="T4" fmla="*/ 0 w 6"/>
                  <a:gd name="T5" fmla="*/ 158 h 207"/>
                  <a:gd name="T6" fmla="*/ 0 w 6"/>
                  <a:gd name="T7" fmla="*/ 97 h 207"/>
                  <a:gd name="T8" fmla="*/ 6 w 6"/>
                  <a:gd name="T9" fmla="*/ 67 h 207"/>
                  <a:gd name="T10" fmla="*/ 6 w 6"/>
                  <a:gd name="T11" fmla="*/ 36 h 207"/>
                  <a:gd name="T12" fmla="*/ 6 w 6"/>
                  <a:gd name="T13" fmla="*/ 18 h 207"/>
                  <a:gd name="T14" fmla="*/ 6 w 6"/>
                  <a:gd name="T1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07">
                    <a:moveTo>
                      <a:pt x="0" y="207"/>
                    </a:moveTo>
                    <a:lnTo>
                      <a:pt x="0" y="188"/>
                    </a:lnTo>
                    <a:lnTo>
                      <a:pt x="0" y="158"/>
                    </a:lnTo>
                    <a:lnTo>
                      <a:pt x="0" y="97"/>
                    </a:lnTo>
                    <a:lnTo>
                      <a:pt x="6" y="67"/>
                    </a:lnTo>
                    <a:lnTo>
                      <a:pt x="6" y="36"/>
                    </a:ln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0" name="Freeform 937"/>
              <p:cNvSpPr>
                <a:spLocks/>
              </p:cNvSpPr>
              <p:nvPr/>
            </p:nvSpPr>
            <p:spPr bwMode="auto">
              <a:xfrm>
                <a:off x="4029" y="2233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6 h 18"/>
                  <a:gd name="T3" fmla="*/ 18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1" name="Freeform 938"/>
              <p:cNvSpPr>
                <a:spLocks/>
              </p:cNvSpPr>
              <p:nvPr/>
            </p:nvSpPr>
            <p:spPr bwMode="auto">
              <a:xfrm>
                <a:off x="4029" y="2111"/>
                <a:ext cx="7" cy="140"/>
              </a:xfrm>
              <a:custGeom>
                <a:avLst/>
                <a:gdLst>
                  <a:gd name="T0" fmla="*/ 0 w 7"/>
                  <a:gd name="T1" fmla="*/ 140 h 140"/>
                  <a:gd name="T2" fmla="*/ 0 w 7"/>
                  <a:gd name="T3" fmla="*/ 128 h 140"/>
                  <a:gd name="T4" fmla="*/ 0 w 7"/>
                  <a:gd name="T5" fmla="*/ 116 h 140"/>
                  <a:gd name="T6" fmla="*/ 0 w 7"/>
                  <a:gd name="T7" fmla="*/ 73 h 140"/>
                  <a:gd name="T8" fmla="*/ 7 w 7"/>
                  <a:gd name="T9" fmla="*/ 37 h 140"/>
                  <a:gd name="T10" fmla="*/ 7 w 7"/>
                  <a:gd name="T11" fmla="*/ 12 h 140"/>
                  <a:gd name="T12" fmla="*/ 7 w 7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0">
                    <a:moveTo>
                      <a:pt x="0" y="140"/>
                    </a:moveTo>
                    <a:lnTo>
                      <a:pt x="0" y="128"/>
                    </a:lnTo>
                    <a:lnTo>
                      <a:pt x="0" y="116"/>
                    </a:lnTo>
                    <a:lnTo>
                      <a:pt x="0" y="73"/>
                    </a:lnTo>
                    <a:lnTo>
                      <a:pt x="7" y="37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2" name="Freeform 939"/>
              <p:cNvSpPr>
                <a:spLocks/>
              </p:cNvSpPr>
              <p:nvPr/>
            </p:nvSpPr>
            <p:spPr bwMode="auto">
              <a:xfrm>
                <a:off x="4036" y="2038"/>
                <a:ext cx="0" cy="73"/>
              </a:xfrm>
              <a:custGeom>
                <a:avLst/>
                <a:gdLst>
                  <a:gd name="T0" fmla="*/ 73 h 73"/>
                  <a:gd name="T1" fmla="*/ 49 h 73"/>
                  <a:gd name="T2" fmla="*/ 18 h 73"/>
                  <a:gd name="T3" fmla="*/ 12 h 73"/>
                  <a:gd name="T4" fmla="*/ 6 h 73"/>
                  <a:gd name="T5" fmla="*/ 0 h 73"/>
                  <a:gd name="T6" fmla="*/ 6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73">
                    <a:moveTo>
                      <a:pt x="0" y="73"/>
                    </a:moveTo>
                    <a:lnTo>
                      <a:pt x="0" y="49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3" name="Freeform 940"/>
              <p:cNvSpPr>
                <a:spLocks/>
              </p:cNvSpPr>
              <p:nvPr/>
            </p:nvSpPr>
            <p:spPr bwMode="auto">
              <a:xfrm>
                <a:off x="4036" y="2044"/>
                <a:ext cx="6" cy="189"/>
              </a:xfrm>
              <a:custGeom>
                <a:avLst/>
                <a:gdLst>
                  <a:gd name="T0" fmla="*/ 0 w 6"/>
                  <a:gd name="T1" fmla="*/ 0 h 189"/>
                  <a:gd name="T2" fmla="*/ 0 w 6"/>
                  <a:gd name="T3" fmla="*/ 12 h 189"/>
                  <a:gd name="T4" fmla="*/ 0 w 6"/>
                  <a:gd name="T5" fmla="*/ 31 h 189"/>
                  <a:gd name="T6" fmla="*/ 0 w 6"/>
                  <a:gd name="T7" fmla="*/ 55 h 189"/>
                  <a:gd name="T8" fmla="*/ 0 w 6"/>
                  <a:gd name="T9" fmla="*/ 79 h 189"/>
                  <a:gd name="T10" fmla="*/ 6 w 6"/>
                  <a:gd name="T11" fmla="*/ 134 h 189"/>
                  <a:gd name="T12" fmla="*/ 6 w 6"/>
                  <a:gd name="T1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9">
                    <a:moveTo>
                      <a:pt x="0" y="0"/>
                    </a:moveTo>
                    <a:lnTo>
                      <a:pt x="0" y="12"/>
                    </a:lnTo>
                    <a:lnTo>
                      <a:pt x="0" y="31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6" y="134"/>
                    </a:lnTo>
                    <a:lnTo>
                      <a:pt x="6" y="189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4" name="Freeform 941"/>
              <p:cNvSpPr>
                <a:spLocks/>
              </p:cNvSpPr>
              <p:nvPr/>
            </p:nvSpPr>
            <p:spPr bwMode="auto">
              <a:xfrm>
                <a:off x="4042" y="2233"/>
                <a:ext cx="0" cy="176"/>
              </a:xfrm>
              <a:custGeom>
                <a:avLst/>
                <a:gdLst>
                  <a:gd name="T0" fmla="*/ 0 h 176"/>
                  <a:gd name="T1" fmla="*/ 91 h 176"/>
                  <a:gd name="T2" fmla="*/ 176 h 1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76">
                    <a:moveTo>
                      <a:pt x="0" y="0"/>
                    </a:moveTo>
                    <a:lnTo>
                      <a:pt x="0" y="91"/>
                    </a:lnTo>
                    <a:lnTo>
                      <a:pt x="0" y="176"/>
                    </a:lnTo>
                  </a:path>
                </a:pathLst>
              </a:custGeom>
              <a:noFill/>
              <a:ln w="952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5" name="Line 942"/>
              <p:cNvSpPr>
                <a:spLocks noChangeShapeType="1"/>
              </p:cNvSpPr>
              <p:nvPr/>
            </p:nvSpPr>
            <p:spPr bwMode="auto">
              <a:xfrm>
                <a:off x="1563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6" name="Freeform 943"/>
              <p:cNvSpPr>
                <a:spLocks/>
              </p:cNvSpPr>
              <p:nvPr/>
            </p:nvSpPr>
            <p:spPr bwMode="auto">
              <a:xfrm>
                <a:off x="1563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7" name="Line 944"/>
              <p:cNvSpPr>
                <a:spLocks noChangeShapeType="1"/>
              </p:cNvSpPr>
              <p:nvPr/>
            </p:nvSpPr>
            <p:spPr bwMode="auto">
              <a:xfrm>
                <a:off x="1569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8" name="Freeform 945"/>
              <p:cNvSpPr>
                <a:spLocks/>
              </p:cNvSpPr>
              <p:nvPr/>
            </p:nvSpPr>
            <p:spPr bwMode="auto">
              <a:xfrm>
                <a:off x="1569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9" name="Line 946"/>
              <p:cNvSpPr>
                <a:spLocks noChangeShapeType="1"/>
              </p:cNvSpPr>
              <p:nvPr/>
            </p:nvSpPr>
            <p:spPr bwMode="auto">
              <a:xfrm>
                <a:off x="1575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0" name="Freeform 947"/>
              <p:cNvSpPr>
                <a:spLocks/>
              </p:cNvSpPr>
              <p:nvPr/>
            </p:nvSpPr>
            <p:spPr bwMode="auto">
              <a:xfrm>
                <a:off x="1575" y="288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1" name="Line 948"/>
              <p:cNvSpPr>
                <a:spLocks noChangeShapeType="1"/>
              </p:cNvSpPr>
              <p:nvPr/>
            </p:nvSpPr>
            <p:spPr bwMode="auto">
              <a:xfrm>
                <a:off x="1582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2" name="Freeform 949"/>
              <p:cNvSpPr>
                <a:spLocks/>
              </p:cNvSpPr>
              <p:nvPr/>
            </p:nvSpPr>
            <p:spPr bwMode="auto">
              <a:xfrm>
                <a:off x="1582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3" name="Line 950"/>
              <p:cNvSpPr>
                <a:spLocks noChangeShapeType="1"/>
              </p:cNvSpPr>
              <p:nvPr/>
            </p:nvSpPr>
            <p:spPr bwMode="auto">
              <a:xfrm>
                <a:off x="1588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4" name="Line 951"/>
              <p:cNvSpPr>
                <a:spLocks noChangeShapeType="1"/>
              </p:cNvSpPr>
              <p:nvPr/>
            </p:nvSpPr>
            <p:spPr bwMode="auto">
              <a:xfrm>
                <a:off x="1588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5" name="Freeform 952"/>
              <p:cNvSpPr>
                <a:spLocks/>
              </p:cNvSpPr>
              <p:nvPr/>
            </p:nvSpPr>
            <p:spPr bwMode="auto">
              <a:xfrm>
                <a:off x="1588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6" name="Line 953"/>
              <p:cNvSpPr>
                <a:spLocks noChangeShapeType="1"/>
              </p:cNvSpPr>
              <p:nvPr/>
            </p:nvSpPr>
            <p:spPr bwMode="auto">
              <a:xfrm>
                <a:off x="1594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7" name="Freeform 954"/>
              <p:cNvSpPr>
                <a:spLocks/>
              </p:cNvSpPr>
              <p:nvPr/>
            </p:nvSpPr>
            <p:spPr bwMode="auto">
              <a:xfrm>
                <a:off x="1594" y="288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8" name="Line 955"/>
              <p:cNvSpPr>
                <a:spLocks noChangeShapeType="1"/>
              </p:cNvSpPr>
              <p:nvPr/>
            </p:nvSpPr>
            <p:spPr bwMode="auto">
              <a:xfrm>
                <a:off x="1601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9" name="Freeform 956"/>
              <p:cNvSpPr>
                <a:spLocks/>
              </p:cNvSpPr>
              <p:nvPr/>
            </p:nvSpPr>
            <p:spPr bwMode="auto">
              <a:xfrm>
                <a:off x="1601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0" name="Line 957"/>
              <p:cNvSpPr>
                <a:spLocks noChangeShapeType="1"/>
              </p:cNvSpPr>
              <p:nvPr/>
            </p:nvSpPr>
            <p:spPr bwMode="auto">
              <a:xfrm>
                <a:off x="1607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1" name="Line 958"/>
              <p:cNvSpPr>
                <a:spLocks noChangeShapeType="1"/>
              </p:cNvSpPr>
              <p:nvPr/>
            </p:nvSpPr>
            <p:spPr bwMode="auto">
              <a:xfrm>
                <a:off x="1607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2" name="Freeform 959"/>
              <p:cNvSpPr>
                <a:spLocks/>
              </p:cNvSpPr>
              <p:nvPr/>
            </p:nvSpPr>
            <p:spPr bwMode="auto">
              <a:xfrm>
                <a:off x="1607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3" name="Line 960"/>
              <p:cNvSpPr>
                <a:spLocks noChangeShapeType="1"/>
              </p:cNvSpPr>
              <p:nvPr/>
            </p:nvSpPr>
            <p:spPr bwMode="auto">
              <a:xfrm>
                <a:off x="1613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4" name="Freeform 961"/>
              <p:cNvSpPr>
                <a:spLocks/>
              </p:cNvSpPr>
              <p:nvPr/>
            </p:nvSpPr>
            <p:spPr bwMode="auto">
              <a:xfrm>
                <a:off x="1613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5" name="Line 962"/>
              <p:cNvSpPr>
                <a:spLocks noChangeShapeType="1"/>
              </p:cNvSpPr>
              <p:nvPr/>
            </p:nvSpPr>
            <p:spPr bwMode="auto">
              <a:xfrm>
                <a:off x="1619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6" name="Freeform 963"/>
              <p:cNvSpPr>
                <a:spLocks/>
              </p:cNvSpPr>
              <p:nvPr/>
            </p:nvSpPr>
            <p:spPr bwMode="auto">
              <a:xfrm>
                <a:off x="1619" y="288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7" name="Line 964"/>
              <p:cNvSpPr>
                <a:spLocks noChangeShapeType="1"/>
              </p:cNvSpPr>
              <p:nvPr/>
            </p:nvSpPr>
            <p:spPr bwMode="auto">
              <a:xfrm>
                <a:off x="1626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8" name="Freeform 965"/>
              <p:cNvSpPr>
                <a:spLocks/>
              </p:cNvSpPr>
              <p:nvPr/>
            </p:nvSpPr>
            <p:spPr bwMode="auto">
              <a:xfrm>
                <a:off x="1626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9" name="Line 966"/>
              <p:cNvSpPr>
                <a:spLocks noChangeShapeType="1"/>
              </p:cNvSpPr>
              <p:nvPr/>
            </p:nvSpPr>
            <p:spPr bwMode="auto">
              <a:xfrm>
                <a:off x="1632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0" name="Line 967"/>
              <p:cNvSpPr>
                <a:spLocks noChangeShapeType="1"/>
              </p:cNvSpPr>
              <p:nvPr/>
            </p:nvSpPr>
            <p:spPr bwMode="auto">
              <a:xfrm>
                <a:off x="1632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1" name="Freeform 968"/>
              <p:cNvSpPr>
                <a:spLocks/>
              </p:cNvSpPr>
              <p:nvPr/>
            </p:nvSpPr>
            <p:spPr bwMode="auto">
              <a:xfrm>
                <a:off x="1632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2" name="Line 969"/>
              <p:cNvSpPr>
                <a:spLocks noChangeShapeType="1"/>
              </p:cNvSpPr>
              <p:nvPr/>
            </p:nvSpPr>
            <p:spPr bwMode="auto">
              <a:xfrm>
                <a:off x="1638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3" name="Freeform 970"/>
              <p:cNvSpPr>
                <a:spLocks/>
              </p:cNvSpPr>
              <p:nvPr/>
            </p:nvSpPr>
            <p:spPr bwMode="auto">
              <a:xfrm>
                <a:off x="1638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4" name="Line 971"/>
              <p:cNvSpPr>
                <a:spLocks noChangeShapeType="1"/>
              </p:cNvSpPr>
              <p:nvPr/>
            </p:nvSpPr>
            <p:spPr bwMode="auto">
              <a:xfrm>
                <a:off x="1644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5" name="Freeform 972"/>
              <p:cNvSpPr>
                <a:spLocks/>
              </p:cNvSpPr>
              <p:nvPr/>
            </p:nvSpPr>
            <p:spPr bwMode="auto">
              <a:xfrm>
                <a:off x="1644" y="2878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6" name="Line 973"/>
              <p:cNvSpPr>
                <a:spLocks noChangeShapeType="1"/>
              </p:cNvSpPr>
              <p:nvPr/>
            </p:nvSpPr>
            <p:spPr bwMode="auto">
              <a:xfrm>
                <a:off x="1651" y="287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7" name="Line 974"/>
              <p:cNvSpPr>
                <a:spLocks noChangeShapeType="1"/>
              </p:cNvSpPr>
              <p:nvPr/>
            </p:nvSpPr>
            <p:spPr bwMode="auto">
              <a:xfrm>
                <a:off x="1651" y="287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8" name="Freeform 975"/>
              <p:cNvSpPr>
                <a:spLocks/>
              </p:cNvSpPr>
              <p:nvPr/>
            </p:nvSpPr>
            <p:spPr bwMode="auto">
              <a:xfrm>
                <a:off x="1651" y="2878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9" name="Freeform 976"/>
              <p:cNvSpPr>
                <a:spLocks/>
              </p:cNvSpPr>
              <p:nvPr/>
            </p:nvSpPr>
            <p:spPr bwMode="auto">
              <a:xfrm>
                <a:off x="1657" y="2871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0" name="Freeform 977"/>
              <p:cNvSpPr>
                <a:spLocks/>
              </p:cNvSpPr>
              <p:nvPr/>
            </p:nvSpPr>
            <p:spPr bwMode="auto">
              <a:xfrm>
                <a:off x="1657" y="287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1" name="Freeform 978"/>
              <p:cNvSpPr>
                <a:spLocks/>
              </p:cNvSpPr>
              <p:nvPr/>
            </p:nvSpPr>
            <p:spPr bwMode="auto">
              <a:xfrm>
                <a:off x="1663" y="2859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2" name="Freeform 979"/>
              <p:cNvSpPr>
                <a:spLocks/>
              </p:cNvSpPr>
              <p:nvPr/>
            </p:nvSpPr>
            <p:spPr bwMode="auto">
              <a:xfrm>
                <a:off x="1663" y="2847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6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3" name="Line 980"/>
              <p:cNvSpPr>
                <a:spLocks noChangeShapeType="1"/>
              </p:cNvSpPr>
              <p:nvPr/>
            </p:nvSpPr>
            <p:spPr bwMode="auto">
              <a:xfrm flipV="1">
                <a:off x="1670" y="2841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4" name="Freeform 981"/>
              <p:cNvSpPr>
                <a:spLocks/>
              </p:cNvSpPr>
              <p:nvPr/>
            </p:nvSpPr>
            <p:spPr bwMode="auto">
              <a:xfrm>
                <a:off x="1670" y="284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5" name="Freeform 982"/>
              <p:cNvSpPr>
                <a:spLocks/>
              </p:cNvSpPr>
              <p:nvPr/>
            </p:nvSpPr>
            <p:spPr bwMode="auto">
              <a:xfrm>
                <a:off x="1676" y="283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6" name="Line 983"/>
              <p:cNvSpPr>
                <a:spLocks noChangeShapeType="1"/>
              </p:cNvSpPr>
              <p:nvPr/>
            </p:nvSpPr>
            <p:spPr bwMode="auto">
              <a:xfrm>
                <a:off x="1676" y="283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7" name="Freeform 984"/>
              <p:cNvSpPr>
                <a:spLocks/>
              </p:cNvSpPr>
              <p:nvPr/>
            </p:nvSpPr>
            <p:spPr bwMode="auto">
              <a:xfrm>
                <a:off x="1676" y="282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8" name="Line 985"/>
              <p:cNvSpPr>
                <a:spLocks noChangeShapeType="1"/>
              </p:cNvSpPr>
              <p:nvPr/>
            </p:nvSpPr>
            <p:spPr bwMode="auto">
              <a:xfrm flipV="1">
                <a:off x="1682" y="282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9" name="Freeform 986"/>
              <p:cNvSpPr>
                <a:spLocks/>
              </p:cNvSpPr>
              <p:nvPr/>
            </p:nvSpPr>
            <p:spPr bwMode="auto">
              <a:xfrm>
                <a:off x="1682" y="282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0" name="Line 987"/>
              <p:cNvSpPr>
                <a:spLocks noChangeShapeType="1"/>
              </p:cNvSpPr>
              <p:nvPr/>
            </p:nvSpPr>
            <p:spPr bwMode="auto">
              <a:xfrm>
                <a:off x="1688" y="282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1" name="Freeform 988"/>
              <p:cNvSpPr>
                <a:spLocks/>
              </p:cNvSpPr>
              <p:nvPr/>
            </p:nvSpPr>
            <p:spPr bwMode="auto">
              <a:xfrm>
                <a:off x="1688" y="2823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2" name="Line 989"/>
              <p:cNvSpPr>
                <a:spLocks noChangeShapeType="1"/>
              </p:cNvSpPr>
              <p:nvPr/>
            </p:nvSpPr>
            <p:spPr bwMode="auto">
              <a:xfrm>
                <a:off x="1695" y="282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3" name="Freeform 990"/>
              <p:cNvSpPr>
                <a:spLocks/>
              </p:cNvSpPr>
              <p:nvPr/>
            </p:nvSpPr>
            <p:spPr bwMode="auto">
              <a:xfrm>
                <a:off x="1695" y="282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4" name="Line 991"/>
              <p:cNvSpPr>
                <a:spLocks noChangeShapeType="1"/>
              </p:cNvSpPr>
              <p:nvPr/>
            </p:nvSpPr>
            <p:spPr bwMode="auto">
              <a:xfrm flipV="1">
                <a:off x="1701" y="2817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5" name="Line 992"/>
              <p:cNvSpPr>
                <a:spLocks noChangeShapeType="1"/>
              </p:cNvSpPr>
              <p:nvPr/>
            </p:nvSpPr>
            <p:spPr bwMode="auto">
              <a:xfrm flipV="1">
                <a:off x="1701" y="2805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6" name="Freeform 993"/>
              <p:cNvSpPr>
                <a:spLocks/>
              </p:cNvSpPr>
              <p:nvPr/>
            </p:nvSpPr>
            <p:spPr bwMode="auto">
              <a:xfrm>
                <a:off x="1701" y="2786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0 w 6"/>
                  <a:gd name="T3" fmla="*/ 6 h 19"/>
                  <a:gd name="T4" fmla="*/ 6 w 6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7" name="Freeform 994"/>
              <p:cNvSpPr>
                <a:spLocks/>
              </p:cNvSpPr>
              <p:nvPr/>
            </p:nvSpPr>
            <p:spPr bwMode="auto">
              <a:xfrm>
                <a:off x="1707" y="278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8" name="Freeform 995"/>
              <p:cNvSpPr>
                <a:spLocks/>
              </p:cNvSpPr>
              <p:nvPr/>
            </p:nvSpPr>
            <p:spPr bwMode="auto">
              <a:xfrm>
                <a:off x="1707" y="2780"/>
                <a:ext cx="7" cy="25"/>
              </a:xfrm>
              <a:custGeom>
                <a:avLst/>
                <a:gdLst>
                  <a:gd name="T0" fmla="*/ 0 w 7"/>
                  <a:gd name="T1" fmla="*/ 0 h 25"/>
                  <a:gd name="T2" fmla="*/ 0 w 7"/>
                  <a:gd name="T3" fmla="*/ 6 h 25"/>
                  <a:gd name="T4" fmla="*/ 0 w 7"/>
                  <a:gd name="T5" fmla="*/ 12 h 25"/>
                  <a:gd name="T6" fmla="*/ 7 w 7"/>
                  <a:gd name="T7" fmla="*/ 18 h 25"/>
                  <a:gd name="T8" fmla="*/ 7 w 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18"/>
                    </a:lnTo>
                    <a:lnTo>
                      <a:pt x="7" y="2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9" name="Freeform 996"/>
              <p:cNvSpPr>
                <a:spLocks/>
              </p:cNvSpPr>
              <p:nvPr/>
            </p:nvSpPr>
            <p:spPr bwMode="auto">
              <a:xfrm>
                <a:off x="1714" y="2792"/>
                <a:ext cx="0" cy="13"/>
              </a:xfrm>
              <a:custGeom>
                <a:avLst/>
                <a:gdLst>
                  <a:gd name="T0" fmla="*/ 13 h 13"/>
                  <a:gd name="T1" fmla="*/ 6 h 13"/>
                  <a:gd name="T2" fmla="*/ 0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0" name="Freeform 997"/>
              <p:cNvSpPr>
                <a:spLocks/>
              </p:cNvSpPr>
              <p:nvPr/>
            </p:nvSpPr>
            <p:spPr bwMode="auto">
              <a:xfrm>
                <a:off x="1714" y="2774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1" name="Line 998"/>
              <p:cNvSpPr>
                <a:spLocks noChangeShapeType="1"/>
              </p:cNvSpPr>
              <p:nvPr/>
            </p:nvSpPr>
            <p:spPr bwMode="auto">
              <a:xfrm flipV="1">
                <a:off x="1720" y="2762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2" name="Line 999"/>
              <p:cNvSpPr>
                <a:spLocks noChangeShapeType="1"/>
              </p:cNvSpPr>
              <p:nvPr/>
            </p:nvSpPr>
            <p:spPr bwMode="auto">
              <a:xfrm flipV="1">
                <a:off x="1720" y="2750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3" name="Freeform 1000"/>
              <p:cNvSpPr>
                <a:spLocks/>
              </p:cNvSpPr>
              <p:nvPr/>
            </p:nvSpPr>
            <p:spPr bwMode="auto">
              <a:xfrm>
                <a:off x="1720" y="273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4" name="Line 1001"/>
              <p:cNvSpPr>
                <a:spLocks noChangeShapeType="1"/>
              </p:cNvSpPr>
              <p:nvPr/>
            </p:nvSpPr>
            <p:spPr bwMode="auto">
              <a:xfrm>
                <a:off x="1726" y="2732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5" name="Freeform 1002"/>
              <p:cNvSpPr>
                <a:spLocks/>
              </p:cNvSpPr>
              <p:nvPr/>
            </p:nvSpPr>
            <p:spPr bwMode="auto">
              <a:xfrm>
                <a:off x="1726" y="273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6" name="Freeform 1003"/>
              <p:cNvSpPr>
                <a:spLocks/>
              </p:cNvSpPr>
              <p:nvPr/>
            </p:nvSpPr>
            <p:spPr bwMode="auto">
              <a:xfrm>
                <a:off x="1732" y="273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7" name="Freeform 1004"/>
              <p:cNvSpPr>
                <a:spLocks/>
              </p:cNvSpPr>
              <p:nvPr/>
            </p:nvSpPr>
            <p:spPr bwMode="auto">
              <a:xfrm>
                <a:off x="1732" y="2719"/>
                <a:ext cx="7" cy="13"/>
              </a:xfrm>
              <a:custGeom>
                <a:avLst/>
                <a:gdLst>
                  <a:gd name="T0" fmla="*/ 0 w 7"/>
                  <a:gd name="T1" fmla="*/ 13 h 13"/>
                  <a:gd name="T2" fmla="*/ 0 w 7"/>
                  <a:gd name="T3" fmla="*/ 6 h 13"/>
                  <a:gd name="T4" fmla="*/ 7 w 7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13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8" name="Freeform 1005"/>
              <p:cNvSpPr>
                <a:spLocks/>
              </p:cNvSpPr>
              <p:nvPr/>
            </p:nvSpPr>
            <p:spPr bwMode="auto">
              <a:xfrm>
                <a:off x="1739" y="271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9" name="Freeform 1006"/>
              <p:cNvSpPr>
                <a:spLocks/>
              </p:cNvSpPr>
              <p:nvPr/>
            </p:nvSpPr>
            <p:spPr bwMode="auto">
              <a:xfrm>
                <a:off x="1739" y="271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0" name="Freeform 1007"/>
              <p:cNvSpPr>
                <a:spLocks/>
              </p:cNvSpPr>
              <p:nvPr/>
            </p:nvSpPr>
            <p:spPr bwMode="auto">
              <a:xfrm>
                <a:off x="1745" y="2695"/>
                <a:ext cx="0" cy="24"/>
              </a:xfrm>
              <a:custGeom>
                <a:avLst/>
                <a:gdLst>
                  <a:gd name="T0" fmla="*/ 24 h 24"/>
                  <a:gd name="T1" fmla="*/ 12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1" name="Line 1008"/>
              <p:cNvSpPr>
                <a:spLocks noChangeShapeType="1"/>
              </p:cNvSpPr>
              <p:nvPr/>
            </p:nvSpPr>
            <p:spPr bwMode="auto">
              <a:xfrm flipV="1">
                <a:off x="1745" y="2677"/>
                <a:ext cx="0" cy="18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2" name="Freeform 1009"/>
              <p:cNvSpPr>
                <a:spLocks/>
              </p:cNvSpPr>
              <p:nvPr/>
            </p:nvSpPr>
            <p:spPr bwMode="auto">
              <a:xfrm>
                <a:off x="1745" y="265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5" name="Group 1010"/>
            <p:cNvGrpSpPr>
              <a:grpSpLocks/>
            </p:cNvGrpSpPr>
            <p:nvPr/>
          </p:nvGrpSpPr>
          <p:grpSpPr bwMode="auto">
            <a:xfrm>
              <a:off x="2779713" y="3582988"/>
              <a:ext cx="876300" cy="657225"/>
              <a:chOff x="1751" y="2257"/>
              <a:chExt cx="552" cy="414"/>
            </a:xfrm>
          </p:grpSpPr>
          <p:sp>
            <p:nvSpPr>
              <p:cNvPr id="1583" name="Line 1011"/>
              <p:cNvSpPr>
                <a:spLocks noChangeShapeType="1"/>
              </p:cNvSpPr>
              <p:nvPr/>
            </p:nvSpPr>
            <p:spPr bwMode="auto">
              <a:xfrm flipV="1">
                <a:off x="1751" y="2652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4" name="Freeform 1012"/>
              <p:cNvSpPr>
                <a:spLocks/>
              </p:cNvSpPr>
              <p:nvPr/>
            </p:nvSpPr>
            <p:spPr bwMode="auto">
              <a:xfrm>
                <a:off x="1751" y="2634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5" name="Freeform 1013"/>
              <p:cNvSpPr>
                <a:spLocks/>
              </p:cNvSpPr>
              <p:nvPr/>
            </p:nvSpPr>
            <p:spPr bwMode="auto">
              <a:xfrm>
                <a:off x="1757" y="2634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6" name="Freeform 1014"/>
              <p:cNvSpPr>
                <a:spLocks/>
              </p:cNvSpPr>
              <p:nvPr/>
            </p:nvSpPr>
            <p:spPr bwMode="auto">
              <a:xfrm>
                <a:off x="1757" y="2652"/>
                <a:ext cx="7" cy="19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3 h 19"/>
                  <a:gd name="T4" fmla="*/ 7 w 7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3"/>
                    </a:lnTo>
                    <a:lnTo>
                      <a:pt x="7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7" name="Freeform 1015"/>
              <p:cNvSpPr>
                <a:spLocks/>
              </p:cNvSpPr>
              <p:nvPr/>
            </p:nvSpPr>
            <p:spPr bwMode="auto">
              <a:xfrm>
                <a:off x="1764" y="2665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8" name="Line 1016"/>
              <p:cNvSpPr>
                <a:spLocks noChangeShapeType="1"/>
              </p:cNvSpPr>
              <p:nvPr/>
            </p:nvSpPr>
            <p:spPr bwMode="auto">
              <a:xfrm>
                <a:off x="1764" y="266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9" name="Freeform 1017"/>
              <p:cNvSpPr>
                <a:spLocks/>
              </p:cNvSpPr>
              <p:nvPr/>
            </p:nvSpPr>
            <p:spPr bwMode="auto">
              <a:xfrm>
                <a:off x="1764" y="266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0" name="Freeform 1018"/>
              <p:cNvSpPr>
                <a:spLocks/>
              </p:cNvSpPr>
              <p:nvPr/>
            </p:nvSpPr>
            <p:spPr bwMode="auto">
              <a:xfrm>
                <a:off x="1770" y="2640"/>
                <a:ext cx="0" cy="31"/>
              </a:xfrm>
              <a:custGeom>
                <a:avLst/>
                <a:gdLst>
                  <a:gd name="T0" fmla="*/ 31 h 31"/>
                  <a:gd name="T1" fmla="*/ 19 h 31"/>
                  <a:gd name="T2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1" name="Freeform 1019"/>
              <p:cNvSpPr>
                <a:spLocks/>
              </p:cNvSpPr>
              <p:nvPr/>
            </p:nvSpPr>
            <p:spPr bwMode="auto">
              <a:xfrm>
                <a:off x="1770" y="2604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8 h 36"/>
                  <a:gd name="T4" fmla="*/ 6 w 6"/>
                  <a:gd name="T5" fmla="*/ 6 h 36"/>
                  <a:gd name="T6" fmla="*/ 6 w 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2" name="Freeform 1020"/>
              <p:cNvSpPr>
                <a:spLocks/>
              </p:cNvSpPr>
              <p:nvPr/>
            </p:nvSpPr>
            <p:spPr bwMode="auto">
              <a:xfrm>
                <a:off x="1776" y="2604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3" name="Freeform 1021"/>
              <p:cNvSpPr>
                <a:spLocks/>
              </p:cNvSpPr>
              <p:nvPr/>
            </p:nvSpPr>
            <p:spPr bwMode="auto">
              <a:xfrm>
                <a:off x="1776" y="2586"/>
                <a:ext cx="7" cy="24"/>
              </a:xfrm>
              <a:custGeom>
                <a:avLst/>
                <a:gdLst>
                  <a:gd name="T0" fmla="*/ 0 w 7"/>
                  <a:gd name="T1" fmla="*/ 24 h 24"/>
                  <a:gd name="T2" fmla="*/ 0 w 7"/>
                  <a:gd name="T3" fmla="*/ 12 h 24"/>
                  <a:gd name="T4" fmla="*/ 7 w 7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4">
                    <a:moveTo>
                      <a:pt x="0" y="24"/>
                    </a:move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4" name="Freeform 1022"/>
              <p:cNvSpPr>
                <a:spLocks/>
              </p:cNvSpPr>
              <p:nvPr/>
            </p:nvSpPr>
            <p:spPr bwMode="auto">
              <a:xfrm>
                <a:off x="1783" y="2573"/>
                <a:ext cx="0" cy="13"/>
              </a:xfrm>
              <a:custGeom>
                <a:avLst/>
                <a:gdLst>
                  <a:gd name="T0" fmla="*/ 13 h 13"/>
                  <a:gd name="T1" fmla="*/ 6 h 13"/>
                  <a:gd name="T2" fmla="*/ 0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5" name="Freeform 1023"/>
              <p:cNvSpPr>
                <a:spLocks/>
              </p:cNvSpPr>
              <p:nvPr/>
            </p:nvSpPr>
            <p:spPr bwMode="auto">
              <a:xfrm>
                <a:off x="1783" y="2573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6 w 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6"/>
                    </a:lnTo>
                    <a:lnTo>
                      <a:pt x="6" y="1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6" name="Line 1024"/>
              <p:cNvSpPr>
                <a:spLocks noChangeShapeType="1"/>
              </p:cNvSpPr>
              <p:nvPr/>
            </p:nvSpPr>
            <p:spPr bwMode="auto">
              <a:xfrm>
                <a:off x="1789" y="2586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7" name="Freeform 1025"/>
              <p:cNvSpPr>
                <a:spLocks/>
              </p:cNvSpPr>
              <p:nvPr/>
            </p:nvSpPr>
            <p:spPr bwMode="auto">
              <a:xfrm>
                <a:off x="1789" y="2567"/>
                <a:ext cx="0" cy="19"/>
              </a:xfrm>
              <a:custGeom>
                <a:avLst/>
                <a:gdLst>
                  <a:gd name="T0" fmla="*/ 19 h 19"/>
                  <a:gd name="T1" fmla="*/ 12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8" name="Freeform 1026"/>
              <p:cNvSpPr>
                <a:spLocks/>
              </p:cNvSpPr>
              <p:nvPr/>
            </p:nvSpPr>
            <p:spPr bwMode="auto">
              <a:xfrm>
                <a:off x="1789" y="256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9" name="Freeform 1027"/>
              <p:cNvSpPr>
                <a:spLocks/>
              </p:cNvSpPr>
              <p:nvPr/>
            </p:nvSpPr>
            <p:spPr bwMode="auto">
              <a:xfrm>
                <a:off x="1795" y="255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0" name="Freeform 1028"/>
              <p:cNvSpPr>
                <a:spLocks/>
              </p:cNvSpPr>
              <p:nvPr/>
            </p:nvSpPr>
            <p:spPr bwMode="auto">
              <a:xfrm>
                <a:off x="1795" y="255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1" name="Freeform 1029"/>
              <p:cNvSpPr>
                <a:spLocks/>
              </p:cNvSpPr>
              <p:nvPr/>
            </p:nvSpPr>
            <p:spPr bwMode="auto">
              <a:xfrm>
                <a:off x="1801" y="2531"/>
                <a:ext cx="0" cy="30"/>
              </a:xfrm>
              <a:custGeom>
                <a:avLst/>
                <a:gdLst>
                  <a:gd name="T0" fmla="*/ 30 h 30"/>
                  <a:gd name="T1" fmla="*/ 24 h 30"/>
                  <a:gd name="T2" fmla="*/ 18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2" name="Freeform 1030"/>
              <p:cNvSpPr>
                <a:spLocks/>
              </p:cNvSpPr>
              <p:nvPr/>
            </p:nvSpPr>
            <p:spPr bwMode="auto">
              <a:xfrm>
                <a:off x="1801" y="2513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6 h 18"/>
                  <a:gd name="T4" fmla="*/ 7 w 7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3" name="Freeform 1031"/>
              <p:cNvSpPr>
                <a:spLocks/>
              </p:cNvSpPr>
              <p:nvPr/>
            </p:nvSpPr>
            <p:spPr bwMode="auto">
              <a:xfrm>
                <a:off x="1808" y="2513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4" name="Freeform 1032"/>
              <p:cNvSpPr>
                <a:spLocks/>
              </p:cNvSpPr>
              <p:nvPr/>
            </p:nvSpPr>
            <p:spPr bwMode="auto">
              <a:xfrm>
                <a:off x="1808" y="252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5" name="Line 1033"/>
              <p:cNvSpPr>
                <a:spLocks noChangeShapeType="1"/>
              </p:cNvSpPr>
              <p:nvPr/>
            </p:nvSpPr>
            <p:spPr bwMode="auto">
              <a:xfrm>
                <a:off x="1814" y="253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6" name="Freeform 1034"/>
              <p:cNvSpPr>
                <a:spLocks/>
              </p:cNvSpPr>
              <p:nvPr/>
            </p:nvSpPr>
            <p:spPr bwMode="auto">
              <a:xfrm>
                <a:off x="1814" y="2531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2 h 24"/>
                  <a:gd name="T3" fmla="*/ 18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7" name="Freeform 1035"/>
              <p:cNvSpPr>
                <a:spLocks/>
              </p:cNvSpPr>
              <p:nvPr/>
            </p:nvSpPr>
            <p:spPr bwMode="auto">
              <a:xfrm>
                <a:off x="1814" y="2543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6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8" name="Line 1036"/>
              <p:cNvSpPr>
                <a:spLocks noChangeShapeType="1"/>
              </p:cNvSpPr>
              <p:nvPr/>
            </p:nvSpPr>
            <p:spPr bwMode="auto">
              <a:xfrm flipV="1">
                <a:off x="1820" y="2537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09" name="Freeform 1037"/>
              <p:cNvSpPr>
                <a:spLocks/>
              </p:cNvSpPr>
              <p:nvPr/>
            </p:nvSpPr>
            <p:spPr bwMode="auto">
              <a:xfrm>
                <a:off x="1820" y="253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0" name="Freeform 1038"/>
              <p:cNvSpPr>
                <a:spLocks/>
              </p:cNvSpPr>
              <p:nvPr/>
            </p:nvSpPr>
            <p:spPr bwMode="auto">
              <a:xfrm>
                <a:off x="1826" y="2519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1" name="Freeform 1039"/>
              <p:cNvSpPr>
                <a:spLocks/>
              </p:cNvSpPr>
              <p:nvPr/>
            </p:nvSpPr>
            <p:spPr bwMode="auto">
              <a:xfrm>
                <a:off x="1826" y="2494"/>
                <a:ext cx="7" cy="25"/>
              </a:xfrm>
              <a:custGeom>
                <a:avLst/>
                <a:gdLst>
                  <a:gd name="T0" fmla="*/ 0 w 7"/>
                  <a:gd name="T1" fmla="*/ 25 h 25"/>
                  <a:gd name="T2" fmla="*/ 0 w 7"/>
                  <a:gd name="T3" fmla="*/ 12 h 25"/>
                  <a:gd name="T4" fmla="*/ 7 w 7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5">
                    <a:moveTo>
                      <a:pt x="0" y="25"/>
                    </a:move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2" name="Line 1040"/>
              <p:cNvSpPr>
                <a:spLocks noChangeShapeType="1"/>
              </p:cNvSpPr>
              <p:nvPr/>
            </p:nvSpPr>
            <p:spPr bwMode="auto">
              <a:xfrm>
                <a:off x="1833" y="249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3" name="Freeform 1041"/>
              <p:cNvSpPr>
                <a:spLocks/>
              </p:cNvSpPr>
              <p:nvPr/>
            </p:nvSpPr>
            <p:spPr bwMode="auto">
              <a:xfrm>
                <a:off x="1833" y="2476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6 h 18"/>
                  <a:gd name="T3" fmla="*/ 0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4" name="Freeform 1042"/>
              <p:cNvSpPr>
                <a:spLocks/>
              </p:cNvSpPr>
              <p:nvPr/>
            </p:nvSpPr>
            <p:spPr bwMode="auto">
              <a:xfrm>
                <a:off x="1833" y="2476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6 h 24"/>
                  <a:gd name="T6" fmla="*/ 6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5" name="Freeform 1043"/>
              <p:cNvSpPr>
                <a:spLocks/>
              </p:cNvSpPr>
              <p:nvPr/>
            </p:nvSpPr>
            <p:spPr bwMode="auto">
              <a:xfrm>
                <a:off x="1839" y="2500"/>
                <a:ext cx="0" cy="37"/>
              </a:xfrm>
              <a:custGeom>
                <a:avLst/>
                <a:gdLst>
                  <a:gd name="T0" fmla="*/ 0 h 37"/>
                  <a:gd name="T1" fmla="*/ 13 h 37"/>
                  <a:gd name="T2" fmla="*/ 19 h 37"/>
                  <a:gd name="T3" fmla="*/ 31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13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6" name="Freeform 1044"/>
              <p:cNvSpPr>
                <a:spLocks/>
              </p:cNvSpPr>
              <p:nvPr/>
            </p:nvSpPr>
            <p:spPr bwMode="auto">
              <a:xfrm>
                <a:off x="1839" y="251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0 w 6"/>
                  <a:gd name="T5" fmla="*/ 12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7" name="Freeform 1045"/>
              <p:cNvSpPr>
                <a:spLocks/>
              </p:cNvSpPr>
              <p:nvPr/>
            </p:nvSpPr>
            <p:spPr bwMode="auto">
              <a:xfrm>
                <a:off x="1845" y="2482"/>
                <a:ext cx="0" cy="37"/>
              </a:xfrm>
              <a:custGeom>
                <a:avLst/>
                <a:gdLst>
                  <a:gd name="T0" fmla="*/ 37 h 37"/>
                  <a:gd name="T1" fmla="*/ 18 h 37"/>
                  <a:gd name="T2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8" name="Freeform 1046"/>
              <p:cNvSpPr>
                <a:spLocks/>
              </p:cNvSpPr>
              <p:nvPr/>
            </p:nvSpPr>
            <p:spPr bwMode="auto">
              <a:xfrm>
                <a:off x="1845" y="2433"/>
                <a:ext cx="7" cy="49"/>
              </a:xfrm>
              <a:custGeom>
                <a:avLst/>
                <a:gdLst>
                  <a:gd name="T0" fmla="*/ 0 w 7"/>
                  <a:gd name="T1" fmla="*/ 49 h 49"/>
                  <a:gd name="T2" fmla="*/ 0 w 7"/>
                  <a:gd name="T3" fmla="*/ 25 h 49"/>
                  <a:gd name="T4" fmla="*/ 7 w 7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9">
                    <a:moveTo>
                      <a:pt x="0" y="49"/>
                    </a:moveTo>
                    <a:lnTo>
                      <a:pt x="0" y="25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9" name="Freeform 1047"/>
              <p:cNvSpPr>
                <a:spLocks/>
              </p:cNvSpPr>
              <p:nvPr/>
            </p:nvSpPr>
            <p:spPr bwMode="auto">
              <a:xfrm>
                <a:off x="1852" y="2403"/>
                <a:ext cx="0" cy="30"/>
              </a:xfrm>
              <a:custGeom>
                <a:avLst/>
                <a:gdLst>
                  <a:gd name="T0" fmla="*/ 30 h 30"/>
                  <a:gd name="T1" fmla="*/ 12 h 30"/>
                  <a:gd name="T2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0" name="Freeform 1048"/>
              <p:cNvSpPr>
                <a:spLocks/>
              </p:cNvSpPr>
              <p:nvPr/>
            </p:nvSpPr>
            <p:spPr bwMode="auto">
              <a:xfrm>
                <a:off x="1852" y="240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1" name="Line 1049"/>
              <p:cNvSpPr>
                <a:spLocks noChangeShapeType="1"/>
              </p:cNvSpPr>
              <p:nvPr/>
            </p:nvSpPr>
            <p:spPr bwMode="auto">
              <a:xfrm>
                <a:off x="1858" y="240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2" name="Freeform 1050"/>
              <p:cNvSpPr>
                <a:spLocks/>
              </p:cNvSpPr>
              <p:nvPr/>
            </p:nvSpPr>
            <p:spPr bwMode="auto">
              <a:xfrm>
                <a:off x="1858" y="2403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3" name="Freeform 1051"/>
              <p:cNvSpPr>
                <a:spLocks/>
              </p:cNvSpPr>
              <p:nvPr/>
            </p:nvSpPr>
            <p:spPr bwMode="auto">
              <a:xfrm>
                <a:off x="1858" y="2397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4" name="Freeform 1052"/>
              <p:cNvSpPr>
                <a:spLocks/>
              </p:cNvSpPr>
              <p:nvPr/>
            </p:nvSpPr>
            <p:spPr bwMode="auto">
              <a:xfrm>
                <a:off x="1864" y="2397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5" name="Freeform 1053"/>
              <p:cNvSpPr>
                <a:spLocks/>
              </p:cNvSpPr>
              <p:nvPr/>
            </p:nvSpPr>
            <p:spPr bwMode="auto">
              <a:xfrm>
                <a:off x="1864" y="2403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8 h 30"/>
                  <a:gd name="T6" fmla="*/ 6 w 6"/>
                  <a:gd name="T7" fmla="*/ 24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6" name="Freeform 1054"/>
              <p:cNvSpPr>
                <a:spLocks/>
              </p:cNvSpPr>
              <p:nvPr/>
            </p:nvSpPr>
            <p:spPr bwMode="auto">
              <a:xfrm>
                <a:off x="1870" y="2421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7" name="Freeform 1055"/>
              <p:cNvSpPr>
                <a:spLocks/>
              </p:cNvSpPr>
              <p:nvPr/>
            </p:nvSpPr>
            <p:spPr bwMode="auto">
              <a:xfrm>
                <a:off x="1870" y="2415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8" name="Freeform 1056"/>
              <p:cNvSpPr>
                <a:spLocks/>
              </p:cNvSpPr>
              <p:nvPr/>
            </p:nvSpPr>
            <p:spPr bwMode="auto">
              <a:xfrm>
                <a:off x="1877" y="2415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9" name="Freeform 1057"/>
              <p:cNvSpPr>
                <a:spLocks/>
              </p:cNvSpPr>
              <p:nvPr/>
            </p:nvSpPr>
            <p:spPr bwMode="auto">
              <a:xfrm>
                <a:off x="1877" y="2397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0" name="Freeform 1058"/>
              <p:cNvSpPr>
                <a:spLocks/>
              </p:cNvSpPr>
              <p:nvPr/>
            </p:nvSpPr>
            <p:spPr bwMode="auto">
              <a:xfrm>
                <a:off x="1877" y="239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1" name="Freeform 1059"/>
              <p:cNvSpPr>
                <a:spLocks/>
              </p:cNvSpPr>
              <p:nvPr/>
            </p:nvSpPr>
            <p:spPr bwMode="auto">
              <a:xfrm>
                <a:off x="1883" y="2391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2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2" name="Freeform 1060"/>
              <p:cNvSpPr>
                <a:spLocks/>
              </p:cNvSpPr>
              <p:nvPr/>
            </p:nvSpPr>
            <p:spPr bwMode="auto">
              <a:xfrm>
                <a:off x="1883" y="241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3" name="Line 1061"/>
              <p:cNvSpPr>
                <a:spLocks noChangeShapeType="1"/>
              </p:cNvSpPr>
              <p:nvPr/>
            </p:nvSpPr>
            <p:spPr bwMode="auto">
              <a:xfrm>
                <a:off x="1889" y="242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4" name="Freeform 1062"/>
              <p:cNvSpPr>
                <a:spLocks/>
              </p:cNvSpPr>
              <p:nvPr/>
            </p:nvSpPr>
            <p:spPr bwMode="auto">
              <a:xfrm>
                <a:off x="1889" y="2391"/>
                <a:ext cx="7" cy="30"/>
              </a:xfrm>
              <a:custGeom>
                <a:avLst/>
                <a:gdLst>
                  <a:gd name="T0" fmla="*/ 0 w 7"/>
                  <a:gd name="T1" fmla="*/ 30 h 30"/>
                  <a:gd name="T2" fmla="*/ 0 w 7"/>
                  <a:gd name="T3" fmla="*/ 18 h 30"/>
                  <a:gd name="T4" fmla="*/ 7 w 7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0">
                    <a:moveTo>
                      <a:pt x="0" y="30"/>
                    </a:move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5" name="Freeform 1063"/>
              <p:cNvSpPr>
                <a:spLocks/>
              </p:cNvSpPr>
              <p:nvPr/>
            </p:nvSpPr>
            <p:spPr bwMode="auto">
              <a:xfrm>
                <a:off x="1896" y="2336"/>
                <a:ext cx="0" cy="55"/>
              </a:xfrm>
              <a:custGeom>
                <a:avLst/>
                <a:gdLst>
                  <a:gd name="T0" fmla="*/ 55 h 55"/>
                  <a:gd name="T1" fmla="*/ 43 h 55"/>
                  <a:gd name="T2" fmla="*/ 25 h 55"/>
                  <a:gd name="T3" fmla="*/ 12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6" name="Freeform 1064"/>
              <p:cNvSpPr>
                <a:spLocks/>
              </p:cNvSpPr>
              <p:nvPr/>
            </p:nvSpPr>
            <p:spPr bwMode="auto">
              <a:xfrm>
                <a:off x="1896" y="2312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6 h 24"/>
                  <a:gd name="T4" fmla="*/ 6 w 6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7" name="Freeform 1065"/>
              <p:cNvSpPr>
                <a:spLocks/>
              </p:cNvSpPr>
              <p:nvPr/>
            </p:nvSpPr>
            <p:spPr bwMode="auto">
              <a:xfrm>
                <a:off x="1902" y="2312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2 h 24"/>
                  <a:gd name="T3" fmla="*/ 18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8" name="Freeform 1066"/>
              <p:cNvSpPr>
                <a:spLocks/>
              </p:cNvSpPr>
              <p:nvPr/>
            </p:nvSpPr>
            <p:spPr bwMode="auto">
              <a:xfrm>
                <a:off x="1902" y="233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9" name="Freeform 1067"/>
              <p:cNvSpPr>
                <a:spLocks/>
              </p:cNvSpPr>
              <p:nvPr/>
            </p:nvSpPr>
            <p:spPr bwMode="auto">
              <a:xfrm>
                <a:off x="1902" y="233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0" name="Freeform 1068"/>
              <p:cNvSpPr>
                <a:spLocks/>
              </p:cNvSpPr>
              <p:nvPr/>
            </p:nvSpPr>
            <p:spPr bwMode="auto">
              <a:xfrm>
                <a:off x="1908" y="2348"/>
                <a:ext cx="0" cy="25"/>
              </a:xfrm>
              <a:custGeom>
                <a:avLst/>
                <a:gdLst>
                  <a:gd name="T0" fmla="*/ 0 h 25"/>
                  <a:gd name="T1" fmla="*/ 13 h 25"/>
                  <a:gd name="T2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1" name="Freeform 1069"/>
              <p:cNvSpPr>
                <a:spLocks/>
              </p:cNvSpPr>
              <p:nvPr/>
            </p:nvSpPr>
            <p:spPr bwMode="auto">
              <a:xfrm>
                <a:off x="1908" y="237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2" name="Line 1070"/>
              <p:cNvSpPr>
                <a:spLocks noChangeShapeType="1"/>
              </p:cNvSpPr>
              <p:nvPr/>
            </p:nvSpPr>
            <p:spPr bwMode="auto">
              <a:xfrm>
                <a:off x="1914" y="237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3" name="Freeform 1071"/>
              <p:cNvSpPr>
                <a:spLocks/>
              </p:cNvSpPr>
              <p:nvPr/>
            </p:nvSpPr>
            <p:spPr bwMode="auto">
              <a:xfrm>
                <a:off x="1914" y="2342"/>
                <a:ext cx="7" cy="31"/>
              </a:xfrm>
              <a:custGeom>
                <a:avLst/>
                <a:gdLst>
                  <a:gd name="T0" fmla="*/ 0 w 7"/>
                  <a:gd name="T1" fmla="*/ 31 h 31"/>
                  <a:gd name="T2" fmla="*/ 0 w 7"/>
                  <a:gd name="T3" fmla="*/ 19 h 31"/>
                  <a:gd name="T4" fmla="*/ 7 w 7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1">
                    <a:moveTo>
                      <a:pt x="0" y="31"/>
                    </a:moveTo>
                    <a:lnTo>
                      <a:pt x="0" y="19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4" name="Freeform 1072"/>
              <p:cNvSpPr>
                <a:spLocks/>
              </p:cNvSpPr>
              <p:nvPr/>
            </p:nvSpPr>
            <p:spPr bwMode="auto">
              <a:xfrm>
                <a:off x="1921" y="2306"/>
                <a:ext cx="0" cy="36"/>
              </a:xfrm>
              <a:custGeom>
                <a:avLst/>
                <a:gdLst>
                  <a:gd name="T0" fmla="*/ 36 h 36"/>
                  <a:gd name="T1" fmla="*/ 18 h 36"/>
                  <a:gd name="T2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5" name="Freeform 1073"/>
              <p:cNvSpPr>
                <a:spLocks/>
              </p:cNvSpPr>
              <p:nvPr/>
            </p:nvSpPr>
            <p:spPr bwMode="auto">
              <a:xfrm>
                <a:off x="1921" y="229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6" name="Freeform 1074"/>
              <p:cNvSpPr>
                <a:spLocks/>
              </p:cNvSpPr>
              <p:nvPr/>
            </p:nvSpPr>
            <p:spPr bwMode="auto">
              <a:xfrm>
                <a:off x="1927" y="229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7" name="Freeform 1075"/>
              <p:cNvSpPr>
                <a:spLocks/>
              </p:cNvSpPr>
              <p:nvPr/>
            </p:nvSpPr>
            <p:spPr bwMode="auto">
              <a:xfrm>
                <a:off x="1927" y="2275"/>
                <a:ext cx="0" cy="31"/>
              </a:xfrm>
              <a:custGeom>
                <a:avLst/>
                <a:gdLst>
                  <a:gd name="T0" fmla="*/ 31 h 31"/>
                  <a:gd name="T1" fmla="*/ 25 h 31"/>
                  <a:gd name="T2" fmla="*/ 19 h 31"/>
                  <a:gd name="T3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8" name="Freeform 1076"/>
              <p:cNvSpPr>
                <a:spLocks/>
              </p:cNvSpPr>
              <p:nvPr/>
            </p:nvSpPr>
            <p:spPr bwMode="auto">
              <a:xfrm>
                <a:off x="1927" y="2257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49" name="Freeform 1077"/>
              <p:cNvSpPr>
                <a:spLocks/>
              </p:cNvSpPr>
              <p:nvPr/>
            </p:nvSpPr>
            <p:spPr bwMode="auto">
              <a:xfrm>
                <a:off x="1933" y="2257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0" name="Freeform 1078"/>
              <p:cNvSpPr>
                <a:spLocks/>
              </p:cNvSpPr>
              <p:nvPr/>
            </p:nvSpPr>
            <p:spPr bwMode="auto">
              <a:xfrm>
                <a:off x="1933" y="2263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6 h 37"/>
                  <a:gd name="T4" fmla="*/ 0 w 6"/>
                  <a:gd name="T5" fmla="*/ 18 h 37"/>
                  <a:gd name="T6" fmla="*/ 6 w 6"/>
                  <a:gd name="T7" fmla="*/ 31 h 37"/>
                  <a:gd name="T8" fmla="*/ 6 w 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1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1" name="Freeform 1079"/>
              <p:cNvSpPr>
                <a:spLocks/>
              </p:cNvSpPr>
              <p:nvPr/>
            </p:nvSpPr>
            <p:spPr bwMode="auto">
              <a:xfrm>
                <a:off x="1939" y="2263"/>
                <a:ext cx="0" cy="37"/>
              </a:xfrm>
              <a:custGeom>
                <a:avLst/>
                <a:gdLst>
                  <a:gd name="T0" fmla="*/ 37 h 37"/>
                  <a:gd name="T1" fmla="*/ 31 h 37"/>
                  <a:gd name="T2" fmla="*/ 18 h 37"/>
                  <a:gd name="T3" fmla="*/ 6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2" name="Freeform 1080"/>
              <p:cNvSpPr>
                <a:spLocks/>
              </p:cNvSpPr>
              <p:nvPr/>
            </p:nvSpPr>
            <p:spPr bwMode="auto">
              <a:xfrm>
                <a:off x="1939" y="2263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6 h 18"/>
                  <a:gd name="T6" fmla="*/ 7 w 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3" name="Freeform 1081"/>
              <p:cNvSpPr>
                <a:spLocks/>
              </p:cNvSpPr>
              <p:nvPr/>
            </p:nvSpPr>
            <p:spPr bwMode="auto">
              <a:xfrm>
                <a:off x="1946" y="2281"/>
                <a:ext cx="0" cy="43"/>
              </a:xfrm>
              <a:custGeom>
                <a:avLst/>
                <a:gdLst>
                  <a:gd name="T0" fmla="*/ 0 h 43"/>
                  <a:gd name="T1" fmla="*/ 13 h 43"/>
                  <a:gd name="T2" fmla="*/ 25 h 43"/>
                  <a:gd name="T3" fmla="*/ 37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4" name="Freeform 1082"/>
              <p:cNvSpPr>
                <a:spLocks/>
              </p:cNvSpPr>
              <p:nvPr/>
            </p:nvSpPr>
            <p:spPr bwMode="auto">
              <a:xfrm>
                <a:off x="1946" y="230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5" name="Freeform 1083"/>
              <p:cNvSpPr>
                <a:spLocks/>
              </p:cNvSpPr>
              <p:nvPr/>
            </p:nvSpPr>
            <p:spPr bwMode="auto">
              <a:xfrm>
                <a:off x="1946" y="2288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6" name="Line 1084"/>
              <p:cNvSpPr>
                <a:spLocks noChangeShapeType="1"/>
              </p:cNvSpPr>
              <p:nvPr/>
            </p:nvSpPr>
            <p:spPr bwMode="auto">
              <a:xfrm flipV="1">
                <a:off x="1952" y="2275"/>
                <a:ext cx="0" cy="13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7" name="Freeform 1085"/>
              <p:cNvSpPr>
                <a:spLocks/>
              </p:cNvSpPr>
              <p:nvPr/>
            </p:nvSpPr>
            <p:spPr bwMode="auto">
              <a:xfrm>
                <a:off x="1952" y="226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8" name="Line 1086"/>
              <p:cNvSpPr>
                <a:spLocks noChangeShapeType="1"/>
              </p:cNvSpPr>
              <p:nvPr/>
            </p:nvSpPr>
            <p:spPr bwMode="auto">
              <a:xfrm>
                <a:off x="1958" y="226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9" name="Freeform 1087"/>
              <p:cNvSpPr>
                <a:spLocks/>
              </p:cNvSpPr>
              <p:nvPr/>
            </p:nvSpPr>
            <p:spPr bwMode="auto">
              <a:xfrm>
                <a:off x="1958" y="2269"/>
                <a:ext cx="7" cy="25"/>
              </a:xfrm>
              <a:custGeom>
                <a:avLst/>
                <a:gdLst>
                  <a:gd name="T0" fmla="*/ 0 w 7"/>
                  <a:gd name="T1" fmla="*/ 0 h 25"/>
                  <a:gd name="T2" fmla="*/ 0 w 7"/>
                  <a:gd name="T3" fmla="*/ 6 h 25"/>
                  <a:gd name="T4" fmla="*/ 0 w 7"/>
                  <a:gd name="T5" fmla="*/ 12 h 25"/>
                  <a:gd name="T6" fmla="*/ 7 w 7"/>
                  <a:gd name="T7" fmla="*/ 19 h 25"/>
                  <a:gd name="T8" fmla="*/ 7 w 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7" y="2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0" name="Freeform 1088"/>
              <p:cNvSpPr>
                <a:spLocks/>
              </p:cNvSpPr>
              <p:nvPr/>
            </p:nvSpPr>
            <p:spPr bwMode="auto">
              <a:xfrm>
                <a:off x="1965" y="228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1" name="Freeform 1089"/>
              <p:cNvSpPr>
                <a:spLocks/>
              </p:cNvSpPr>
              <p:nvPr/>
            </p:nvSpPr>
            <p:spPr bwMode="auto">
              <a:xfrm>
                <a:off x="1965" y="227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6 h 13"/>
                  <a:gd name="T4" fmla="*/ 6 w 6"/>
                  <a:gd name="T5" fmla="*/ 0 h 13"/>
                  <a:gd name="T6" fmla="*/ 6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2" name="Freeform 1090"/>
              <p:cNvSpPr>
                <a:spLocks/>
              </p:cNvSpPr>
              <p:nvPr/>
            </p:nvSpPr>
            <p:spPr bwMode="auto">
              <a:xfrm>
                <a:off x="1971" y="2275"/>
                <a:ext cx="0" cy="25"/>
              </a:xfrm>
              <a:custGeom>
                <a:avLst/>
                <a:gdLst>
                  <a:gd name="T0" fmla="*/ 0 h 25"/>
                  <a:gd name="T1" fmla="*/ 6 h 25"/>
                  <a:gd name="T2" fmla="*/ 13 h 25"/>
                  <a:gd name="T3" fmla="*/ 19 h 25"/>
                  <a:gd name="T4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3" name="Freeform 1091"/>
              <p:cNvSpPr>
                <a:spLocks/>
              </p:cNvSpPr>
              <p:nvPr/>
            </p:nvSpPr>
            <p:spPr bwMode="auto">
              <a:xfrm>
                <a:off x="1971" y="2300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4" name="Freeform 1092"/>
              <p:cNvSpPr>
                <a:spLocks/>
              </p:cNvSpPr>
              <p:nvPr/>
            </p:nvSpPr>
            <p:spPr bwMode="auto">
              <a:xfrm>
                <a:off x="1971" y="229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5" name="Freeform 1093"/>
              <p:cNvSpPr>
                <a:spLocks/>
              </p:cNvSpPr>
              <p:nvPr/>
            </p:nvSpPr>
            <p:spPr bwMode="auto">
              <a:xfrm>
                <a:off x="1977" y="2275"/>
                <a:ext cx="0" cy="19"/>
              </a:xfrm>
              <a:custGeom>
                <a:avLst/>
                <a:gdLst>
                  <a:gd name="T0" fmla="*/ 19 h 19"/>
                  <a:gd name="T1" fmla="*/ 6 h 19"/>
                  <a:gd name="T2" fmla="*/ 0 h 19"/>
                  <a:gd name="T3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6" name="Freeform 1094"/>
              <p:cNvSpPr>
                <a:spLocks/>
              </p:cNvSpPr>
              <p:nvPr/>
            </p:nvSpPr>
            <p:spPr bwMode="auto">
              <a:xfrm>
                <a:off x="1977" y="2275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6 h 25"/>
                  <a:gd name="T4" fmla="*/ 0 w 6"/>
                  <a:gd name="T5" fmla="*/ 13 h 25"/>
                  <a:gd name="T6" fmla="*/ 6 w 6"/>
                  <a:gd name="T7" fmla="*/ 19 h 25"/>
                  <a:gd name="T8" fmla="*/ 6 w 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6" y="2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7" name="Line 1095"/>
              <p:cNvSpPr>
                <a:spLocks noChangeShapeType="1"/>
              </p:cNvSpPr>
              <p:nvPr/>
            </p:nvSpPr>
            <p:spPr bwMode="auto">
              <a:xfrm>
                <a:off x="1983" y="2300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8" name="Freeform 1096"/>
              <p:cNvSpPr>
                <a:spLocks/>
              </p:cNvSpPr>
              <p:nvPr/>
            </p:nvSpPr>
            <p:spPr bwMode="auto">
              <a:xfrm>
                <a:off x="1983" y="2306"/>
                <a:ext cx="7" cy="30"/>
              </a:xfrm>
              <a:custGeom>
                <a:avLst/>
                <a:gdLst>
                  <a:gd name="T0" fmla="*/ 0 w 7"/>
                  <a:gd name="T1" fmla="*/ 0 h 30"/>
                  <a:gd name="T2" fmla="*/ 0 w 7"/>
                  <a:gd name="T3" fmla="*/ 12 h 30"/>
                  <a:gd name="T4" fmla="*/ 7 w 7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0">
                    <a:moveTo>
                      <a:pt x="0" y="0"/>
                    </a:moveTo>
                    <a:lnTo>
                      <a:pt x="0" y="12"/>
                    </a:lnTo>
                    <a:lnTo>
                      <a:pt x="7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69" name="Freeform 1097"/>
              <p:cNvSpPr>
                <a:spLocks/>
              </p:cNvSpPr>
              <p:nvPr/>
            </p:nvSpPr>
            <p:spPr bwMode="auto">
              <a:xfrm>
                <a:off x="1990" y="2336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0" name="Freeform 1098"/>
              <p:cNvSpPr>
                <a:spLocks/>
              </p:cNvSpPr>
              <p:nvPr/>
            </p:nvSpPr>
            <p:spPr bwMode="auto">
              <a:xfrm>
                <a:off x="1990" y="2275"/>
                <a:ext cx="0" cy="67"/>
              </a:xfrm>
              <a:custGeom>
                <a:avLst/>
                <a:gdLst>
                  <a:gd name="T0" fmla="*/ 67 h 67"/>
                  <a:gd name="T1" fmla="*/ 55 h 67"/>
                  <a:gd name="T2" fmla="*/ 31 h 67"/>
                  <a:gd name="T3" fmla="*/ 13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67"/>
                    </a:moveTo>
                    <a:lnTo>
                      <a:pt x="0" y="55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1" name="Freeform 1099"/>
              <p:cNvSpPr>
                <a:spLocks/>
              </p:cNvSpPr>
              <p:nvPr/>
            </p:nvSpPr>
            <p:spPr bwMode="auto">
              <a:xfrm>
                <a:off x="1990" y="2275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6 h 37"/>
                  <a:gd name="T4" fmla="*/ 0 w 6"/>
                  <a:gd name="T5" fmla="*/ 13 h 37"/>
                  <a:gd name="T6" fmla="*/ 6 w 6"/>
                  <a:gd name="T7" fmla="*/ 31 h 37"/>
                  <a:gd name="T8" fmla="*/ 6 w 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6" y="31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2" name="Freeform 1100"/>
              <p:cNvSpPr>
                <a:spLocks/>
              </p:cNvSpPr>
              <p:nvPr/>
            </p:nvSpPr>
            <p:spPr bwMode="auto">
              <a:xfrm>
                <a:off x="1996" y="2300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3" name="Freeform 1101"/>
              <p:cNvSpPr>
                <a:spLocks/>
              </p:cNvSpPr>
              <p:nvPr/>
            </p:nvSpPr>
            <p:spPr bwMode="auto">
              <a:xfrm>
                <a:off x="1996" y="2281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0 w 6"/>
                  <a:gd name="T3" fmla="*/ 7 h 19"/>
                  <a:gd name="T4" fmla="*/ 6 w 6"/>
                  <a:gd name="T5" fmla="*/ 0 h 19"/>
                  <a:gd name="T6" fmla="*/ 6 w 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4" name="Freeform 1102"/>
              <p:cNvSpPr>
                <a:spLocks/>
              </p:cNvSpPr>
              <p:nvPr/>
            </p:nvSpPr>
            <p:spPr bwMode="auto">
              <a:xfrm>
                <a:off x="2002" y="2281"/>
                <a:ext cx="0" cy="19"/>
              </a:xfrm>
              <a:custGeom>
                <a:avLst/>
                <a:gdLst>
                  <a:gd name="T0" fmla="*/ 0 h 19"/>
                  <a:gd name="T1" fmla="*/ 7 h 19"/>
                  <a:gd name="T2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5" name="Freeform 1103"/>
              <p:cNvSpPr>
                <a:spLocks/>
              </p:cNvSpPr>
              <p:nvPr/>
            </p:nvSpPr>
            <p:spPr bwMode="auto">
              <a:xfrm>
                <a:off x="2002" y="2300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0 w 7"/>
                  <a:gd name="T3" fmla="*/ 12 h 24"/>
                  <a:gd name="T4" fmla="*/ 7 w 7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4">
                    <a:moveTo>
                      <a:pt x="0" y="0"/>
                    </a:moveTo>
                    <a:lnTo>
                      <a:pt x="0" y="12"/>
                    </a:lnTo>
                    <a:lnTo>
                      <a:pt x="7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6" name="Freeform 1104"/>
              <p:cNvSpPr>
                <a:spLocks/>
              </p:cNvSpPr>
              <p:nvPr/>
            </p:nvSpPr>
            <p:spPr bwMode="auto">
              <a:xfrm>
                <a:off x="2009" y="231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7" name="Freeform 1105"/>
              <p:cNvSpPr>
                <a:spLocks/>
              </p:cNvSpPr>
              <p:nvPr/>
            </p:nvSpPr>
            <p:spPr bwMode="auto">
              <a:xfrm>
                <a:off x="2009" y="2318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8" name="Freeform 1106"/>
              <p:cNvSpPr>
                <a:spLocks/>
              </p:cNvSpPr>
              <p:nvPr/>
            </p:nvSpPr>
            <p:spPr bwMode="auto">
              <a:xfrm>
                <a:off x="2015" y="2336"/>
                <a:ext cx="0" cy="37"/>
              </a:xfrm>
              <a:custGeom>
                <a:avLst/>
                <a:gdLst>
                  <a:gd name="T0" fmla="*/ 0 h 37"/>
                  <a:gd name="T1" fmla="*/ 12 h 37"/>
                  <a:gd name="T2" fmla="*/ 25 h 37"/>
                  <a:gd name="T3" fmla="*/ 31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12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79" name="Freeform 1107"/>
              <p:cNvSpPr>
                <a:spLocks/>
              </p:cNvSpPr>
              <p:nvPr/>
            </p:nvSpPr>
            <p:spPr bwMode="auto">
              <a:xfrm>
                <a:off x="2015" y="2318"/>
                <a:ext cx="0" cy="55"/>
              </a:xfrm>
              <a:custGeom>
                <a:avLst/>
                <a:gdLst>
                  <a:gd name="T0" fmla="*/ 55 h 55"/>
                  <a:gd name="T1" fmla="*/ 43 h 55"/>
                  <a:gd name="T2" fmla="*/ 30 h 55"/>
                  <a:gd name="T3" fmla="*/ 12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3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0" name="Freeform 1108"/>
              <p:cNvSpPr>
                <a:spLocks/>
              </p:cNvSpPr>
              <p:nvPr/>
            </p:nvSpPr>
            <p:spPr bwMode="auto">
              <a:xfrm>
                <a:off x="2015" y="2318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12 h 24"/>
                  <a:gd name="T6" fmla="*/ 6 w 6"/>
                  <a:gd name="T7" fmla="*/ 18 h 24"/>
                  <a:gd name="T8" fmla="*/ 6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1" name="Freeform 1109"/>
              <p:cNvSpPr>
                <a:spLocks/>
              </p:cNvSpPr>
              <p:nvPr/>
            </p:nvSpPr>
            <p:spPr bwMode="auto">
              <a:xfrm>
                <a:off x="2021" y="2306"/>
                <a:ext cx="0" cy="36"/>
              </a:xfrm>
              <a:custGeom>
                <a:avLst/>
                <a:gdLst>
                  <a:gd name="T0" fmla="*/ 36 h 36"/>
                  <a:gd name="T1" fmla="*/ 30 h 36"/>
                  <a:gd name="T2" fmla="*/ 18 h 36"/>
                  <a:gd name="T3" fmla="*/ 6 h 36"/>
                  <a:gd name="T4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2" name="Freeform 1110"/>
              <p:cNvSpPr>
                <a:spLocks/>
              </p:cNvSpPr>
              <p:nvPr/>
            </p:nvSpPr>
            <p:spPr bwMode="auto">
              <a:xfrm>
                <a:off x="2021" y="2306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12 h 55"/>
                  <a:gd name="T4" fmla="*/ 0 w 6"/>
                  <a:gd name="T5" fmla="*/ 30 h 55"/>
                  <a:gd name="T6" fmla="*/ 6 w 6"/>
                  <a:gd name="T7" fmla="*/ 48 h 55"/>
                  <a:gd name="T8" fmla="*/ 6 w 6"/>
                  <a:gd name="T9" fmla="*/ 55 h 55"/>
                  <a:gd name="T10" fmla="*/ 6 w 6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6" y="48"/>
                    </a:lnTo>
                    <a:lnTo>
                      <a:pt x="6" y="55"/>
                    </a:lnTo>
                    <a:lnTo>
                      <a:pt x="6" y="5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3" name="Freeform 1111"/>
              <p:cNvSpPr>
                <a:spLocks/>
              </p:cNvSpPr>
              <p:nvPr/>
            </p:nvSpPr>
            <p:spPr bwMode="auto">
              <a:xfrm>
                <a:off x="2027" y="2306"/>
                <a:ext cx="0" cy="55"/>
              </a:xfrm>
              <a:custGeom>
                <a:avLst/>
                <a:gdLst>
                  <a:gd name="T0" fmla="*/ 55 h 55"/>
                  <a:gd name="T1" fmla="*/ 48 h 55"/>
                  <a:gd name="T2" fmla="*/ 30 h 55"/>
                  <a:gd name="T3" fmla="*/ 12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8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4" name="Freeform 1112"/>
              <p:cNvSpPr>
                <a:spLocks/>
              </p:cNvSpPr>
              <p:nvPr/>
            </p:nvSpPr>
            <p:spPr bwMode="auto">
              <a:xfrm>
                <a:off x="2027" y="2306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7 w 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5" name="Freeform 1113"/>
              <p:cNvSpPr>
                <a:spLocks/>
              </p:cNvSpPr>
              <p:nvPr/>
            </p:nvSpPr>
            <p:spPr bwMode="auto">
              <a:xfrm>
                <a:off x="2034" y="2318"/>
                <a:ext cx="0" cy="55"/>
              </a:xfrm>
              <a:custGeom>
                <a:avLst/>
                <a:gdLst>
                  <a:gd name="T0" fmla="*/ 0 h 55"/>
                  <a:gd name="T1" fmla="*/ 12 h 55"/>
                  <a:gd name="T2" fmla="*/ 24 h 55"/>
                  <a:gd name="T3" fmla="*/ 43 h 55"/>
                  <a:gd name="T4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43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6" name="Freeform 1114"/>
              <p:cNvSpPr>
                <a:spLocks/>
              </p:cNvSpPr>
              <p:nvPr/>
            </p:nvSpPr>
            <p:spPr bwMode="auto">
              <a:xfrm>
                <a:off x="2034" y="2373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7" name="Line 1115"/>
              <p:cNvSpPr>
                <a:spLocks noChangeShapeType="1"/>
              </p:cNvSpPr>
              <p:nvPr/>
            </p:nvSpPr>
            <p:spPr bwMode="auto">
              <a:xfrm>
                <a:off x="2040" y="2391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8" name="Freeform 1116"/>
              <p:cNvSpPr>
                <a:spLocks/>
              </p:cNvSpPr>
              <p:nvPr/>
            </p:nvSpPr>
            <p:spPr bwMode="auto">
              <a:xfrm>
                <a:off x="2040" y="2403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89" name="Freeform 1117"/>
              <p:cNvSpPr>
                <a:spLocks/>
              </p:cNvSpPr>
              <p:nvPr/>
            </p:nvSpPr>
            <p:spPr bwMode="auto">
              <a:xfrm>
                <a:off x="2040" y="240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0" name="Freeform 1118"/>
              <p:cNvSpPr>
                <a:spLocks/>
              </p:cNvSpPr>
              <p:nvPr/>
            </p:nvSpPr>
            <p:spPr bwMode="auto">
              <a:xfrm>
                <a:off x="2046" y="2342"/>
                <a:ext cx="0" cy="67"/>
              </a:xfrm>
              <a:custGeom>
                <a:avLst/>
                <a:gdLst>
                  <a:gd name="T0" fmla="*/ 67 h 67"/>
                  <a:gd name="T1" fmla="*/ 55 h 67"/>
                  <a:gd name="T2" fmla="*/ 37 h 67"/>
                  <a:gd name="T3" fmla="*/ 12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67"/>
                    </a:moveTo>
                    <a:lnTo>
                      <a:pt x="0" y="55"/>
                    </a:lnTo>
                    <a:lnTo>
                      <a:pt x="0" y="37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1" name="Freeform 1119"/>
              <p:cNvSpPr>
                <a:spLocks/>
              </p:cNvSpPr>
              <p:nvPr/>
            </p:nvSpPr>
            <p:spPr bwMode="auto">
              <a:xfrm>
                <a:off x="2046" y="2324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2" name="Freeform 1120"/>
              <p:cNvSpPr>
                <a:spLocks/>
              </p:cNvSpPr>
              <p:nvPr/>
            </p:nvSpPr>
            <p:spPr bwMode="auto">
              <a:xfrm>
                <a:off x="2052" y="2324"/>
                <a:ext cx="0" cy="55"/>
              </a:xfrm>
              <a:custGeom>
                <a:avLst/>
                <a:gdLst>
                  <a:gd name="T0" fmla="*/ 0 h 55"/>
                  <a:gd name="T1" fmla="*/ 12 h 55"/>
                  <a:gd name="T2" fmla="*/ 30 h 55"/>
                  <a:gd name="T3" fmla="*/ 43 h 55"/>
                  <a:gd name="T4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43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3" name="Freeform 1121"/>
              <p:cNvSpPr>
                <a:spLocks/>
              </p:cNvSpPr>
              <p:nvPr/>
            </p:nvSpPr>
            <p:spPr bwMode="auto">
              <a:xfrm>
                <a:off x="2052" y="2348"/>
                <a:ext cx="7" cy="31"/>
              </a:xfrm>
              <a:custGeom>
                <a:avLst/>
                <a:gdLst>
                  <a:gd name="T0" fmla="*/ 0 w 7"/>
                  <a:gd name="T1" fmla="*/ 31 h 31"/>
                  <a:gd name="T2" fmla="*/ 0 w 7"/>
                  <a:gd name="T3" fmla="*/ 31 h 31"/>
                  <a:gd name="T4" fmla="*/ 0 w 7"/>
                  <a:gd name="T5" fmla="*/ 19 h 31"/>
                  <a:gd name="T6" fmla="*/ 7 w 7"/>
                  <a:gd name="T7" fmla="*/ 6 h 31"/>
                  <a:gd name="T8" fmla="*/ 7 w 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9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4" name="Freeform 1122"/>
              <p:cNvSpPr>
                <a:spLocks/>
              </p:cNvSpPr>
              <p:nvPr/>
            </p:nvSpPr>
            <p:spPr bwMode="auto">
              <a:xfrm>
                <a:off x="2059" y="2336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5" name="Freeform 1123"/>
              <p:cNvSpPr>
                <a:spLocks/>
              </p:cNvSpPr>
              <p:nvPr/>
            </p:nvSpPr>
            <p:spPr bwMode="auto">
              <a:xfrm>
                <a:off x="2059" y="2336"/>
                <a:ext cx="0" cy="61"/>
              </a:xfrm>
              <a:custGeom>
                <a:avLst/>
                <a:gdLst>
                  <a:gd name="T0" fmla="*/ 0 h 61"/>
                  <a:gd name="T1" fmla="*/ 12 h 61"/>
                  <a:gd name="T2" fmla="*/ 31 h 61"/>
                  <a:gd name="T3" fmla="*/ 49 h 61"/>
                  <a:gd name="T4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lnTo>
                      <a:pt x="0" y="12"/>
                    </a:lnTo>
                    <a:lnTo>
                      <a:pt x="0" y="31"/>
                    </a:lnTo>
                    <a:lnTo>
                      <a:pt x="0" y="49"/>
                    </a:lnTo>
                    <a:lnTo>
                      <a:pt x="0" y="6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6" name="Freeform 1124"/>
              <p:cNvSpPr>
                <a:spLocks/>
              </p:cNvSpPr>
              <p:nvPr/>
            </p:nvSpPr>
            <p:spPr bwMode="auto">
              <a:xfrm>
                <a:off x="2059" y="2397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7" name="Line 1125"/>
              <p:cNvSpPr>
                <a:spLocks noChangeShapeType="1"/>
              </p:cNvSpPr>
              <p:nvPr/>
            </p:nvSpPr>
            <p:spPr bwMode="auto">
              <a:xfrm>
                <a:off x="2065" y="2415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8" name="Freeform 1126"/>
              <p:cNvSpPr>
                <a:spLocks/>
              </p:cNvSpPr>
              <p:nvPr/>
            </p:nvSpPr>
            <p:spPr bwMode="auto">
              <a:xfrm>
                <a:off x="2065" y="2427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13 h 55"/>
                  <a:gd name="T4" fmla="*/ 0 w 6"/>
                  <a:gd name="T5" fmla="*/ 25 h 55"/>
                  <a:gd name="T6" fmla="*/ 6 w 6"/>
                  <a:gd name="T7" fmla="*/ 43 h 55"/>
                  <a:gd name="T8" fmla="*/ 6 w 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6" y="43"/>
                    </a:lnTo>
                    <a:lnTo>
                      <a:pt x="6" y="5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9" name="Freeform 1127"/>
              <p:cNvSpPr>
                <a:spLocks/>
              </p:cNvSpPr>
              <p:nvPr/>
            </p:nvSpPr>
            <p:spPr bwMode="auto">
              <a:xfrm>
                <a:off x="2071" y="248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0" name="Freeform 1128"/>
              <p:cNvSpPr>
                <a:spLocks/>
              </p:cNvSpPr>
              <p:nvPr/>
            </p:nvSpPr>
            <p:spPr bwMode="auto">
              <a:xfrm>
                <a:off x="2071" y="2440"/>
                <a:ext cx="7" cy="54"/>
              </a:xfrm>
              <a:custGeom>
                <a:avLst/>
                <a:gdLst>
                  <a:gd name="T0" fmla="*/ 0 w 7"/>
                  <a:gd name="T1" fmla="*/ 54 h 54"/>
                  <a:gd name="T2" fmla="*/ 0 w 7"/>
                  <a:gd name="T3" fmla="*/ 42 h 54"/>
                  <a:gd name="T4" fmla="*/ 0 w 7"/>
                  <a:gd name="T5" fmla="*/ 30 h 54"/>
                  <a:gd name="T6" fmla="*/ 7 w 7"/>
                  <a:gd name="T7" fmla="*/ 12 h 54"/>
                  <a:gd name="T8" fmla="*/ 7 w 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4">
                    <a:moveTo>
                      <a:pt x="0" y="54"/>
                    </a:moveTo>
                    <a:lnTo>
                      <a:pt x="0" y="42"/>
                    </a:lnTo>
                    <a:lnTo>
                      <a:pt x="0" y="30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1" name="Freeform 1129"/>
              <p:cNvSpPr>
                <a:spLocks/>
              </p:cNvSpPr>
              <p:nvPr/>
            </p:nvSpPr>
            <p:spPr bwMode="auto">
              <a:xfrm>
                <a:off x="2078" y="2409"/>
                <a:ext cx="0" cy="31"/>
              </a:xfrm>
              <a:custGeom>
                <a:avLst/>
                <a:gdLst>
                  <a:gd name="T0" fmla="*/ 31 h 31"/>
                  <a:gd name="T1" fmla="*/ 12 h 31"/>
                  <a:gd name="T2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2" name="Freeform 1130"/>
              <p:cNvSpPr>
                <a:spLocks/>
              </p:cNvSpPr>
              <p:nvPr/>
            </p:nvSpPr>
            <p:spPr bwMode="auto">
              <a:xfrm>
                <a:off x="2078" y="2391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3" name="Freeform 1131"/>
              <p:cNvSpPr>
                <a:spLocks/>
              </p:cNvSpPr>
              <p:nvPr/>
            </p:nvSpPr>
            <p:spPr bwMode="auto">
              <a:xfrm>
                <a:off x="2084" y="2391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4" name="Freeform 1132"/>
              <p:cNvSpPr>
                <a:spLocks/>
              </p:cNvSpPr>
              <p:nvPr/>
            </p:nvSpPr>
            <p:spPr bwMode="auto">
              <a:xfrm>
                <a:off x="2084" y="2409"/>
                <a:ext cx="0" cy="79"/>
              </a:xfrm>
              <a:custGeom>
                <a:avLst/>
                <a:gdLst>
                  <a:gd name="T0" fmla="*/ 0 h 79"/>
                  <a:gd name="T1" fmla="*/ 18 h 79"/>
                  <a:gd name="T2" fmla="*/ 43 h 79"/>
                  <a:gd name="T3" fmla="*/ 61 h 79"/>
                  <a:gd name="T4" fmla="*/ 79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9">
                    <a:moveTo>
                      <a:pt x="0" y="0"/>
                    </a:moveTo>
                    <a:lnTo>
                      <a:pt x="0" y="18"/>
                    </a:lnTo>
                    <a:lnTo>
                      <a:pt x="0" y="43"/>
                    </a:lnTo>
                    <a:lnTo>
                      <a:pt x="0" y="61"/>
                    </a:lnTo>
                    <a:lnTo>
                      <a:pt x="0" y="7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5" name="Freeform 1133"/>
              <p:cNvSpPr>
                <a:spLocks/>
              </p:cNvSpPr>
              <p:nvPr/>
            </p:nvSpPr>
            <p:spPr bwMode="auto">
              <a:xfrm>
                <a:off x="2084" y="2488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6" name="Freeform 1134"/>
              <p:cNvSpPr>
                <a:spLocks/>
              </p:cNvSpPr>
              <p:nvPr/>
            </p:nvSpPr>
            <p:spPr bwMode="auto">
              <a:xfrm>
                <a:off x="2090" y="2464"/>
                <a:ext cx="0" cy="36"/>
              </a:xfrm>
              <a:custGeom>
                <a:avLst/>
                <a:gdLst>
                  <a:gd name="T0" fmla="*/ 36 h 36"/>
                  <a:gd name="T1" fmla="*/ 30 h 36"/>
                  <a:gd name="T2" fmla="*/ 18 h 36"/>
                  <a:gd name="T3" fmla="*/ 6 h 36"/>
                  <a:gd name="T4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7" name="Freeform 1135"/>
              <p:cNvSpPr>
                <a:spLocks/>
              </p:cNvSpPr>
              <p:nvPr/>
            </p:nvSpPr>
            <p:spPr bwMode="auto">
              <a:xfrm>
                <a:off x="2090" y="2446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8" name="Freeform 1136"/>
              <p:cNvSpPr>
                <a:spLocks/>
              </p:cNvSpPr>
              <p:nvPr/>
            </p:nvSpPr>
            <p:spPr bwMode="auto">
              <a:xfrm>
                <a:off x="2096" y="2433"/>
                <a:ext cx="0" cy="13"/>
              </a:xfrm>
              <a:custGeom>
                <a:avLst/>
                <a:gdLst>
                  <a:gd name="T0" fmla="*/ 13 h 13"/>
                  <a:gd name="T1" fmla="*/ 7 h 13"/>
                  <a:gd name="T2" fmla="*/ 0 h 13"/>
                  <a:gd name="T3" fmla="*/ 0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9" name="Freeform 1137"/>
              <p:cNvSpPr>
                <a:spLocks/>
              </p:cNvSpPr>
              <p:nvPr/>
            </p:nvSpPr>
            <p:spPr bwMode="auto">
              <a:xfrm>
                <a:off x="2096" y="2433"/>
                <a:ext cx="7" cy="31"/>
              </a:xfrm>
              <a:custGeom>
                <a:avLst/>
                <a:gdLst>
                  <a:gd name="T0" fmla="*/ 0 w 7"/>
                  <a:gd name="T1" fmla="*/ 0 h 31"/>
                  <a:gd name="T2" fmla="*/ 0 w 7"/>
                  <a:gd name="T3" fmla="*/ 7 h 31"/>
                  <a:gd name="T4" fmla="*/ 0 w 7"/>
                  <a:gd name="T5" fmla="*/ 13 h 31"/>
                  <a:gd name="T6" fmla="*/ 7 w 7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1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7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0" name="Line 1138"/>
              <p:cNvSpPr>
                <a:spLocks noChangeShapeType="1"/>
              </p:cNvSpPr>
              <p:nvPr/>
            </p:nvSpPr>
            <p:spPr bwMode="auto">
              <a:xfrm>
                <a:off x="2103" y="2464"/>
                <a:ext cx="0" cy="3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1" name="Freeform 1139"/>
              <p:cNvSpPr>
                <a:spLocks/>
              </p:cNvSpPr>
              <p:nvPr/>
            </p:nvSpPr>
            <p:spPr bwMode="auto">
              <a:xfrm>
                <a:off x="2103" y="2500"/>
                <a:ext cx="0" cy="37"/>
              </a:xfrm>
              <a:custGeom>
                <a:avLst/>
                <a:gdLst>
                  <a:gd name="T0" fmla="*/ 0 h 37"/>
                  <a:gd name="T1" fmla="*/ 19 h 37"/>
                  <a:gd name="T2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19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2" name="Freeform 1140"/>
              <p:cNvSpPr>
                <a:spLocks/>
              </p:cNvSpPr>
              <p:nvPr/>
            </p:nvSpPr>
            <p:spPr bwMode="auto">
              <a:xfrm>
                <a:off x="2103" y="2537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3" name="Freeform 1141"/>
              <p:cNvSpPr>
                <a:spLocks/>
              </p:cNvSpPr>
              <p:nvPr/>
            </p:nvSpPr>
            <p:spPr bwMode="auto">
              <a:xfrm>
                <a:off x="2109" y="2500"/>
                <a:ext cx="0" cy="55"/>
              </a:xfrm>
              <a:custGeom>
                <a:avLst/>
                <a:gdLst>
                  <a:gd name="T0" fmla="*/ 55 h 55"/>
                  <a:gd name="T1" fmla="*/ 43 h 55"/>
                  <a:gd name="T2" fmla="*/ 31 h 55"/>
                  <a:gd name="T3" fmla="*/ 13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4" name="Freeform 1142"/>
              <p:cNvSpPr>
                <a:spLocks/>
              </p:cNvSpPr>
              <p:nvPr/>
            </p:nvSpPr>
            <p:spPr bwMode="auto">
              <a:xfrm>
                <a:off x="2109" y="2476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2 h 24"/>
                  <a:gd name="T4" fmla="*/ 6 w 6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5" name="Freeform 1143"/>
              <p:cNvSpPr>
                <a:spLocks/>
              </p:cNvSpPr>
              <p:nvPr/>
            </p:nvSpPr>
            <p:spPr bwMode="auto">
              <a:xfrm>
                <a:off x="2115" y="2421"/>
                <a:ext cx="0" cy="55"/>
              </a:xfrm>
              <a:custGeom>
                <a:avLst/>
                <a:gdLst>
                  <a:gd name="T0" fmla="*/ 55 h 55"/>
                  <a:gd name="T1" fmla="*/ 43 h 55"/>
                  <a:gd name="T2" fmla="*/ 25 h 55"/>
                  <a:gd name="T3" fmla="*/ 6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6" name="Freeform 1144"/>
              <p:cNvSpPr>
                <a:spLocks/>
              </p:cNvSpPr>
              <p:nvPr/>
            </p:nvSpPr>
            <p:spPr bwMode="auto">
              <a:xfrm>
                <a:off x="2115" y="2421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0 h 37"/>
                  <a:gd name="T4" fmla="*/ 0 w 6"/>
                  <a:gd name="T5" fmla="*/ 12 h 37"/>
                  <a:gd name="T6" fmla="*/ 6 w 6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7" name="Freeform 1145"/>
              <p:cNvSpPr>
                <a:spLocks/>
              </p:cNvSpPr>
              <p:nvPr/>
            </p:nvSpPr>
            <p:spPr bwMode="auto">
              <a:xfrm>
                <a:off x="2121" y="2458"/>
                <a:ext cx="0" cy="48"/>
              </a:xfrm>
              <a:custGeom>
                <a:avLst/>
                <a:gdLst>
                  <a:gd name="T0" fmla="*/ 0 h 48"/>
                  <a:gd name="T1" fmla="*/ 12 h 48"/>
                  <a:gd name="T2" fmla="*/ 30 h 48"/>
                  <a:gd name="T3" fmla="*/ 42 h 48"/>
                  <a:gd name="T4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8" name="Freeform 1146"/>
              <p:cNvSpPr>
                <a:spLocks/>
              </p:cNvSpPr>
              <p:nvPr/>
            </p:nvSpPr>
            <p:spPr bwMode="auto">
              <a:xfrm>
                <a:off x="2121" y="2488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18 h 18"/>
                  <a:gd name="T4" fmla="*/ 0 w 7"/>
                  <a:gd name="T5" fmla="*/ 12 h 18"/>
                  <a:gd name="T6" fmla="*/ 7 w 7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9" name="Freeform 1147"/>
              <p:cNvSpPr>
                <a:spLocks/>
              </p:cNvSpPr>
              <p:nvPr/>
            </p:nvSpPr>
            <p:spPr bwMode="auto">
              <a:xfrm>
                <a:off x="2128" y="2452"/>
                <a:ext cx="0" cy="36"/>
              </a:xfrm>
              <a:custGeom>
                <a:avLst/>
                <a:gdLst>
                  <a:gd name="T0" fmla="*/ 36 h 36"/>
                  <a:gd name="T1" fmla="*/ 24 h 36"/>
                  <a:gd name="T2" fmla="*/ 12 h 36"/>
                  <a:gd name="T3" fmla="*/ 0 h 36"/>
                  <a:gd name="T4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0" name="Freeform 1148"/>
              <p:cNvSpPr>
                <a:spLocks/>
              </p:cNvSpPr>
              <p:nvPr/>
            </p:nvSpPr>
            <p:spPr bwMode="auto">
              <a:xfrm>
                <a:off x="2128" y="2452"/>
                <a:ext cx="0" cy="85"/>
              </a:xfrm>
              <a:custGeom>
                <a:avLst/>
                <a:gdLst>
                  <a:gd name="T0" fmla="*/ 0 h 85"/>
                  <a:gd name="T1" fmla="*/ 6 h 85"/>
                  <a:gd name="T2" fmla="*/ 18 h 85"/>
                  <a:gd name="T3" fmla="*/ 42 h 85"/>
                  <a:gd name="T4" fmla="*/ 67 h 85"/>
                  <a:gd name="T5" fmla="*/ 79 h 85"/>
                  <a:gd name="T6" fmla="*/ 85 h 8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85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42"/>
                    </a:lnTo>
                    <a:lnTo>
                      <a:pt x="0" y="67"/>
                    </a:lnTo>
                    <a:lnTo>
                      <a:pt x="0" y="79"/>
                    </a:lnTo>
                    <a:lnTo>
                      <a:pt x="0" y="8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1" name="Freeform 1149"/>
              <p:cNvSpPr>
                <a:spLocks/>
              </p:cNvSpPr>
              <p:nvPr/>
            </p:nvSpPr>
            <p:spPr bwMode="auto">
              <a:xfrm>
                <a:off x="2128" y="2500"/>
                <a:ext cx="6" cy="37"/>
              </a:xfrm>
              <a:custGeom>
                <a:avLst/>
                <a:gdLst>
                  <a:gd name="T0" fmla="*/ 0 w 6"/>
                  <a:gd name="T1" fmla="*/ 37 h 37"/>
                  <a:gd name="T2" fmla="*/ 0 w 6"/>
                  <a:gd name="T3" fmla="*/ 37 h 37"/>
                  <a:gd name="T4" fmla="*/ 0 w 6"/>
                  <a:gd name="T5" fmla="*/ 25 h 37"/>
                  <a:gd name="T6" fmla="*/ 6 w 6"/>
                  <a:gd name="T7" fmla="*/ 13 h 37"/>
                  <a:gd name="T8" fmla="*/ 6 w 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37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2" name="Line 1150"/>
              <p:cNvSpPr>
                <a:spLocks noChangeShapeType="1"/>
              </p:cNvSpPr>
              <p:nvPr/>
            </p:nvSpPr>
            <p:spPr bwMode="auto">
              <a:xfrm>
                <a:off x="2134" y="250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3" name="Freeform 1151"/>
              <p:cNvSpPr>
                <a:spLocks/>
              </p:cNvSpPr>
              <p:nvPr/>
            </p:nvSpPr>
            <p:spPr bwMode="auto">
              <a:xfrm>
                <a:off x="2134" y="2500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6 w 6"/>
                  <a:gd name="T5" fmla="*/ 13 h 13"/>
                  <a:gd name="T6" fmla="*/ 6 w 6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6"/>
                    </a:lnTo>
                    <a:lnTo>
                      <a:pt x="6" y="13"/>
                    </a:lnTo>
                    <a:lnTo>
                      <a:pt x="6" y="1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4" name="Freeform 1152"/>
              <p:cNvSpPr>
                <a:spLocks/>
              </p:cNvSpPr>
              <p:nvPr/>
            </p:nvSpPr>
            <p:spPr bwMode="auto">
              <a:xfrm>
                <a:off x="2140" y="2488"/>
                <a:ext cx="0" cy="25"/>
              </a:xfrm>
              <a:custGeom>
                <a:avLst/>
                <a:gdLst>
                  <a:gd name="T0" fmla="*/ 25 h 25"/>
                  <a:gd name="T1" fmla="*/ 18 h 25"/>
                  <a:gd name="T2" fmla="*/ 12 h 25"/>
                  <a:gd name="T3" fmla="*/ 6 h 25"/>
                  <a:gd name="T4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5" name="Freeform 1153"/>
              <p:cNvSpPr>
                <a:spLocks/>
              </p:cNvSpPr>
              <p:nvPr/>
            </p:nvSpPr>
            <p:spPr bwMode="auto">
              <a:xfrm>
                <a:off x="2140" y="2488"/>
                <a:ext cx="7" cy="31"/>
              </a:xfrm>
              <a:custGeom>
                <a:avLst/>
                <a:gdLst>
                  <a:gd name="T0" fmla="*/ 0 w 7"/>
                  <a:gd name="T1" fmla="*/ 0 h 31"/>
                  <a:gd name="T2" fmla="*/ 0 w 7"/>
                  <a:gd name="T3" fmla="*/ 6 h 31"/>
                  <a:gd name="T4" fmla="*/ 0 w 7"/>
                  <a:gd name="T5" fmla="*/ 18 h 31"/>
                  <a:gd name="T6" fmla="*/ 7 w 7"/>
                  <a:gd name="T7" fmla="*/ 25 h 31"/>
                  <a:gd name="T8" fmla="*/ 7 w 7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7" y="25"/>
                    </a:lnTo>
                    <a:lnTo>
                      <a:pt x="7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6" name="Freeform 1154"/>
              <p:cNvSpPr>
                <a:spLocks/>
              </p:cNvSpPr>
              <p:nvPr/>
            </p:nvSpPr>
            <p:spPr bwMode="auto">
              <a:xfrm>
                <a:off x="2147" y="2488"/>
                <a:ext cx="0" cy="31"/>
              </a:xfrm>
              <a:custGeom>
                <a:avLst/>
                <a:gdLst>
                  <a:gd name="T0" fmla="*/ 31 h 31"/>
                  <a:gd name="T1" fmla="*/ 25 h 31"/>
                  <a:gd name="T2" fmla="*/ 18 h 31"/>
                  <a:gd name="T3" fmla="*/ 6 h 31"/>
                  <a:gd name="T4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7" name="Freeform 1155"/>
              <p:cNvSpPr>
                <a:spLocks/>
              </p:cNvSpPr>
              <p:nvPr/>
            </p:nvSpPr>
            <p:spPr bwMode="auto">
              <a:xfrm>
                <a:off x="2147" y="248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8" name="Freeform 1156"/>
              <p:cNvSpPr>
                <a:spLocks/>
              </p:cNvSpPr>
              <p:nvPr/>
            </p:nvSpPr>
            <p:spPr bwMode="auto">
              <a:xfrm>
                <a:off x="2153" y="2470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9" name="Freeform 1157"/>
              <p:cNvSpPr>
                <a:spLocks/>
              </p:cNvSpPr>
              <p:nvPr/>
            </p:nvSpPr>
            <p:spPr bwMode="auto">
              <a:xfrm>
                <a:off x="2153" y="2470"/>
                <a:ext cx="0" cy="36"/>
              </a:xfrm>
              <a:custGeom>
                <a:avLst/>
                <a:gdLst>
                  <a:gd name="T0" fmla="*/ 0 h 36"/>
                  <a:gd name="T1" fmla="*/ 6 h 36"/>
                  <a:gd name="T2" fmla="*/ 18 h 36"/>
                  <a:gd name="T3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0" name="Freeform 1158"/>
              <p:cNvSpPr>
                <a:spLocks/>
              </p:cNvSpPr>
              <p:nvPr/>
            </p:nvSpPr>
            <p:spPr bwMode="auto">
              <a:xfrm>
                <a:off x="2153" y="2506"/>
                <a:ext cx="6" cy="31"/>
              </a:xfrm>
              <a:custGeom>
                <a:avLst/>
                <a:gdLst>
                  <a:gd name="T0" fmla="*/ 0 w 6"/>
                  <a:gd name="T1" fmla="*/ 0 h 31"/>
                  <a:gd name="T2" fmla="*/ 0 w 6"/>
                  <a:gd name="T3" fmla="*/ 19 h 31"/>
                  <a:gd name="T4" fmla="*/ 6 w 6"/>
                  <a:gd name="T5" fmla="*/ 25 h 31"/>
                  <a:gd name="T6" fmla="*/ 6 w 6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1">
                    <a:moveTo>
                      <a:pt x="0" y="0"/>
                    </a:moveTo>
                    <a:lnTo>
                      <a:pt x="0" y="19"/>
                    </a:lnTo>
                    <a:lnTo>
                      <a:pt x="6" y="25"/>
                    </a:lnTo>
                    <a:lnTo>
                      <a:pt x="6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1" name="Freeform 1159"/>
              <p:cNvSpPr>
                <a:spLocks/>
              </p:cNvSpPr>
              <p:nvPr/>
            </p:nvSpPr>
            <p:spPr bwMode="auto">
              <a:xfrm>
                <a:off x="2159" y="2506"/>
                <a:ext cx="0" cy="31"/>
              </a:xfrm>
              <a:custGeom>
                <a:avLst/>
                <a:gdLst>
                  <a:gd name="T0" fmla="*/ 31 h 31"/>
                  <a:gd name="T1" fmla="*/ 25 h 31"/>
                  <a:gd name="T2" fmla="*/ 13 h 31"/>
                  <a:gd name="T3" fmla="*/ 7 h 31"/>
                  <a:gd name="T4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2" name="Freeform 1160"/>
              <p:cNvSpPr>
                <a:spLocks/>
              </p:cNvSpPr>
              <p:nvPr/>
            </p:nvSpPr>
            <p:spPr bwMode="auto">
              <a:xfrm>
                <a:off x="2159" y="2506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7 h 37"/>
                  <a:gd name="T4" fmla="*/ 0 w 6"/>
                  <a:gd name="T5" fmla="*/ 19 h 37"/>
                  <a:gd name="T6" fmla="*/ 6 w 6"/>
                  <a:gd name="T7" fmla="*/ 31 h 37"/>
                  <a:gd name="T8" fmla="*/ 6 w 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3" name="Freeform 1161"/>
              <p:cNvSpPr>
                <a:spLocks/>
              </p:cNvSpPr>
              <p:nvPr/>
            </p:nvSpPr>
            <p:spPr bwMode="auto">
              <a:xfrm>
                <a:off x="2165" y="2488"/>
                <a:ext cx="0" cy="55"/>
              </a:xfrm>
              <a:custGeom>
                <a:avLst/>
                <a:gdLst>
                  <a:gd name="T0" fmla="*/ 55 h 55"/>
                  <a:gd name="T1" fmla="*/ 49 h 55"/>
                  <a:gd name="T2" fmla="*/ 31 h 55"/>
                  <a:gd name="T3" fmla="*/ 12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4" name="Freeform 1162"/>
              <p:cNvSpPr>
                <a:spLocks/>
              </p:cNvSpPr>
              <p:nvPr/>
            </p:nvSpPr>
            <p:spPr bwMode="auto">
              <a:xfrm>
                <a:off x="2165" y="2464"/>
                <a:ext cx="7" cy="24"/>
              </a:xfrm>
              <a:custGeom>
                <a:avLst/>
                <a:gdLst>
                  <a:gd name="T0" fmla="*/ 0 w 7"/>
                  <a:gd name="T1" fmla="*/ 24 h 24"/>
                  <a:gd name="T2" fmla="*/ 0 w 7"/>
                  <a:gd name="T3" fmla="*/ 6 h 24"/>
                  <a:gd name="T4" fmla="*/ 7 w 7"/>
                  <a:gd name="T5" fmla="*/ 0 h 24"/>
                  <a:gd name="T6" fmla="*/ 7 w 7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4">
                    <a:moveTo>
                      <a:pt x="0" y="24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5" name="Freeform 1163"/>
              <p:cNvSpPr>
                <a:spLocks/>
              </p:cNvSpPr>
              <p:nvPr/>
            </p:nvSpPr>
            <p:spPr bwMode="auto">
              <a:xfrm>
                <a:off x="2172" y="2464"/>
                <a:ext cx="0" cy="30"/>
              </a:xfrm>
              <a:custGeom>
                <a:avLst/>
                <a:gdLst>
                  <a:gd name="T0" fmla="*/ 0 h 30"/>
                  <a:gd name="T1" fmla="*/ 6 h 30"/>
                  <a:gd name="T2" fmla="*/ 12 h 30"/>
                  <a:gd name="T3" fmla="*/ 24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6" name="Freeform 1164"/>
              <p:cNvSpPr>
                <a:spLocks/>
              </p:cNvSpPr>
              <p:nvPr/>
            </p:nvSpPr>
            <p:spPr bwMode="auto">
              <a:xfrm>
                <a:off x="2172" y="247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6 h 18"/>
                  <a:gd name="T3" fmla="*/ 0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7" name="Freeform 1165"/>
              <p:cNvSpPr>
                <a:spLocks/>
              </p:cNvSpPr>
              <p:nvPr/>
            </p:nvSpPr>
            <p:spPr bwMode="auto">
              <a:xfrm>
                <a:off x="2172" y="2476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2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8" name="Freeform 1166"/>
              <p:cNvSpPr>
                <a:spLocks/>
              </p:cNvSpPr>
              <p:nvPr/>
            </p:nvSpPr>
            <p:spPr bwMode="auto">
              <a:xfrm>
                <a:off x="2178" y="2506"/>
                <a:ext cx="0" cy="31"/>
              </a:xfrm>
              <a:custGeom>
                <a:avLst/>
                <a:gdLst>
                  <a:gd name="T0" fmla="*/ 0 h 31"/>
                  <a:gd name="T1" fmla="*/ 19 h 31"/>
                  <a:gd name="T2" fmla="*/ 25 h 31"/>
                  <a:gd name="T3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19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9" name="Freeform 1167"/>
              <p:cNvSpPr>
                <a:spLocks/>
              </p:cNvSpPr>
              <p:nvPr/>
            </p:nvSpPr>
            <p:spPr bwMode="auto">
              <a:xfrm>
                <a:off x="2178" y="251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0" name="Freeform 1168"/>
              <p:cNvSpPr>
                <a:spLocks/>
              </p:cNvSpPr>
              <p:nvPr/>
            </p:nvSpPr>
            <p:spPr bwMode="auto">
              <a:xfrm>
                <a:off x="2184" y="2464"/>
                <a:ext cx="0" cy="55"/>
              </a:xfrm>
              <a:custGeom>
                <a:avLst/>
                <a:gdLst>
                  <a:gd name="T0" fmla="*/ 55 h 55"/>
                  <a:gd name="T1" fmla="*/ 42 h 55"/>
                  <a:gd name="T2" fmla="*/ 24 h 55"/>
                  <a:gd name="T3" fmla="*/ 12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1" name="Freeform 1169"/>
              <p:cNvSpPr>
                <a:spLocks/>
              </p:cNvSpPr>
              <p:nvPr/>
            </p:nvSpPr>
            <p:spPr bwMode="auto">
              <a:xfrm>
                <a:off x="2184" y="2464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7 w 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2" name="Freeform 1170"/>
              <p:cNvSpPr>
                <a:spLocks/>
              </p:cNvSpPr>
              <p:nvPr/>
            </p:nvSpPr>
            <p:spPr bwMode="auto">
              <a:xfrm>
                <a:off x="2191" y="2476"/>
                <a:ext cx="0" cy="30"/>
              </a:xfrm>
              <a:custGeom>
                <a:avLst/>
                <a:gdLst>
                  <a:gd name="T0" fmla="*/ 0 h 30"/>
                  <a:gd name="T1" fmla="*/ 12 h 30"/>
                  <a:gd name="T2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3" name="Freeform 1171"/>
              <p:cNvSpPr>
                <a:spLocks/>
              </p:cNvSpPr>
              <p:nvPr/>
            </p:nvSpPr>
            <p:spPr bwMode="auto">
              <a:xfrm>
                <a:off x="2191" y="2506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13 h 43"/>
                  <a:gd name="T4" fmla="*/ 0 w 6"/>
                  <a:gd name="T5" fmla="*/ 25 h 43"/>
                  <a:gd name="T6" fmla="*/ 6 w 6"/>
                  <a:gd name="T7" fmla="*/ 37 h 43"/>
                  <a:gd name="T8" fmla="*/ 6 w 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6" y="37"/>
                    </a:lnTo>
                    <a:lnTo>
                      <a:pt x="6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4" name="Freeform 1172"/>
              <p:cNvSpPr>
                <a:spLocks/>
              </p:cNvSpPr>
              <p:nvPr/>
            </p:nvSpPr>
            <p:spPr bwMode="auto">
              <a:xfrm>
                <a:off x="2197" y="2500"/>
                <a:ext cx="0" cy="49"/>
              </a:xfrm>
              <a:custGeom>
                <a:avLst/>
                <a:gdLst>
                  <a:gd name="T0" fmla="*/ 49 h 49"/>
                  <a:gd name="T1" fmla="*/ 43 h 49"/>
                  <a:gd name="T2" fmla="*/ 25 h 49"/>
                  <a:gd name="T3" fmla="*/ 13 h 49"/>
                  <a:gd name="T4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5" name="Line 1173"/>
              <p:cNvSpPr>
                <a:spLocks noChangeShapeType="1"/>
              </p:cNvSpPr>
              <p:nvPr/>
            </p:nvSpPr>
            <p:spPr bwMode="auto">
              <a:xfrm>
                <a:off x="2197" y="250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6" name="Freeform 1174"/>
              <p:cNvSpPr>
                <a:spLocks/>
              </p:cNvSpPr>
              <p:nvPr/>
            </p:nvSpPr>
            <p:spPr bwMode="auto">
              <a:xfrm>
                <a:off x="2197" y="2476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8 h 24"/>
                  <a:gd name="T4" fmla="*/ 0 w 6"/>
                  <a:gd name="T5" fmla="*/ 12 h 24"/>
                  <a:gd name="T6" fmla="*/ 6 w 6"/>
                  <a:gd name="T7" fmla="*/ 0 h 24"/>
                  <a:gd name="T8" fmla="*/ 6 w 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7" name="Freeform 1175"/>
              <p:cNvSpPr>
                <a:spLocks/>
              </p:cNvSpPr>
              <p:nvPr/>
            </p:nvSpPr>
            <p:spPr bwMode="auto">
              <a:xfrm>
                <a:off x="2203" y="2476"/>
                <a:ext cx="0" cy="43"/>
              </a:xfrm>
              <a:custGeom>
                <a:avLst/>
                <a:gdLst>
                  <a:gd name="T0" fmla="*/ 0 h 43"/>
                  <a:gd name="T1" fmla="*/ 6 h 43"/>
                  <a:gd name="T2" fmla="*/ 18 h 43"/>
                  <a:gd name="T3" fmla="*/ 30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8" name="Freeform 1176"/>
              <p:cNvSpPr>
                <a:spLocks/>
              </p:cNvSpPr>
              <p:nvPr/>
            </p:nvSpPr>
            <p:spPr bwMode="auto">
              <a:xfrm>
                <a:off x="2203" y="251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6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9" name="Freeform 1177"/>
              <p:cNvSpPr>
                <a:spLocks/>
              </p:cNvSpPr>
              <p:nvPr/>
            </p:nvSpPr>
            <p:spPr bwMode="auto">
              <a:xfrm>
                <a:off x="2209" y="2500"/>
                <a:ext cx="0" cy="43"/>
              </a:xfrm>
              <a:custGeom>
                <a:avLst/>
                <a:gdLst>
                  <a:gd name="T0" fmla="*/ 43 h 43"/>
                  <a:gd name="T1" fmla="*/ 37 h 43"/>
                  <a:gd name="T2" fmla="*/ 25 h 43"/>
                  <a:gd name="T3" fmla="*/ 13 h 43"/>
                  <a:gd name="T4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0" name="Freeform 1178"/>
              <p:cNvSpPr>
                <a:spLocks/>
              </p:cNvSpPr>
              <p:nvPr/>
            </p:nvSpPr>
            <p:spPr bwMode="auto">
              <a:xfrm>
                <a:off x="2209" y="2488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0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1" name="Freeform 1179"/>
              <p:cNvSpPr>
                <a:spLocks/>
              </p:cNvSpPr>
              <p:nvPr/>
            </p:nvSpPr>
            <p:spPr bwMode="auto">
              <a:xfrm>
                <a:off x="2216" y="2488"/>
                <a:ext cx="0" cy="31"/>
              </a:xfrm>
              <a:custGeom>
                <a:avLst/>
                <a:gdLst>
                  <a:gd name="T0" fmla="*/ 0 h 31"/>
                  <a:gd name="T1" fmla="*/ 6 h 31"/>
                  <a:gd name="T2" fmla="*/ 18 h 31"/>
                  <a:gd name="T3" fmla="*/ 25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2" name="Freeform 1180"/>
              <p:cNvSpPr>
                <a:spLocks/>
              </p:cNvSpPr>
              <p:nvPr/>
            </p:nvSpPr>
            <p:spPr bwMode="auto">
              <a:xfrm>
                <a:off x="2216" y="2482"/>
                <a:ext cx="0" cy="37"/>
              </a:xfrm>
              <a:custGeom>
                <a:avLst/>
                <a:gdLst>
                  <a:gd name="T0" fmla="*/ 37 h 37"/>
                  <a:gd name="T1" fmla="*/ 31 h 37"/>
                  <a:gd name="T2" fmla="*/ 18 h 37"/>
                  <a:gd name="T3" fmla="*/ 6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3" name="Freeform 1181"/>
              <p:cNvSpPr>
                <a:spLocks/>
              </p:cNvSpPr>
              <p:nvPr/>
            </p:nvSpPr>
            <p:spPr bwMode="auto">
              <a:xfrm>
                <a:off x="2216" y="2482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4" name="Freeform 1182"/>
              <p:cNvSpPr>
                <a:spLocks/>
              </p:cNvSpPr>
              <p:nvPr/>
            </p:nvSpPr>
            <p:spPr bwMode="auto">
              <a:xfrm>
                <a:off x="2222" y="2500"/>
                <a:ext cx="0" cy="31"/>
              </a:xfrm>
              <a:custGeom>
                <a:avLst/>
                <a:gdLst>
                  <a:gd name="T0" fmla="*/ 0 h 31"/>
                  <a:gd name="T1" fmla="*/ 19 h 31"/>
                  <a:gd name="T2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19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5" name="Freeform 1183"/>
              <p:cNvSpPr>
                <a:spLocks/>
              </p:cNvSpPr>
              <p:nvPr/>
            </p:nvSpPr>
            <p:spPr bwMode="auto">
              <a:xfrm>
                <a:off x="2222" y="253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6" name="Line 1184"/>
              <p:cNvSpPr>
                <a:spLocks noChangeShapeType="1"/>
              </p:cNvSpPr>
              <p:nvPr/>
            </p:nvSpPr>
            <p:spPr bwMode="auto">
              <a:xfrm>
                <a:off x="2228" y="2537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7" name="Freeform 1185"/>
              <p:cNvSpPr>
                <a:spLocks/>
              </p:cNvSpPr>
              <p:nvPr/>
            </p:nvSpPr>
            <p:spPr bwMode="auto">
              <a:xfrm>
                <a:off x="2228" y="2537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8" name="Freeform 1186"/>
              <p:cNvSpPr>
                <a:spLocks/>
              </p:cNvSpPr>
              <p:nvPr/>
            </p:nvSpPr>
            <p:spPr bwMode="auto">
              <a:xfrm>
                <a:off x="2234" y="2537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59" name="Freeform 1187"/>
              <p:cNvSpPr>
                <a:spLocks/>
              </p:cNvSpPr>
              <p:nvPr/>
            </p:nvSpPr>
            <p:spPr bwMode="auto">
              <a:xfrm>
                <a:off x="2234" y="253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  <a:gd name="T6" fmla="*/ 7 w 7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0" name="Freeform 1188"/>
              <p:cNvSpPr>
                <a:spLocks/>
              </p:cNvSpPr>
              <p:nvPr/>
            </p:nvSpPr>
            <p:spPr bwMode="auto">
              <a:xfrm>
                <a:off x="2241" y="2476"/>
                <a:ext cx="0" cy="67"/>
              </a:xfrm>
              <a:custGeom>
                <a:avLst/>
                <a:gdLst>
                  <a:gd name="T0" fmla="*/ 67 h 67"/>
                  <a:gd name="T1" fmla="*/ 55 h 67"/>
                  <a:gd name="T2" fmla="*/ 30 h 67"/>
                  <a:gd name="T3" fmla="*/ 12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67"/>
                    </a:moveTo>
                    <a:lnTo>
                      <a:pt x="0" y="55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1" name="Freeform 1189"/>
              <p:cNvSpPr>
                <a:spLocks/>
              </p:cNvSpPr>
              <p:nvPr/>
            </p:nvSpPr>
            <p:spPr bwMode="auto">
              <a:xfrm>
                <a:off x="2241" y="2476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2" name="Freeform 1190"/>
              <p:cNvSpPr>
                <a:spLocks/>
              </p:cNvSpPr>
              <p:nvPr/>
            </p:nvSpPr>
            <p:spPr bwMode="auto">
              <a:xfrm>
                <a:off x="2241" y="2482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6 h 43"/>
                  <a:gd name="T4" fmla="*/ 0 w 6"/>
                  <a:gd name="T5" fmla="*/ 18 h 43"/>
                  <a:gd name="T6" fmla="*/ 6 w 6"/>
                  <a:gd name="T7" fmla="*/ 37 h 43"/>
                  <a:gd name="T8" fmla="*/ 6 w 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7"/>
                    </a:lnTo>
                    <a:lnTo>
                      <a:pt x="6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3" name="Freeform 1191"/>
              <p:cNvSpPr>
                <a:spLocks/>
              </p:cNvSpPr>
              <p:nvPr/>
            </p:nvSpPr>
            <p:spPr bwMode="auto">
              <a:xfrm>
                <a:off x="2247" y="2525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4" name="Freeform 1192"/>
              <p:cNvSpPr>
                <a:spLocks/>
              </p:cNvSpPr>
              <p:nvPr/>
            </p:nvSpPr>
            <p:spPr bwMode="auto">
              <a:xfrm>
                <a:off x="2247" y="2519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6 h 12"/>
                  <a:gd name="T6" fmla="*/ 6 w 6"/>
                  <a:gd name="T7" fmla="*/ 0 h 12"/>
                  <a:gd name="T8" fmla="*/ 6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5" name="Freeform 1193"/>
              <p:cNvSpPr>
                <a:spLocks/>
              </p:cNvSpPr>
              <p:nvPr/>
            </p:nvSpPr>
            <p:spPr bwMode="auto">
              <a:xfrm>
                <a:off x="2253" y="2519"/>
                <a:ext cx="0" cy="36"/>
              </a:xfrm>
              <a:custGeom>
                <a:avLst/>
                <a:gdLst>
                  <a:gd name="T0" fmla="*/ 0 h 36"/>
                  <a:gd name="T1" fmla="*/ 6 h 36"/>
                  <a:gd name="T2" fmla="*/ 18 h 36"/>
                  <a:gd name="T3" fmla="*/ 30 h 36"/>
                  <a:gd name="T4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6" name="Freeform 1194"/>
              <p:cNvSpPr>
                <a:spLocks/>
              </p:cNvSpPr>
              <p:nvPr/>
            </p:nvSpPr>
            <p:spPr bwMode="auto">
              <a:xfrm>
                <a:off x="2253" y="2531"/>
                <a:ext cx="7" cy="24"/>
              </a:xfrm>
              <a:custGeom>
                <a:avLst/>
                <a:gdLst>
                  <a:gd name="T0" fmla="*/ 0 w 7"/>
                  <a:gd name="T1" fmla="*/ 24 h 24"/>
                  <a:gd name="T2" fmla="*/ 0 w 7"/>
                  <a:gd name="T3" fmla="*/ 24 h 24"/>
                  <a:gd name="T4" fmla="*/ 0 w 7"/>
                  <a:gd name="T5" fmla="*/ 12 h 24"/>
                  <a:gd name="T6" fmla="*/ 7 w 7"/>
                  <a:gd name="T7" fmla="*/ 6 h 24"/>
                  <a:gd name="T8" fmla="*/ 7 w 7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7" name="Freeform 1195"/>
              <p:cNvSpPr>
                <a:spLocks/>
              </p:cNvSpPr>
              <p:nvPr/>
            </p:nvSpPr>
            <p:spPr bwMode="auto">
              <a:xfrm>
                <a:off x="2260" y="2531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8" name="Freeform 1196"/>
              <p:cNvSpPr>
                <a:spLocks/>
              </p:cNvSpPr>
              <p:nvPr/>
            </p:nvSpPr>
            <p:spPr bwMode="auto">
              <a:xfrm>
                <a:off x="2260" y="253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9" name="Line 1197"/>
              <p:cNvSpPr>
                <a:spLocks noChangeShapeType="1"/>
              </p:cNvSpPr>
              <p:nvPr/>
            </p:nvSpPr>
            <p:spPr bwMode="auto">
              <a:xfrm>
                <a:off x="2266" y="253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0" name="Freeform 1198"/>
              <p:cNvSpPr>
                <a:spLocks/>
              </p:cNvSpPr>
              <p:nvPr/>
            </p:nvSpPr>
            <p:spPr bwMode="auto">
              <a:xfrm>
                <a:off x="2266" y="2488"/>
                <a:ext cx="0" cy="43"/>
              </a:xfrm>
              <a:custGeom>
                <a:avLst/>
                <a:gdLst>
                  <a:gd name="T0" fmla="*/ 43 h 43"/>
                  <a:gd name="T1" fmla="*/ 31 h 43"/>
                  <a:gd name="T2" fmla="*/ 18 h 43"/>
                  <a:gd name="T3" fmla="*/ 6 h 43"/>
                  <a:gd name="T4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1" name="Freeform 1199"/>
              <p:cNvSpPr>
                <a:spLocks/>
              </p:cNvSpPr>
              <p:nvPr/>
            </p:nvSpPr>
            <p:spPr bwMode="auto">
              <a:xfrm>
                <a:off x="2266" y="2488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6 h 55"/>
                  <a:gd name="T4" fmla="*/ 0 w 6"/>
                  <a:gd name="T5" fmla="*/ 25 h 55"/>
                  <a:gd name="T6" fmla="*/ 6 w 6"/>
                  <a:gd name="T7" fmla="*/ 43 h 55"/>
                  <a:gd name="T8" fmla="*/ 6 w 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lnTo>
                      <a:pt x="0" y="6"/>
                    </a:lnTo>
                    <a:lnTo>
                      <a:pt x="0" y="25"/>
                    </a:lnTo>
                    <a:lnTo>
                      <a:pt x="6" y="43"/>
                    </a:lnTo>
                    <a:lnTo>
                      <a:pt x="6" y="5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2" name="Freeform 1200"/>
              <p:cNvSpPr>
                <a:spLocks/>
              </p:cNvSpPr>
              <p:nvPr/>
            </p:nvSpPr>
            <p:spPr bwMode="auto">
              <a:xfrm>
                <a:off x="2272" y="253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3" name="Freeform 1201"/>
              <p:cNvSpPr>
                <a:spLocks/>
              </p:cNvSpPr>
              <p:nvPr/>
            </p:nvSpPr>
            <p:spPr bwMode="auto">
              <a:xfrm>
                <a:off x="2272" y="2513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8 h 24"/>
                  <a:gd name="T4" fmla="*/ 0 w 6"/>
                  <a:gd name="T5" fmla="*/ 12 h 24"/>
                  <a:gd name="T6" fmla="*/ 6 w 6"/>
                  <a:gd name="T7" fmla="*/ 6 h 24"/>
                  <a:gd name="T8" fmla="*/ 6 w 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4" name="Freeform 1202"/>
              <p:cNvSpPr>
                <a:spLocks/>
              </p:cNvSpPr>
              <p:nvPr/>
            </p:nvSpPr>
            <p:spPr bwMode="auto">
              <a:xfrm>
                <a:off x="2278" y="2513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2 h 24"/>
                  <a:gd name="T3" fmla="*/ 18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5" name="Freeform 1203"/>
              <p:cNvSpPr>
                <a:spLocks/>
              </p:cNvSpPr>
              <p:nvPr/>
            </p:nvSpPr>
            <p:spPr bwMode="auto">
              <a:xfrm>
                <a:off x="2278" y="2506"/>
                <a:ext cx="7" cy="31"/>
              </a:xfrm>
              <a:custGeom>
                <a:avLst/>
                <a:gdLst>
                  <a:gd name="T0" fmla="*/ 0 w 7"/>
                  <a:gd name="T1" fmla="*/ 31 h 31"/>
                  <a:gd name="T2" fmla="*/ 0 w 7"/>
                  <a:gd name="T3" fmla="*/ 25 h 31"/>
                  <a:gd name="T4" fmla="*/ 0 w 7"/>
                  <a:gd name="T5" fmla="*/ 19 h 31"/>
                  <a:gd name="T6" fmla="*/ 7 w 7"/>
                  <a:gd name="T7" fmla="*/ 7 h 31"/>
                  <a:gd name="T8" fmla="*/ 7 w 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6" name="Freeform 1204"/>
              <p:cNvSpPr>
                <a:spLocks/>
              </p:cNvSpPr>
              <p:nvPr/>
            </p:nvSpPr>
            <p:spPr bwMode="auto">
              <a:xfrm>
                <a:off x="2285" y="2506"/>
                <a:ext cx="0" cy="13"/>
              </a:xfrm>
              <a:custGeom>
                <a:avLst/>
                <a:gdLst>
                  <a:gd name="T0" fmla="*/ 0 h 13"/>
                  <a:gd name="T1" fmla="*/ 0 h 13"/>
                  <a:gd name="T2" fmla="*/ 7 h 13"/>
                  <a:gd name="T3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7" name="Freeform 1205"/>
              <p:cNvSpPr>
                <a:spLocks/>
              </p:cNvSpPr>
              <p:nvPr/>
            </p:nvSpPr>
            <p:spPr bwMode="auto">
              <a:xfrm>
                <a:off x="2285" y="2519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8" name="Freeform 1206"/>
              <p:cNvSpPr>
                <a:spLocks/>
              </p:cNvSpPr>
              <p:nvPr/>
            </p:nvSpPr>
            <p:spPr bwMode="auto">
              <a:xfrm>
                <a:off x="2285" y="2513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2 h 18"/>
                  <a:gd name="T4" fmla="*/ 0 w 6"/>
                  <a:gd name="T5" fmla="*/ 6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79" name="Freeform 1207"/>
              <p:cNvSpPr>
                <a:spLocks/>
              </p:cNvSpPr>
              <p:nvPr/>
            </p:nvSpPr>
            <p:spPr bwMode="auto">
              <a:xfrm>
                <a:off x="2291" y="2513"/>
                <a:ext cx="0" cy="36"/>
              </a:xfrm>
              <a:custGeom>
                <a:avLst/>
                <a:gdLst>
                  <a:gd name="T0" fmla="*/ 0 h 36"/>
                  <a:gd name="T1" fmla="*/ 6 h 36"/>
                  <a:gd name="T2" fmla="*/ 18 h 36"/>
                  <a:gd name="T3" fmla="*/ 24 h 36"/>
                  <a:gd name="T4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0" name="Freeform 1208"/>
              <p:cNvSpPr>
                <a:spLocks/>
              </p:cNvSpPr>
              <p:nvPr/>
            </p:nvSpPr>
            <p:spPr bwMode="auto">
              <a:xfrm>
                <a:off x="2291" y="254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0 w 6"/>
                  <a:gd name="T5" fmla="*/ 12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1" name="Freeform 1209"/>
              <p:cNvSpPr>
                <a:spLocks/>
              </p:cNvSpPr>
              <p:nvPr/>
            </p:nvSpPr>
            <p:spPr bwMode="auto">
              <a:xfrm>
                <a:off x="2297" y="2446"/>
                <a:ext cx="0" cy="121"/>
              </a:xfrm>
              <a:custGeom>
                <a:avLst/>
                <a:gdLst>
                  <a:gd name="T0" fmla="*/ 121 h 121"/>
                  <a:gd name="T1" fmla="*/ 109 h 121"/>
                  <a:gd name="T2" fmla="*/ 97 h 121"/>
                  <a:gd name="T3" fmla="*/ 60 h 121"/>
                  <a:gd name="T4" fmla="*/ 18 h 121"/>
                  <a:gd name="T5" fmla="*/ 6 h 121"/>
                  <a:gd name="T6" fmla="*/ 0 h 1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21">
                    <a:moveTo>
                      <a:pt x="0" y="121"/>
                    </a:moveTo>
                    <a:lnTo>
                      <a:pt x="0" y="109"/>
                    </a:lnTo>
                    <a:lnTo>
                      <a:pt x="0" y="97"/>
                    </a:lnTo>
                    <a:lnTo>
                      <a:pt x="0" y="6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82" name="Freeform 1210"/>
              <p:cNvSpPr>
                <a:spLocks/>
              </p:cNvSpPr>
              <p:nvPr/>
            </p:nvSpPr>
            <p:spPr bwMode="auto">
              <a:xfrm>
                <a:off x="2297" y="2446"/>
                <a:ext cx="6" cy="60"/>
              </a:xfrm>
              <a:custGeom>
                <a:avLst/>
                <a:gdLst>
                  <a:gd name="T0" fmla="*/ 0 w 6"/>
                  <a:gd name="T1" fmla="*/ 0 h 60"/>
                  <a:gd name="T2" fmla="*/ 0 w 6"/>
                  <a:gd name="T3" fmla="*/ 0 h 60"/>
                  <a:gd name="T4" fmla="*/ 0 w 6"/>
                  <a:gd name="T5" fmla="*/ 6 h 60"/>
                  <a:gd name="T6" fmla="*/ 0 w 6"/>
                  <a:gd name="T7" fmla="*/ 24 h 60"/>
                  <a:gd name="T8" fmla="*/ 6 w 6"/>
                  <a:gd name="T9" fmla="*/ 42 h 60"/>
                  <a:gd name="T10" fmla="*/ 6 w 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42"/>
                    </a:lnTo>
                    <a:lnTo>
                      <a:pt x="6" y="6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6" name="Group 1211"/>
            <p:cNvGrpSpPr>
              <a:grpSpLocks/>
            </p:cNvGrpSpPr>
            <p:nvPr/>
          </p:nvGrpSpPr>
          <p:grpSpPr bwMode="auto">
            <a:xfrm>
              <a:off x="3656013" y="3873500"/>
              <a:ext cx="868362" cy="220662"/>
              <a:chOff x="2303" y="2440"/>
              <a:chExt cx="547" cy="139"/>
            </a:xfrm>
          </p:grpSpPr>
          <p:sp>
            <p:nvSpPr>
              <p:cNvPr id="1383" name="Freeform 1212"/>
              <p:cNvSpPr>
                <a:spLocks/>
              </p:cNvSpPr>
              <p:nvPr/>
            </p:nvSpPr>
            <p:spPr bwMode="auto">
              <a:xfrm>
                <a:off x="2303" y="2506"/>
                <a:ext cx="0" cy="19"/>
              </a:xfrm>
              <a:custGeom>
                <a:avLst/>
                <a:gdLst>
                  <a:gd name="T0" fmla="*/ 0 h 19"/>
                  <a:gd name="T1" fmla="*/ 13 h 19"/>
                  <a:gd name="T2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1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4" name="Freeform 1213"/>
              <p:cNvSpPr>
                <a:spLocks/>
              </p:cNvSpPr>
              <p:nvPr/>
            </p:nvSpPr>
            <p:spPr bwMode="auto">
              <a:xfrm>
                <a:off x="2303" y="2513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6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5" name="Line 1214"/>
              <p:cNvSpPr>
                <a:spLocks noChangeShapeType="1"/>
              </p:cNvSpPr>
              <p:nvPr/>
            </p:nvSpPr>
            <p:spPr bwMode="auto">
              <a:xfrm>
                <a:off x="2310" y="251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6" name="Freeform 1215"/>
              <p:cNvSpPr>
                <a:spLocks/>
              </p:cNvSpPr>
              <p:nvPr/>
            </p:nvSpPr>
            <p:spPr bwMode="auto">
              <a:xfrm>
                <a:off x="2310" y="2476"/>
                <a:ext cx="0" cy="37"/>
              </a:xfrm>
              <a:custGeom>
                <a:avLst/>
                <a:gdLst>
                  <a:gd name="T0" fmla="*/ 37 h 37"/>
                  <a:gd name="T1" fmla="*/ 30 h 37"/>
                  <a:gd name="T2" fmla="*/ 18 h 37"/>
                  <a:gd name="T3" fmla="*/ 6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7" name="Freeform 1216"/>
              <p:cNvSpPr>
                <a:spLocks/>
              </p:cNvSpPr>
              <p:nvPr/>
            </p:nvSpPr>
            <p:spPr bwMode="auto">
              <a:xfrm>
                <a:off x="2310" y="2476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6 h 37"/>
                  <a:gd name="T4" fmla="*/ 0 w 6"/>
                  <a:gd name="T5" fmla="*/ 18 h 37"/>
                  <a:gd name="T6" fmla="*/ 6 w 6"/>
                  <a:gd name="T7" fmla="*/ 30 h 37"/>
                  <a:gd name="T8" fmla="*/ 6 w 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8" name="Freeform 1217"/>
              <p:cNvSpPr>
                <a:spLocks/>
              </p:cNvSpPr>
              <p:nvPr/>
            </p:nvSpPr>
            <p:spPr bwMode="auto">
              <a:xfrm>
                <a:off x="2316" y="2494"/>
                <a:ext cx="0" cy="19"/>
              </a:xfrm>
              <a:custGeom>
                <a:avLst/>
                <a:gdLst>
                  <a:gd name="T0" fmla="*/ 19 h 19"/>
                  <a:gd name="T1" fmla="*/ 19 h 19"/>
                  <a:gd name="T2" fmla="*/ 12 h 19"/>
                  <a:gd name="T3" fmla="*/ 0 h 19"/>
                  <a:gd name="T4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9" name="Freeform 1218"/>
              <p:cNvSpPr>
                <a:spLocks/>
              </p:cNvSpPr>
              <p:nvPr/>
            </p:nvSpPr>
            <p:spPr bwMode="auto">
              <a:xfrm>
                <a:off x="2316" y="2494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6 h 25"/>
                  <a:gd name="T4" fmla="*/ 6 w 6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0" y="6"/>
                    </a:lnTo>
                    <a:lnTo>
                      <a:pt x="6" y="2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0" name="Freeform 1219"/>
              <p:cNvSpPr>
                <a:spLocks/>
              </p:cNvSpPr>
              <p:nvPr/>
            </p:nvSpPr>
            <p:spPr bwMode="auto">
              <a:xfrm>
                <a:off x="2322" y="2519"/>
                <a:ext cx="0" cy="48"/>
              </a:xfrm>
              <a:custGeom>
                <a:avLst/>
                <a:gdLst>
                  <a:gd name="T0" fmla="*/ 0 h 48"/>
                  <a:gd name="T1" fmla="*/ 12 h 48"/>
                  <a:gd name="T2" fmla="*/ 24 h 48"/>
                  <a:gd name="T3" fmla="*/ 36 h 48"/>
                  <a:gd name="T4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1" name="Freeform 1220"/>
              <p:cNvSpPr>
                <a:spLocks/>
              </p:cNvSpPr>
              <p:nvPr/>
            </p:nvSpPr>
            <p:spPr bwMode="auto">
              <a:xfrm>
                <a:off x="2322" y="256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2" name="Freeform 1221"/>
              <p:cNvSpPr>
                <a:spLocks/>
              </p:cNvSpPr>
              <p:nvPr/>
            </p:nvSpPr>
            <p:spPr bwMode="auto">
              <a:xfrm>
                <a:off x="2329" y="2519"/>
                <a:ext cx="0" cy="54"/>
              </a:xfrm>
              <a:custGeom>
                <a:avLst/>
                <a:gdLst>
                  <a:gd name="T0" fmla="*/ 54 h 54"/>
                  <a:gd name="T1" fmla="*/ 42 h 54"/>
                  <a:gd name="T2" fmla="*/ 30 h 54"/>
                  <a:gd name="T3" fmla="*/ 12 h 54"/>
                  <a:gd name="T4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42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3" name="Freeform 1222"/>
              <p:cNvSpPr>
                <a:spLocks/>
              </p:cNvSpPr>
              <p:nvPr/>
            </p:nvSpPr>
            <p:spPr bwMode="auto">
              <a:xfrm>
                <a:off x="2329" y="2470"/>
                <a:ext cx="0" cy="49"/>
              </a:xfrm>
              <a:custGeom>
                <a:avLst/>
                <a:gdLst>
                  <a:gd name="T0" fmla="*/ 49 h 49"/>
                  <a:gd name="T1" fmla="*/ 18 h 49"/>
                  <a:gd name="T2" fmla="*/ 6 h 49"/>
                  <a:gd name="T3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4" name="Freeform 1223"/>
              <p:cNvSpPr>
                <a:spLocks/>
              </p:cNvSpPr>
              <p:nvPr/>
            </p:nvSpPr>
            <p:spPr bwMode="auto">
              <a:xfrm>
                <a:off x="2329" y="2470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0 w 6"/>
                  <a:gd name="T5" fmla="*/ 12 h 30"/>
                  <a:gd name="T6" fmla="*/ 6 w 6"/>
                  <a:gd name="T7" fmla="*/ 18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5" name="Freeform 1224"/>
              <p:cNvSpPr>
                <a:spLocks/>
              </p:cNvSpPr>
              <p:nvPr/>
            </p:nvSpPr>
            <p:spPr bwMode="auto">
              <a:xfrm>
                <a:off x="2335" y="2500"/>
                <a:ext cx="0" cy="31"/>
              </a:xfrm>
              <a:custGeom>
                <a:avLst/>
                <a:gdLst>
                  <a:gd name="T0" fmla="*/ 0 h 31"/>
                  <a:gd name="T1" fmla="*/ 19 h 31"/>
                  <a:gd name="T2" fmla="*/ 25 h 31"/>
                  <a:gd name="T3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19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6" name="Freeform 1225"/>
              <p:cNvSpPr>
                <a:spLocks/>
              </p:cNvSpPr>
              <p:nvPr/>
            </p:nvSpPr>
            <p:spPr bwMode="auto">
              <a:xfrm>
                <a:off x="2335" y="2519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6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7" name="Freeform 1226"/>
              <p:cNvSpPr>
                <a:spLocks/>
              </p:cNvSpPr>
              <p:nvPr/>
            </p:nvSpPr>
            <p:spPr bwMode="auto">
              <a:xfrm>
                <a:off x="2341" y="251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8" name="Freeform 1227"/>
              <p:cNvSpPr>
                <a:spLocks/>
              </p:cNvSpPr>
              <p:nvPr/>
            </p:nvSpPr>
            <p:spPr bwMode="auto">
              <a:xfrm>
                <a:off x="2341" y="251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9" name="Freeform 1228"/>
              <p:cNvSpPr>
                <a:spLocks/>
              </p:cNvSpPr>
              <p:nvPr/>
            </p:nvSpPr>
            <p:spPr bwMode="auto">
              <a:xfrm>
                <a:off x="2347" y="2519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0" name="Freeform 1229"/>
              <p:cNvSpPr>
                <a:spLocks/>
              </p:cNvSpPr>
              <p:nvPr/>
            </p:nvSpPr>
            <p:spPr bwMode="auto">
              <a:xfrm>
                <a:off x="2347" y="2519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1" name="Freeform 1230"/>
              <p:cNvSpPr>
                <a:spLocks/>
              </p:cNvSpPr>
              <p:nvPr/>
            </p:nvSpPr>
            <p:spPr bwMode="auto">
              <a:xfrm>
                <a:off x="2354" y="2519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8 h 24"/>
                  <a:gd name="T3" fmla="*/ 24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2" name="Freeform 1231"/>
              <p:cNvSpPr>
                <a:spLocks/>
              </p:cNvSpPr>
              <p:nvPr/>
            </p:nvSpPr>
            <p:spPr bwMode="auto">
              <a:xfrm>
                <a:off x="2354" y="2452"/>
                <a:ext cx="0" cy="91"/>
              </a:xfrm>
              <a:custGeom>
                <a:avLst/>
                <a:gdLst>
                  <a:gd name="T0" fmla="*/ 91 h 91"/>
                  <a:gd name="T1" fmla="*/ 85 h 91"/>
                  <a:gd name="T2" fmla="*/ 73 h 91"/>
                  <a:gd name="T3" fmla="*/ 42 h 91"/>
                  <a:gd name="T4" fmla="*/ 18 h 91"/>
                  <a:gd name="T5" fmla="*/ 6 h 91"/>
                  <a:gd name="T6" fmla="*/ 0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1">
                    <a:moveTo>
                      <a:pt x="0" y="91"/>
                    </a:moveTo>
                    <a:lnTo>
                      <a:pt x="0" y="85"/>
                    </a:lnTo>
                    <a:lnTo>
                      <a:pt x="0" y="73"/>
                    </a:lnTo>
                    <a:lnTo>
                      <a:pt x="0" y="42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3" name="Freeform 1232"/>
              <p:cNvSpPr>
                <a:spLocks/>
              </p:cNvSpPr>
              <p:nvPr/>
            </p:nvSpPr>
            <p:spPr bwMode="auto">
              <a:xfrm>
                <a:off x="2354" y="2452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0 w 6"/>
                  <a:gd name="T3" fmla="*/ 0 h 48"/>
                  <a:gd name="T4" fmla="*/ 0 w 6"/>
                  <a:gd name="T5" fmla="*/ 18 h 48"/>
                  <a:gd name="T6" fmla="*/ 6 w 6"/>
                  <a:gd name="T7" fmla="*/ 30 h 48"/>
                  <a:gd name="T8" fmla="*/ 6 w 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6" y="4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4" name="Freeform 1233"/>
              <p:cNvSpPr>
                <a:spLocks/>
              </p:cNvSpPr>
              <p:nvPr/>
            </p:nvSpPr>
            <p:spPr bwMode="auto">
              <a:xfrm>
                <a:off x="2360" y="2500"/>
                <a:ext cx="0" cy="49"/>
              </a:xfrm>
              <a:custGeom>
                <a:avLst/>
                <a:gdLst>
                  <a:gd name="T0" fmla="*/ 0 h 49"/>
                  <a:gd name="T1" fmla="*/ 31 h 49"/>
                  <a:gd name="T2" fmla="*/ 43 h 49"/>
                  <a:gd name="T3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31"/>
                    </a:lnTo>
                    <a:lnTo>
                      <a:pt x="0" y="43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5" name="Freeform 1234"/>
              <p:cNvSpPr>
                <a:spLocks/>
              </p:cNvSpPr>
              <p:nvPr/>
            </p:nvSpPr>
            <p:spPr bwMode="auto">
              <a:xfrm>
                <a:off x="2360" y="2537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6" name="Freeform 1235"/>
              <p:cNvSpPr>
                <a:spLocks/>
              </p:cNvSpPr>
              <p:nvPr/>
            </p:nvSpPr>
            <p:spPr bwMode="auto">
              <a:xfrm>
                <a:off x="2366" y="2519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6 h 18"/>
                  <a:gd name="T3" fmla="*/ 0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7" name="Freeform 1236"/>
              <p:cNvSpPr>
                <a:spLocks/>
              </p:cNvSpPr>
              <p:nvPr/>
            </p:nvSpPr>
            <p:spPr bwMode="auto">
              <a:xfrm>
                <a:off x="2366" y="2519"/>
                <a:ext cx="7" cy="60"/>
              </a:xfrm>
              <a:custGeom>
                <a:avLst/>
                <a:gdLst>
                  <a:gd name="T0" fmla="*/ 0 w 7"/>
                  <a:gd name="T1" fmla="*/ 0 h 60"/>
                  <a:gd name="T2" fmla="*/ 0 w 7"/>
                  <a:gd name="T3" fmla="*/ 12 h 60"/>
                  <a:gd name="T4" fmla="*/ 0 w 7"/>
                  <a:gd name="T5" fmla="*/ 30 h 60"/>
                  <a:gd name="T6" fmla="*/ 7 w 7"/>
                  <a:gd name="T7" fmla="*/ 48 h 60"/>
                  <a:gd name="T8" fmla="*/ 7 w 7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0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7" y="48"/>
                    </a:lnTo>
                    <a:lnTo>
                      <a:pt x="7" y="6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8" name="Freeform 1237"/>
              <p:cNvSpPr>
                <a:spLocks/>
              </p:cNvSpPr>
              <p:nvPr/>
            </p:nvSpPr>
            <p:spPr bwMode="auto">
              <a:xfrm>
                <a:off x="2373" y="2573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9" name="Freeform 1238"/>
              <p:cNvSpPr>
                <a:spLocks/>
              </p:cNvSpPr>
              <p:nvPr/>
            </p:nvSpPr>
            <p:spPr bwMode="auto">
              <a:xfrm>
                <a:off x="2373" y="2519"/>
                <a:ext cx="6" cy="54"/>
              </a:xfrm>
              <a:custGeom>
                <a:avLst/>
                <a:gdLst>
                  <a:gd name="T0" fmla="*/ 0 w 6"/>
                  <a:gd name="T1" fmla="*/ 54 h 54"/>
                  <a:gd name="T2" fmla="*/ 0 w 6"/>
                  <a:gd name="T3" fmla="*/ 42 h 54"/>
                  <a:gd name="T4" fmla="*/ 0 w 6"/>
                  <a:gd name="T5" fmla="*/ 24 h 54"/>
                  <a:gd name="T6" fmla="*/ 6 w 6"/>
                  <a:gd name="T7" fmla="*/ 12 h 54"/>
                  <a:gd name="T8" fmla="*/ 6 w 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4">
                    <a:moveTo>
                      <a:pt x="0" y="54"/>
                    </a:moveTo>
                    <a:lnTo>
                      <a:pt x="0" y="42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0" name="Line 1239"/>
              <p:cNvSpPr>
                <a:spLocks noChangeShapeType="1"/>
              </p:cNvSpPr>
              <p:nvPr/>
            </p:nvSpPr>
            <p:spPr bwMode="auto">
              <a:xfrm>
                <a:off x="2379" y="251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1" name="Freeform 1240"/>
              <p:cNvSpPr>
                <a:spLocks/>
              </p:cNvSpPr>
              <p:nvPr/>
            </p:nvSpPr>
            <p:spPr bwMode="auto">
              <a:xfrm>
                <a:off x="2379" y="2519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2 h 24"/>
                  <a:gd name="T3" fmla="*/ 24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2" name="Freeform 1241"/>
              <p:cNvSpPr>
                <a:spLocks/>
              </p:cNvSpPr>
              <p:nvPr/>
            </p:nvSpPr>
            <p:spPr bwMode="auto">
              <a:xfrm>
                <a:off x="2379" y="251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24 h 30"/>
                  <a:gd name="T4" fmla="*/ 0 w 6"/>
                  <a:gd name="T5" fmla="*/ 18 h 30"/>
                  <a:gd name="T6" fmla="*/ 6 w 6"/>
                  <a:gd name="T7" fmla="*/ 6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3" name="Freeform 1242"/>
              <p:cNvSpPr>
                <a:spLocks/>
              </p:cNvSpPr>
              <p:nvPr/>
            </p:nvSpPr>
            <p:spPr bwMode="auto">
              <a:xfrm>
                <a:off x="2385" y="2513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4" name="Freeform 1243"/>
              <p:cNvSpPr>
                <a:spLocks/>
              </p:cNvSpPr>
              <p:nvPr/>
            </p:nvSpPr>
            <p:spPr bwMode="auto">
              <a:xfrm>
                <a:off x="2385" y="251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5" name="Line 1244"/>
              <p:cNvSpPr>
                <a:spLocks noChangeShapeType="1"/>
              </p:cNvSpPr>
              <p:nvPr/>
            </p:nvSpPr>
            <p:spPr bwMode="auto">
              <a:xfrm>
                <a:off x="2391" y="2525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6" name="Freeform 1245"/>
              <p:cNvSpPr>
                <a:spLocks/>
              </p:cNvSpPr>
              <p:nvPr/>
            </p:nvSpPr>
            <p:spPr bwMode="auto">
              <a:xfrm>
                <a:off x="2391" y="2531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7" name="Freeform 1246"/>
              <p:cNvSpPr>
                <a:spLocks/>
              </p:cNvSpPr>
              <p:nvPr/>
            </p:nvSpPr>
            <p:spPr bwMode="auto">
              <a:xfrm>
                <a:off x="2398" y="2519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8" name="Freeform 1247"/>
              <p:cNvSpPr>
                <a:spLocks/>
              </p:cNvSpPr>
              <p:nvPr/>
            </p:nvSpPr>
            <p:spPr bwMode="auto">
              <a:xfrm>
                <a:off x="2398" y="2494"/>
                <a:ext cx="0" cy="25"/>
              </a:xfrm>
              <a:custGeom>
                <a:avLst/>
                <a:gdLst>
                  <a:gd name="T0" fmla="*/ 25 h 25"/>
                  <a:gd name="T1" fmla="*/ 12 h 25"/>
                  <a:gd name="T2" fmla="*/ 6 h 25"/>
                  <a:gd name="T3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9" name="Freeform 1248"/>
              <p:cNvSpPr>
                <a:spLocks/>
              </p:cNvSpPr>
              <p:nvPr/>
            </p:nvSpPr>
            <p:spPr bwMode="auto">
              <a:xfrm>
                <a:off x="2398" y="2494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0" name="Freeform 1249"/>
              <p:cNvSpPr>
                <a:spLocks/>
              </p:cNvSpPr>
              <p:nvPr/>
            </p:nvSpPr>
            <p:spPr bwMode="auto">
              <a:xfrm>
                <a:off x="2404" y="2446"/>
                <a:ext cx="0" cy="60"/>
              </a:xfrm>
              <a:custGeom>
                <a:avLst/>
                <a:gdLst>
                  <a:gd name="T0" fmla="*/ 60 h 60"/>
                  <a:gd name="T1" fmla="*/ 54 h 60"/>
                  <a:gd name="T2" fmla="*/ 48 h 60"/>
                  <a:gd name="T3" fmla="*/ 24 h 60"/>
                  <a:gd name="T4" fmla="*/ 6 h 60"/>
                  <a:gd name="T5" fmla="*/ 0 h 60"/>
                  <a:gd name="T6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0">
                    <a:moveTo>
                      <a:pt x="0" y="60"/>
                    </a:moveTo>
                    <a:lnTo>
                      <a:pt x="0" y="54"/>
                    </a:lnTo>
                    <a:lnTo>
                      <a:pt x="0" y="48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1" name="Freeform 1250"/>
              <p:cNvSpPr>
                <a:spLocks/>
              </p:cNvSpPr>
              <p:nvPr/>
            </p:nvSpPr>
            <p:spPr bwMode="auto">
              <a:xfrm>
                <a:off x="2404" y="2446"/>
                <a:ext cx="6" cy="91"/>
              </a:xfrm>
              <a:custGeom>
                <a:avLst/>
                <a:gdLst>
                  <a:gd name="T0" fmla="*/ 0 w 6"/>
                  <a:gd name="T1" fmla="*/ 0 h 91"/>
                  <a:gd name="T2" fmla="*/ 0 w 6"/>
                  <a:gd name="T3" fmla="*/ 6 h 91"/>
                  <a:gd name="T4" fmla="*/ 0 w 6"/>
                  <a:gd name="T5" fmla="*/ 12 h 91"/>
                  <a:gd name="T6" fmla="*/ 0 w 6"/>
                  <a:gd name="T7" fmla="*/ 42 h 91"/>
                  <a:gd name="T8" fmla="*/ 6 w 6"/>
                  <a:gd name="T9" fmla="*/ 73 h 91"/>
                  <a:gd name="T10" fmla="*/ 6 w 6"/>
                  <a:gd name="T11" fmla="*/ 85 h 91"/>
                  <a:gd name="T12" fmla="*/ 6 w 6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1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73"/>
                    </a:lnTo>
                    <a:lnTo>
                      <a:pt x="6" y="85"/>
                    </a:lnTo>
                    <a:lnTo>
                      <a:pt x="6" y="9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2" name="Freeform 1251"/>
              <p:cNvSpPr>
                <a:spLocks/>
              </p:cNvSpPr>
              <p:nvPr/>
            </p:nvSpPr>
            <p:spPr bwMode="auto">
              <a:xfrm>
                <a:off x="2410" y="2500"/>
                <a:ext cx="0" cy="37"/>
              </a:xfrm>
              <a:custGeom>
                <a:avLst/>
                <a:gdLst>
                  <a:gd name="T0" fmla="*/ 37 h 37"/>
                  <a:gd name="T1" fmla="*/ 37 h 37"/>
                  <a:gd name="T2" fmla="*/ 25 h 37"/>
                  <a:gd name="T3" fmla="*/ 13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3" name="Freeform 1252"/>
              <p:cNvSpPr>
                <a:spLocks/>
              </p:cNvSpPr>
              <p:nvPr/>
            </p:nvSpPr>
            <p:spPr bwMode="auto">
              <a:xfrm>
                <a:off x="2410" y="2470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12 h 30"/>
                  <a:gd name="T4" fmla="*/ 6 w 6"/>
                  <a:gd name="T5" fmla="*/ 6 h 30"/>
                  <a:gd name="T6" fmla="*/ 6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4" name="Freeform 1253"/>
              <p:cNvSpPr>
                <a:spLocks/>
              </p:cNvSpPr>
              <p:nvPr/>
            </p:nvSpPr>
            <p:spPr bwMode="auto">
              <a:xfrm>
                <a:off x="2416" y="2470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6 h 18"/>
                  <a:gd name="T3" fmla="*/ 12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5" name="Freeform 1254"/>
              <p:cNvSpPr>
                <a:spLocks/>
              </p:cNvSpPr>
              <p:nvPr/>
            </p:nvSpPr>
            <p:spPr bwMode="auto">
              <a:xfrm>
                <a:off x="2416" y="2488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6" name="Freeform 1255"/>
              <p:cNvSpPr>
                <a:spLocks/>
              </p:cNvSpPr>
              <p:nvPr/>
            </p:nvSpPr>
            <p:spPr bwMode="auto">
              <a:xfrm>
                <a:off x="2423" y="2494"/>
                <a:ext cx="0" cy="31"/>
              </a:xfrm>
              <a:custGeom>
                <a:avLst/>
                <a:gdLst>
                  <a:gd name="T0" fmla="*/ 0 h 31"/>
                  <a:gd name="T1" fmla="*/ 6 h 31"/>
                  <a:gd name="T2" fmla="*/ 19 h 31"/>
                  <a:gd name="T3" fmla="*/ 25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7" name="Freeform 1256"/>
              <p:cNvSpPr>
                <a:spLocks/>
              </p:cNvSpPr>
              <p:nvPr/>
            </p:nvSpPr>
            <p:spPr bwMode="auto">
              <a:xfrm>
                <a:off x="2423" y="2506"/>
                <a:ext cx="0" cy="19"/>
              </a:xfrm>
              <a:custGeom>
                <a:avLst/>
                <a:gdLst>
                  <a:gd name="T0" fmla="*/ 19 h 19"/>
                  <a:gd name="T1" fmla="*/ 19 h 19"/>
                  <a:gd name="T2" fmla="*/ 13 h 19"/>
                  <a:gd name="T3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8" name="Freeform 1257"/>
              <p:cNvSpPr>
                <a:spLocks/>
              </p:cNvSpPr>
              <p:nvPr/>
            </p:nvSpPr>
            <p:spPr bwMode="auto">
              <a:xfrm>
                <a:off x="2423" y="2488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29" name="Line 1258"/>
              <p:cNvSpPr>
                <a:spLocks noChangeShapeType="1"/>
              </p:cNvSpPr>
              <p:nvPr/>
            </p:nvSpPr>
            <p:spPr bwMode="auto">
              <a:xfrm>
                <a:off x="2429" y="248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0" name="Freeform 1259"/>
              <p:cNvSpPr>
                <a:spLocks/>
              </p:cNvSpPr>
              <p:nvPr/>
            </p:nvSpPr>
            <p:spPr bwMode="auto">
              <a:xfrm>
                <a:off x="2429" y="248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1" name="Freeform 1260"/>
              <p:cNvSpPr>
                <a:spLocks/>
              </p:cNvSpPr>
              <p:nvPr/>
            </p:nvSpPr>
            <p:spPr bwMode="auto">
              <a:xfrm>
                <a:off x="2435" y="2494"/>
                <a:ext cx="0" cy="25"/>
              </a:xfrm>
              <a:custGeom>
                <a:avLst/>
                <a:gdLst>
                  <a:gd name="T0" fmla="*/ 0 h 25"/>
                  <a:gd name="T1" fmla="*/ 6 h 25"/>
                  <a:gd name="T2" fmla="*/ 12 h 25"/>
                  <a:gd name="T3" fmla="*/ 19 h 25"/>
                  <a:gd name="T4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2" name="Freeform 1261"/>
              <p:cNvSpPr>
                <a:spLocks/>
              </p:cNvSpPr>
              <p:nvPr/>
            </p:nvSpPr>
            <p:spPr bwMode="auto">
              <a:xfrm>
                <a:off x="2435" y="2494"/>
                <a:ext cx="7" cy="25"/>
              </a:xfrm>
              <a:custGeom>
                <a:avLst/>
                <a:gdLst>
                  <a:gd name="T0" fmla="*/ 0 w 7"/>
                  <a:gd name="T1" fmla="*/ 25 h 25"/>
                  <a:gd name="T2" fmla="*/ 0 w 7"/>
                  <a:gd name="T3" fmla="*/ 19 h 25"/>
                  <a:gd name="T4" fmla="*/ 0 w 7"/>
                  <a:gd name="T5" fmla="*/ 12 h 25"/>
                  <a:gd name="T6" fmla="*/ 7 w 7"/>
                  <a:gd name="T7" fmla="*/ 0 h 25"/>
                  <a:gd name="T8" fmla="*/ 7 w 7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">
                    <a:moveTo>
                      <a:pt x="0" y="25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3" name="Freeform 1262"/>
              <p:cNvSpPr>
                <a:spLocks/>
              </p:cNvSpPr>
              <p:nvPr/>
            </p:nvSpPr>
            <p:spPr bwMode="auto">
              <a:xfrm>
                <a:off x="2442" y="2494"/>
                <a:ext cx="0" cy="37"/>
              </a:xfrm>
              <a:custGeom>
                <a:avLst/>
                <a:gdLst>
                  <a:gd name="T0" fmla="*/ 0 h 37"/>
                  <a:gd name="T1" fmla="*/ 6 h 37"/>
                  <a:gd name="T2" fmla="*/ 12 h 37"/>
                  <a:gd name="T3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4" name="Freeform 1263"/>
              <p:cNvSpPr>
                <a:spLocks/>
              </p:cNvSpPr>
              <p:nvPr/>
            </p:nvSpPr>
            <p:spPr bwMode="auto">
              <a:xfrm>
                <a:off x="2442" y="2531"/>
                <a:ext cx="0" cy="48"/>
              </a:xfrm>
              <a:custGeom>
                <a:avLst/>
                <a:gdLst>
                  <a:gd name="T0" fmla="*/ 0 h 48"/>
                  <a:gd name="T1" fmla="*/ 12 h 48"/>
                  <a:gd name="T2" fmla="*/ 30 h 48"/>
                  <a:gd name="T3" fmla="*/ 42 h 48"/>
                  <a:gd name="T4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5" name="Freeform 1264"/>
              <p:cNvSpPr>
                <a:spLocks/>
              </p:cNvSpPr>
              <p:nvPr/>
            </p:nvSpPr>
            <p:spPr bwMode="auto">
              <a:xfrm>
                <a:off x="2442" y="2549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30 h 30"/>
                  <a:gd name="T4" fmla="*/ 0 w 6"/>
                  <a:gd name="T5" fmla="*/ 18 h 30"/>
                  <a:gd name="T6" fmla="*/ 6 w 6"/>
                  <a:gd name="T7" fmla="*/ 6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6" name="Line 1265"/>
              <p:cNvSpPr>
                <a:spLocks noChangeShapeType="1"/>
              </p:cNvSpPr>
              <p:nvPr/>
            </p:nvSpPr>
            <p:spPr bwMode="auto">
              <a:xfrm>
                <a:off x="2448" y="254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7" name="Freeform 1266"/>
              <p:cNvSpPr>
                <a:spLocks/>
              </p:cNvSpPr>
              <p:nvPr/>
            </p:nvSpPr>
            <p:spPr bwMode="auto">
              <a:xfrm>
                <a:off x="2448" y="254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8" name="Freeform 1267"/>
              <p:cNvSpPr>
                <a:spLocks/>
              </p:cNvSpPr>
              <p:nvPr/>
            </p:nvSpPr>
            <p:spPr bwMode="auto">
              <a:xfrm>
                <a:off x="2454" y="2555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9" name="Freeform 1268"/>
              <p:cNvSpPr>
                <a:spLocks/>
              </p:cNvSpPr>
              <p:nvPr/>
            </p:nvSpPr>
            <p:spPr bwMode="auto">
              <a:xfrm>
                <a:off x="2454" y="2525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24 h 30"/>
                  <a:gd name="T4" fmla="*/ 0 w 6"/>
                  <a:gd name="T5" fmla="*/ 12 h 30"/>
                  <a:gd name="T6" fmla="*/ 6 w 6"/>
                  <a:gd name="T7" fmla="*/ 6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0" name="Freeform 1269"/>
              <p:cNvSpPr>
                <a:spLocks/>
              </p:cNvSpPr>
              <p:nvPr/>
            </p:nvSpPr>
            <p:spPr bwMode="auto">
              <a:xfrm>
                <a:off x="2460" y="2525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1" name="Freeform 1270"/>
              <p:cNvSpPr>
                <a:spLocks/>
              </p:cNvSpPr>
              <p:nvPr/>
            </p:nvSpPr>
            <p:spPr bwMode="auto">
              <a:xfrm>
                <a:off x="2460" y="2537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2" name="Line 1271"/>
              <p:cNvSpPr>
                <a:spLocks noChangeShapeType="1"/>
              </p:cNvSpPr>
              <p:nvPr/>
            </p:nvSpPr>
            <p:spPr bwMode="auto">
              <a:xfrm>
                <a:off x="2467" y="254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3" name="Freeform 1272"/>
              <p:cNvSpPr>
                <a:spLocks/>
              </p:cNvSpPr>
              <p:nvPr/>
            </p:nvSpPr>
            <p:spPr bwMode="auto">
              <a:xfrm>
                <a:off x="2467" y="254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4" name="Freeform 1273"/>
              <p:cNvSpPr>
                <a:spLocks/>
              </p:cNvSpPr>
              <p:nvPr/>
            </p:nvSpPr>
            <p:spPr bwMode="auto">
              <a:xfrm>
                <a:off x="2467" y="254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5" name="Freeform 1274"/>
              <p:cNvSpPr>
                <a:spLocks/>
              </p:cNvSpPr>
              <p:nvPr/>
            </p:nvSpPr>
            <p:spPr bwMode="auto">
              <a:xfrm>
                <a:off x="2473" y="2555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6" name="Freeform 1275"/>
              <p:cNvSpPr>
                <a:spLocks/>
              </p:cNvSpPr>
              <p:nvPr/>
            </p:nvSpPr>
            <p:spPr bwMode="auto">
              <a:xfrm>
                <a:off x="2473" y="2531"/>
                <a:ext cx="6" cy="42"/>
              </a:xfrm>
              <a:custGeom>
                <a:avLst/>
                <a:gdLst>
                  <a:gd name="T0" fmla="*/ 0 w 6"/>
                  <a:gd name="T1" fmla="*/ 42 h 42"/>
                  <a:gd name="T2" fmla="*/ 0 w 6"/>
                  <a:gd name="T3" fmla="*/ 36 h 42"/>
                  <a:gd name="T4" fmla="*/ 0 w 6"/>
                  <a:gd name="T5" fmla="*/ 24 h 42"/>
                  <a:gd name="T6" fmla="*/ 6 w 6"/>
                  <a:gd name="T7" fmla="*/ 12 h 42"/>
                  <a:gd name="T8" fmla="*/ 6 w 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0" y="42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7" name="Line 1276"/>
              <p:cNvSpPr>
                <a:spLocks noChangeShapeType="1"/>
              </p:cNvSpPr>
              <p:nvPr/>
            </p:nvSpPr>
            <p:spPr bwMode="auto">
              <a:xfrm flipV="1">
                <a:off x="2479" y="2525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8" name="Freeform 1277"/>
              <p:cNvSpPr>
                <a:spLocks/>
              </p:cNvSpPr>
              <p:nvPr/>
            </p:nvSpPr>
            <p:spPr bwMode="auto">
              <a:xfrm>
                <a:off x="2479" y="2506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0 w 6"/>
                  <a:gd name="T3" fmla="*/ 7 h 19"/>
                  <a:gd name="T4" fmla="*/ 6 w 6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49" name="Line 1278"/>
              <p:cNvSpPr>
                <a:spLocks noChangeShapeType="1"/>
              </p:cNvSpPr>
              <p:nvPr/>
            </p:nvSpPr>
            <p:spPr bwMode="auto">
              <a:xfrm>
                <a:off x="2485" y="2506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0" name="Freeform 1279"/>
              <p:cNvSpPr>
                <a:spLocks/>
              </p:cNvSpPr>
              <p:nvPr/>
            </p:nvSpPr>
            <p:spPr bwMode="auto">
              <a:xfrm>
                <a:off x="2485" y="2506"/>
                <a:ext cx="7" cy="43"/>
              </a:xfrm>
              <a:custGeom>
                <a:avLst/>
                <a:gdLst>
                  <a:gd name="T0" fmla="*/ 0 w 7"/>
                  <a:gd name="T1" fmla="*/ 0 h 43"/>
                  <a:gd name="T2" fmla="*/ 0 w 7"/>
                  <a:gd name="T3" fmla="*/ 13 h 43"/>
                  <a:gd name="T4" fmla="*/ 0 w 7"/>
                  <a:gd name="T5" fmla="*/ 25 h 43"/>
                  <a:gd name="T6" fmla="*/ 7 w 7"/>
                  <a:gd name="T7" fmla="*/ 37 h 43"/>
                  <a:gd name="T8" fmla="*/ 7 w 7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3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7" y="37"/>
                    </a:lnTo>
                    <a:lnTo>
                      <a:pt x="7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1" name="Freeform 1280"/>
              <p:cNvSpPr>
                <a:spLocks/>
              </p:cNvSpPr>
              <p:nvPr/>
            </p:nvSpPr>
            <p:spPr bwMode="auto">
              <a:xfrm>
                <a:off x="2492" y="2494"/>
                <a:ext cx="0" cy="55"/>
              </a:xfrm>
              <a:custGeom>
                <a:avLst/>
                <a:gdLst>
                  <a:gd name="T0" fmla="*/ 55 h 55"/>
                  <a:gd name="T1" fmla="*/ 49 h 55"/>
                  <a:gd name="T2" fmla="*/ 31 h 55"/>
                  <a:gd name="T3" fmla="*/ 12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2" name="Freeform 1281"/>
              <p:cNvSpPr>
                <a:spLocks/>
              </p:cNvSpPr>
              <p:nvPr/>
            </p:nvSpPr>
            <p:spPr bwMode="auto">
              <a:xfrm>
                <a:off x="2492" y="249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3" name="Freeform 1282"/>
              <p:cNvSpPr>
                <a:spLocks/>
              </p:cNvSpPr>
              <p:nvPr/>
            </p:nvSpPr>
            <p:spPr bwMode="auto">
              <a:xfrm>
                <a:off x="2492" y="2446"/>
                <a:ext cx="6" cy="60"/>
              </a:xfrm>
              <a:custGeom>
                <a:avLst/>
                <a:gdLst>
                  <a:gd name="T0" fmla="*/ 0 w 6"/>
                  <a:gd name="T1" fmla="*/ 60 h 60"/>
                  <a:gd name="T2" fmla="*/ 0 w 6"/>
                  <a:gd name="T3" fmla="*/ 48 h 60"/>
                  <a:gd name="T4" fmla="*/ 0 w 6"/>
                  <a:gd name="T5" fmla="*/ 30 h 60"/>
                  <a:gd name="T6" fmla="*/ 6 w 6"/>
                  <a:gd name="T7" fmla="*/ 12 h 60"/>
                  <a:gd name="T8" fmla="*/ 6 w 6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0" y="48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4" name="Freeform 1283"/>
              <p:cNvSpPr>
                <a:spLocks/>
              </p:cNvSpPr>
              <p:nvPr/>
            </p:nvSpPr>
            <p:spPr bwMode="auto">
              <a:xfrm>
                <a:off x="2498" y="244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6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5" name="Freeform 1284"/>
              <p:cNvSpPr>
                <a:spLocks/>
              </p:cNvSpPr>
              <p:nvPr/>
            </p:nvSpPr>
            <p:spPr bwMode="auto">
              <a:xfrm>
                <a:off x="2498" y="2464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18 h 42"/>
                  <a:gd name="T4" fmla="*/ 6 w 6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18"/>
                    </a:lnTo>
                    <a:lnTo>
                      <a:pt x="6" y="4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6" name="Freeform 1285"/>
              <p:cNvSpPr>
                <a:spLocks/>
              </p:cNvSpPr>
              <p:nvPr/>
            </p:nvSpPr>
            <p:spPr bwMode="auto">
              <a:xfrm>
                <a:off x="2504" y="2506"/>
                <a:ext cx="0" cy="43"/>
              </a:xfrm>
              <a:custGeom>
                <a:avLst/>
                <a:gdLst>
                  <a:gd name="T0" fmla="*/ 0 h 43"/>
                  <a:gd name="T1" fmla="*/ 25 h 43"/>
                  <a:gd name="T2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25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7" name="Freeform 1286"/>
              <p:cNvSpPr>
                <a:spLocks/>
              </p:cNvSpPr>
              <p:nvPr/>
            </p:nvSpPr>
            <p:spPr bwMode="auto">
              <a:xfrm>
                <a:off x="2504" y="2549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8" name="Freeform 1287"/>
              <p:cNvSpPr>
                <a:spLocks/>
              </p:cNvSpPr>
              <p:nvPr/>
            </p:nvSpPr>
            <p:spPr bwMode="auto">
              <a:xfrm>
                <a:off x="2511" y="2543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9" name="Line 1288"/>
              <p:cNvSpPr>
                <a:spLocks noChangeShapeType="1"/>
              </p:cNvSpPr>
              <p:nvPr/>
            </p:nvSpPr>
            <p:spPr bwMode="auto">
              <a:xfrm flipV="1">
                <a:off x="2511" y="2537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0" name="Freeform 1289"/>
              <p:cNvSpPr>
                <a:spLocks/>
              </p:cNvSpPr>
              <p:nvPr/>
            </p:nvSpPr>
            <p:spPr bwMode="auto">
              <a:xfrm>
                <a:off x="2511" y="253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1" name="Freeform 1290"/>
              <p:cNvSpPr>
                <a:spLocks/>
              </p:cNvSpPr>
              <p:nvPr/>
            </p:nvSpPr>
            <p:spPr bwMode="auto">
              <a:xfrm>
                <a:off x="2517" y="2537"/>
                <a:ext cx="0" cy="30"/>
              </a:xfrm>
              <a:custGeom>
                <a:avLst/>
                <a:gdLst>
                  <a:gd name="T0" fmla="*/ 0 h 30"/>
                  <a:gd name="T1" fmla="*/ 6 h 30"/>
                  <a:gd name="T2" fmla="*/ 18 h 30"/>
                  <a:gd name="T3" fmla="*/ 24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2" name="Freeform 1291"/>
              <p:cNvSpPr>
                <a:spLocks/>
              </p:cNvSpPr>
              <p:nvPr/>
            </p:nvSpPr>
            <p:spPr bwMode="auto">
              <a:xfrm>
                <a:off x="2517" y="254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3" name="Freeform 1292"/>
              <p:cNvSpPr>
                <a:spLocks/>
              </p:cNvSpPr>
              <p:nvPr/>
            </p:nvSpPr>
            <p:spPr bwMode="auto">
              <a:xfrm>
                <a:off x="2523" y="2506"/>
                <a:ext cx="0" cy="43"/>
              </a:xfrm>
              <a:custGeom>
                <a:avLst/>
                <a:gdLst>
                  <a:gd name="T0" fmla="*/ 43 h 43"/>
                  <a:gd name="T1" fmla="*/ 31 h 43"/>
                  <a:gd name="T2" fmla="*/ 19 h 43"/>
                  <a:gd name="T3" fmla="*/ 7 h 43"/>
                  <a:gd name="T4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31"/>
                    </a:ln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4" name="Freeform 1293"/>
              <p:cNvSpPr>
                <a:spLocks/>
              </p:cNvSpPr>
              <p:nvPr/>
            </p:nvSpPr>
            <p:spPr bwMode="auto">
              <a:xfrm>
                <a:off x="2523" y="249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0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5" name="Freeform 1294"/>
              <p:cNvSpPr>
                <a:spLocks/>
              </p:cNvSpPr>
              <p:nvPr/>
            </p:nvSpPr>
            <p:spPr bwMode="auto">
              <a:xfrm>
                <a:off x="2529" y="2494"/>
                <a:ext cx="0" cy="67"/>
              </a:xfrm>
              <a:custGeom>
                <a:avLst/>
                <a:gdLst>
                  <a:gd name="T0" fmla="*/ 0 h 67"/>
                  <a:gd name="T1" fmla="*/ 6 h 67"/>
                  <a:gd name="T2" fmla="*/ 12 h 67"/>
                  <a:gd name="T3" fmla="*/ 37 h 67"/>
                  <a:gd name="T4" fmla="*/ 61 h 67"/>
                  <a:gd name="T5" fmla="*/ 67 h 67"/>
                  <a:gd name="T6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37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6" name="Freeform 1295"/>
              <p:cNvSpPr>
                <a:spLocks/>
              </p:cNvSpPr>
              <p:nvPr/>
            </p:nvSpPr>
            <p:spPr bwMode="auto">
              <a:xfrm>
                <a:off x="2529" y="2488"/>
                <a:ext cx="7" cy="73"/>
              </a:xfrm>
              <a:custGeom>
                <a:avLst/>
                <a:gdLst>
                  <a:gd name="T0" fmla="*/ 0 w 7"/>
                  <a:gd name="T1" fmla="*/ 73 h 73"/>
                  <a:gd name="T2" fmla="*/ 0 w 7"/>
                  <a:gd name="T3" fmla="*/ 73 h 73"/>
                  <a:gd name="T4" fmla="*/ 0 w 7"/>
                  <a:gd name="T5" fmla="*/ 61 h 73"/>
                  <a:gd name="T6" fmla="*/ 0 w 7"/>
                  <a:gd name="T7" fmla="*/ 43 h 73"/>
                  <a:gd name="T8" fmla="*/ 7 w 7"/>
                  <a:gd name="T9" fmla="*/ 18 h 73"/>
                  <a:gd name="T10" fmla="*/ 7 w 7"/>
                  <a:gd name="T11" fmla="*/ 6 h 73"/>
                  <a:gd name="T12" fmla="*/ 7 w 7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3">
                    <a:moveTo>
                      <a:pt x="0" y="73"/>
                    </a:moveTo>
                    <a:lnTo>
                      <a:pt x="0" y="73"/>
                    </a:lnTo>
                    <a:lnTo>
                      <a:pt x="0" y="61"/>
                    </a:lnTo>
                    <a:lnTo>
                      <a:pt x="0" y="43"/>
                    </a:lnTo>
                    <a:lnTo>
                      <a:pt x="7" y="18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7" name="Freeform 1296"/>
              <p:cNvSpPr>
                <a:spLocks/>
              </p:cNvSpPr>
              <p:nvPr/>
            </p:nvSpPr>
            <p:spPr bwMode="auto">
              <a:xfrm>
                <a:off x="2536" y="248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8" name="Freeform 1297"/>
              <p:cNvSpPr>
                <a:spLocks/>
              </p:cNvSpPr>
              <p:nvPr/>
            </p:nvSpPr>
            <p:spPr bwMode="auto">
              <a:xfrm>
                <a:off x="2536" y="2494"/>
                <a:ext cx="0" cy="61"/>
              </a:xfrm>
              <a:custGeom>
                <a:avLst/>
                <a:gdLst>
                  <a:gd name="T0" fmla="*/ 0 h 61"/>
                  <a:gd name="T1" fmla="*/ 12 h 61"/>
                  <a:gd name="T2" fmla="*/ 37 h 61"/>
                  <a:gd name="T3" fmla="*/ 55 h 61"/>
                  <a:gd name="T4" fmla="*/ 61 h 61"/>
                  <a:gd name="T5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lnTo>
                      <a:pt x="0" y="12"/>
                    </a:lnTo>
                    <a:lnTo>
                      <a:pt x="0" y="37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9" name="Freeform 1298"/>
              <p:cNvSpPr>
                <a:spLocks/>
              </p:cNvSpPr>
              <p:nvPr/>
            </p:nvSpPr>
            <p:spPr bwMode="auto">
              <a:xfrm>
                <a:off x="2536" y="2476"/>
                <a:ext cx="6" cy="79"/>
              </a:xfrm>
              <a:custGeom>
                <a:avLst/>
                <a:gdLst>
                  <a:gd name="T0" fmla="*/ 0 w 6"/>
                  <a:gd name="T1" fmla="*/ 79 h 79"/>
                  <a:gd name="T2" fmla="*/ 0 w 6"/>
                  <a:gd name="T3" fmla="*/ 73 h 79"/>
                  <a:gd name="T4" fmla="*/ 0 w 6"/>
                  <a:gd name="T5" fmla="*/ 67 h 79"/>
                  <a:gd name="T6" fmla="*/ 0 w 6"/>
                  <a:gd name="T7" fmla="*/ 43 h 79"/>
                  <a:gd name="T8" fmla="*/ 6 w 6"/>
                  <a:gd name="T9" fmla="*/ 12 h 79"/>
                  <a:gd name="T10" fmla="*/ 6 w 6"/>
                  <a:gd name="T11" fmla="*/ 6 h 79"/>
                  <a:gd name="T12" fmla="*/ 6 w 6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9">
                    <a:moveTo>
                      <a:pt x="0" y="79"/>
                    </a:moveTo>
                    <a:lnTo>
                      <a:pt x="0" y="73"/>
                    </a:lnTo>
                    <a:lnTo>
                      <a:pt x="0" y="67"/>
                    </a:lnTo>
                    <a:lnTo>
                      <a:pt x="0" y="43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0" name="Freeform 1299"/>
              <p:cNvSpPr>
                <a:spLocks/>
              </p:cNvSpPr>
              <p:nvPr/>
            </p:nvSpPr>
            <p:spPr bwMode="auto">
              <a:xfrm>
                <a:off x="2542" y="2476"/>
                <a:ext cx="0" cy="49"/>
              </a:xfrm>
              <a:custGeom>
                <a:avLst/>
                <a:gdLst>
                  <a:gd name="T0" fmla="*/ 0 h 49"/>
                  <a:gd name="T1" fmla="*/ 6 h 49"/>
                  <a:gd name="T2" fmla="*/ 18 h 49"/>
                  <a:gd name="T3" fmla="*/ 37 h 49"/>
                  <a:gd name="T4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1" name="Freeform 1300"/>
              <p:cNvSpPr>
                <a:spLocks/>
              </p:cNvSpPr>
              <p:nvPr/>
            </p:nvSpPr>
            <p:spPr bwMode="auto">
              <a:xfrm>
                <a:off x="2542" y="2525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24 h 36"/>
                  <a:gd name="T4" fmla="*/ 6 w 6"/>
                  <a:gd name="T5" fmla="*/ 36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24"/>
                    </a:lnTo>
                    <a:lnTo>
                      <a:pt x="6" y="36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2" name="Freeform 1301"/>
              <p:cNvSpPr>
                <a:spLocks/>
              </p:cNvSpPr>
              <p:nvPr/>
            </p:nvSpPr>
            <p:spPr bwMode="auto">
              <a:xfrm>
                <a:off x="2548" y="2506"/>
                <a:ext cx="0" cy="55"/>
              </a:xfrm>
              <a:custGeom>
                <a:avLst/>
                <a:gdLst>
                  <a:gd name="T0" fmla="*/ 55 h 55"/>
                  <a:gd name="T1" fmla="*/ 49 h 55"/>
                  <a:gd name="T2" fmla="*/ 31 h 55"/>
                  <a:gd name="T3" fmla="*/ 13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3" name="Freeform 1302"/>
              <p:cNvSpPr>
                <a:spLocks/>
              </p:cNvSpPr>
              <p:nvPr/>
            </p:nvSpPr>
            <p:spPr bwMode="auto">
              <a:xfrm>
                <a:off x="2548" y="250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4" name="Freeform 1303"/>
              <p:cNvSpPr>
                <a:spLocks/>
              </p:cNvSpPr>
              <p:nvPr/>
            </p:nvSpPr>
            <p:spPr bwMode="auto">
              <a:xfrm>
                <a:off x="2555" y="2470"/>
                <a:ext cx="0" cy="36"/>
              </a:xfrm>
              <a:custGeom>
                <a:avLst/>
                <a:gdLst>
                  <a:gd name="T0" fmla="*/ 36 h 36"/>
                  <a:gd name="T1" fmla="*/ 30 h 36"/>
                  <a:gd name="T2" fmla="*/ 18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5" name="Freeform 1304"/>
              <p:cNvSpPr>
                <a:spLocks/>
              </p:cNvSpPr>
              <p:nvPr/>
            </p:nvSpPr>
            <p:spPr bwMode="auto">
              <a:xfrm>
                <a:off x="2555" y="2446"/>
                <a:ext cx="0" cy="24"/>
              </a:xfrm>
              <a:custGeom>
                <a:avLst/>
                <a:gdLst>
                  <a:gd name="T0" fmla="*/ 24 h 24"/>
                  <a:gd name="T1" fmla="*/ 12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6" name="Freeform 1305"/>
              <p:cNvSpPr>
                <a:spLocks/>
              </p:cNvSpPr>
              <p:nvPr/>
            </p:nvSpPr>
            <p:spPr bwMode="auto">
              <a:xfrm>
                <a:off x="2555" y="244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7" name="Freeform 1306"/>
              <p:cNvSpPr>
                <a:spLocks/>
              </p:cNvSpPr>
              <p:nvPr/>
            </p:nvSpPr>
            <p:spPr bwMode="auto">
              <a:xfrm>
                <a:off x="2561" y="2440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8" name="Freeform 1307"/>
              <p:cNvSpPr>
                <a:spLocks/>
              </p:cNvSpPr>
              <p:nvPr/>
            </p:nvSpPr>
            <p:spPr bwMode="auto">
              <a:xfrm>
                <a:off x="2561" y="2446"/>
                <a:ext cx="6" cy="67"/>
              </a:xfrm>
              <a:custGeom>
                <a:avLst/>
                <a:gdLst>
                  <a:gd name="T0" fmla="*/ 0 w 6"/>
                  <a:gd name="T1" fmla="*/ 0 h 67"/>
                  <a:gd name="T2" fmla="*/ 0 w 6"/>
                  <a:gd name="T3" fmla="*/ 12 h 67"/>
                  <a:gd name="T4" fmla="*/ 0 w 6"/>
                  <a:gd name="T5" fmla="*/ 36 h 67"/>
                  <a:gd name="T6" fmla="*/ 6 w 6"/>
                  <a:gd name="T7" fmla="*/ 54 h 67"/>
                  <a:gd name="T8" fmla="*/ 6 w 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0" y="1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6" y="6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9" name="Freeform 1308"/>
              <p:cNvSpPr>
                <a:spLocks/>
              </p:cNvSpPr>
              <p:nvPr/>
            </p:nvSpPr>
            <p:spPr bwMode="auto">
              <a:xfrm>
                <a:off x="2567" y="2470"/>
                <a:ext cx="0" cy="43"/>
              </a:xfrm>
              <a:custGeom>
                <a:avLst/>
                <a:gdLst>
                  <a:gd name="T0" fmla="*/ 43 h 43"/>
                  <a:gd name="T1" fmla="*/ 36 h 43"/>
                  <a:gd name="T2" fmla="*/ 24 h 43"/>
                  <a:gd name="T3" fmla="*/ 6 h 43"/>
                  <a:gd name="T4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0" name="Freeform 1309"/>
              <p:cNvSpPr>
                <a:spLocks/>
              </p:cNvSpPr>
              <p:nvPr/>
            </p:nvSpPr>
            <p:spPr bwMode="auto">
              <a:xfrm>
                <a:off x="2567" y="2470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12 h 24"/>
                  <a:gd name="T6" fmla="*/ 6 w 6"/>
                  <a:gd name="T7" fmla="*/ 18 h 24"/>
                  <a:gd name="T8" fmla="*/ 6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1" name="Freeform 1310"/>
              <p:cNvSpPr>
                <a:spLocks/>
              </p:cNvSpPr>
              <p:nvPr/>
            </p:nvSpPr>
            <p:spPr bwMode="auto">
              <a:xfrm>
                <a:off x="2573" y="247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2" name="Freeform 1311"/>
              <p:cNvSpPr>
                <a:spLocks/>
              </p:cNvSpPr>
              <p:nvPr/>
            </p:nvSpPr>
            <p:spPr bwMode="auto">
              <a:xfrm>
                <a:off x="2573" y="247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3" name="Freeform 1312"/>
              <p:cNvSpPr>
                <a:spLocks/>
              </p:cNvSpPr>
              <p:nvPr/>
            </p:nvSpPr>
            <p:spPr bwMode="auto">
              <a:xfrm>
                <a:off x="2580" y="2470"/>
                <a:ext cx="0" cy="30"/>
              </a:xfrm>
              <a:custGeom>
                <a:avLst/>
                <a:gdLst>
                  <a:gd name="T0" fmla="*/ 0 h 30"/>
                  <a:gd name="T1" fmla="*/ 6 h 30"/>
                  <a:gd name="T2" fmla="*/ 12 h 30"/>
                  <a:gd name="T3" fmla="*/ 24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4" name="Line 1313"/>
              <p:cNvSpPr>
                <a:spLocks noChangeShapeType="1"/>
              </p:cNvSpPr>
              <p:nvPr/>
            </p:nvSpPr>
            <p:spPr bwMode="auto">
              <a:xfrm>
                <a:off x="2580" y="2500"/>
                <a:ext cx="0" cy="13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5" name="Freeform 1314"/>
              <p:cNvSpPr>
                <a:spLocks/>
              </p:cNvSpPr>
              <p:nvPr/>
            </p:nvSpPr>
            <p:spPr bwMode="auto">
              <a:xfrm>
                <a:off x="2580" y="2513"/>
                <a:ext cx="6" cy="60"/>
              </a:xfrm>
              <a:custGeom>
                <a:avLst/>
                <a:gdLst>
                  <a:gd name="T0" fmla="*/ 0 w 6"/>
                  <a:gd name="T1" fmla="*/ 0 h 60"/>
                  <a:gd name="T2" fmla="*/ 0 w 6"/>
                  <a:gd name="T3" fmla="*/ 12 h 60"/>
                  <a:gd name="T4" fmla="*/ 0 w 6"/>
                  <a:gd name="T5" fmla="*/ 30 h 60"/>
                  <a:gd name="T6" fmla="*/ 6 w 6"/>
                  <a:gd name="T7" fmla="*/ 48 h 60"/>
                  <a:gd name="T8" fmla="*/ 6 w 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6" y="48"/>
                    </a:lnTo>
                    <a:lnTo>
                      <a:pt x="6" y="6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6" name="Freeform 1315"/>
              <p:cNvSpPr>
                <a:spLocks/>
              </p:cNvSpPr>
              <p:nvPr/>
            </p:nvSpPr>
            <p:spPr bwMode="auto">
              <a:xfrm>
                <a:off x="2586" y="2543"/>
                <a:ext cx="0" cy="30"/>
              </a:xfrm>
              <a:custGeom>
                <a:avLst/>
                <a:gdLst>
                  <a:gd name="T0" fmla="*/ 30 h 30"/>
                  <a:gd name="T1" fmla="*/ 30 h 30"/>
                  <a:gd name="T2" fmla="*/ 18 h 30"/>
                  <a:gd name="T3" fmla="*/ 12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7" name="Freeform 1316"/>
              <p:cNvSpPr>
                <a:spLocks/>
              </p:cNvSpPr>
              <p:nvPr/>
            </p:nvSpPr>
            <p:spPr bwMode="auto">
              <a:xfrm>
                <a:off x="2586" y="251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12 h 30"/>
                  <a:gd name="T4" fmla="*/ 6 w 6"/>
                  <a:gd name="T5" fmla="*/ 6 h 30"/>
                  <a:gd name="T6" fmla="*/ 6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8" name="Freeform 1317"/>
              <p:cNvSpPr>
                <a:spLocks/>
              </p:cNvSpPr>
              <p:nvPr/>
            </p:nvSpPr>
            <p:spPr bwMode="auto">
              <a:xfrm>
                <a:off x="2592" y="2513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9" name="Freeform 1318"/>
              <p:cNvSpPr>
                <a:spLocks/>
              </p:cNvSpPr>
              <p:nvPr/>
            </p:nvSpPr>
            <p:spPr bwMode="auto">
              <a:xfrm>
                <a:off x="2592" y="252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0" name="Freeform 1319"/>
              <p:cNvSpPr>
                <a:spLocks/>
              </p:cNvSpPr>
              <p:nvPr/>
            </p:nvSpPr>
            <p:spPr bwMode="auto">
              <a:xfrm>
                <a:off x="2598" y="2513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6 h 18"/>
                  <a:gd name="T3" fmla="*/ 6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1" name="Freeform 1320"/>
              <p:cNvSpPr>
                <a:spLocks/>
              </p:cNvSpPr>
              <p:nvPr/>
            </p:nvSpPr>
            <p:spPr bwMode="auto">
              <a:xfrm>
                <a:off x="2598" y="2513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6 h 6"/>
                  <a:gd name="T6" fmla="*/ 7 w 7"/>
                  <a:gd name="T7" fmla="*/ 6 h 6"/>
                  <a:gd name="T8" fmla="*/ 7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2" name="Freeform 1321"/>
              <p:cNvSpPr>
                <a:spLocks/>
              </p:cNvSpPr>
              <p:nvPr/>
            </p:nvSpPr>
            <p:spPr bwMode="auto">
              <a:xfrm>
                <a:off x="2605" y="2488"/>
                <a:ext cx="0" cy="31"/>
              </a:xfrm>
              <a:custGeom>
                <a:avLst/>
                <a:gdLst>
                  <a:gd name="T0" fmla="*/ 31 h 31"/>
                  <a:gd name="T1" fmla="*/ 25 h 31"/>
                  <a:gd name="T2" fmla="*/ 12 h 31"/>
                  <a:gd name="T3" fmla="*/ 6 h 31"/>
                  <a:gd name="T4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3" name="Freeform 1322"/>
              <p:cNvSpPr>
                <a:spLocks/>
              </p:cNvSpPr>
              <p:nvPr/>
            </p:nvSpPr>
            <p:spPr bwMode="auto">
              <a:xfrm>
                <a:off x="2605" y="2488"/>
                <a:ext cx="0" cy="31"/>
              </a:xfrm>
              <a:custGeom>
                <a:avLst/>
                <a:gdLst>
                  <a:gd name="T0" fmla="*/ 0 h 31"/>
                  <a:gd name="T1" fmla="*/ 6 h 31"/>
                  <a:gd name="T2" fmla="*/ 12 h 31"/>
                  <a:gd name="T3" fmla="*/ 25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4" name="Freeform 1323"/>
              <p:cNvSpPr>
                <a:spLocks/>
              </p:cNvSpPr>
              <p:nvPr/>
            </p:nvSpPr>
            <p:spPr bwMode="auto">
              <a:xfrm>
                <a:off x="2605" y="251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5" name="Freeform 1324"/>
              <p:cNvSpPr>
                <a:spLocks/>
              </p:cNvSpPr>
              <p:nvPr/>
            </p:nvSpPr>
            <p:spPr bwMode="auto">
              <a:xfrm>
                <a:off x="2611" y="2500"/>
                <a:ext cx="0" cy="31"/>
              </a:xfrm>
              <a:custGeom>
                <a:avLst/>
                <a:gdLst>
                  <a:gd name="T0" fmla="*/ 31 h 31"/>
                  <a:gd name="T1" fmla="*/ 25 h 31"/>
                  <a:gd name="T2" fmla="*/ 19 h 31"/>
                  <a:gd name="T3" fmla="*/ 6 h 31"/>
                  <a:gd name="T4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6" name="Freeform 1325"/>
              <p:cNvSpPr>
                <a:spLocks/>
              </p:cNvSpPr>
              <p:nvPr/>
            </p:nvSpPr>
            <p:spPr bwMode="auto">
              <a:xfrm>
                <a:off x="2611" y="249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7" name="Freeform 1326"/>
              <p:cNvSpPr>
                <a:spLocks/>
              </p:cNvSpPr>
              <p:nvPr/>
            </p:nvSpPr>
            <p:spPr bwMode="auto">
              <a:xfrm>
                <a:off x="2617" y="2494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8" name="Freeform 1327"/>
              <p:cNvSpPr>
                <a:spLocks/>
              </p:cNvSpPr>
              <p:nvPr/>
            </p:nvSpPr>
            <p:spPr bwMode="auto">
              <a:xfrm>
                <a:off x="2617" y="2458"/>
                <a:ext cx="7" cy="42"/>
              </a:xfrm>
              <a:custGeom>
                <a:avLst/>
                <a:gdLst>
                  <a:gd name="T0" fmla="*/ 0 w 7"/>
                  <a:gd name="T1" fmla="*/ 42 h 42"/>
                  <a:gd name="T2" fmla="*/ 0 w 7"/>
                  <a:gd name="T3" fmla="*/ 36 h 42"/>
                  <a:gd name="T4" fmla="*/ 0 w 7"/>
                  <a:gd name="T5" fmla="*/ 18 h 42"/>
                  <a:gd name="T6" fmla="*/ 7 w 7"/>
                  <a:gd name="T7" fmla="*/ 6 h 42"/>
                  <a:gd name="T8" fmla="*/ 7 w 7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2">
                    <a:moveTo>
                      <a:pt x="0" y="42"/>
                    </a:moveTo>
                    <a:lnTo>
                      <a:pt x="0" y="36"/>
                    </a:lnTo>
                    <a:lnTo>
                      <a:pt x="0" y="18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9" name="Freeform 1328"/>
              <p:cNvSpPr>
                <a:spLocks/>
              </p:cNvSpPr>
              <p:nvPr/>
            </p:nvSpPr>
            <p:spPr bwMode="auto">
              <a:xfrm>
                <a:off x="2624" y="2458"/>
                <a:ext cx="0" cy="36"/>
              </a:xfrm>
              <a:custGeom>
                <a:avLst/>
                <a:gdLst>
                  <a:gd name="T0" fmla="*/ 0 h 36"/>
                  <a:gd name="T1" fmla="*/ 6 h 36"/>
                  <a:gd name="T2" fmla="*/ 18 h 36"/>
                  <a:gd name="T3" fmla="*/ 30 h 36"/>
                  <a:gd name="T4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0" name="Line 1329"/>
              <p:cNvSpPr>
                <a:spLocks noChangeShapeType="1"/>
              </p:cNvSpPr>
              <p:nvPr/>
            </p:nvSpPr>
            <p:spPr bwMode="auto">
              <a:xfrm>
                <a:off x="2624" y="2494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1" name="Freeform 1330"/>
              <p:cNvSpPr>
                <a:spLocks/>
              </p:cNvSpPr>
              <p:nvPr/>
            </p:nvSpPr>
            <p:spPr bwMode="auto">
              <a:xfrm>
                <a:off x="2624" y="2500"/>
                <a:ext cx="6" cy="19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6 h 19"/>
                  <a:gd name="T4" fmla="*/ 6 w 6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6"/>
                    </a:lnTo>
                    <a:lnTo>
                      <a:pt x="6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2" name="Line 1331"/>
              <p:cNvSpPr>
                <a:spLocks noChangeShapeType="1"/>
              </p:cNvSpPr>
              <p:nvPr/>
            </p:nvSpPr>
            <p:spPr bwMode="auto">
              <a:xfrm>
                <a:off x="2630" y="2519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3" name="Freeform 1332"/>
              <p:cNvSpPr>
                <a:spLocks/>
              </p:cNvSpPr>
              <p:nvPr/>
            </p:nvSpPr>
            <p:spPr bwMode="auto">
              <a:xfrm>
                <a:off x="2630" y="2543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6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4" name="Freeform 1333"/>
              <p:cNvSpPr>
                <a:spLocks/>
              </p:cNvSpPr>
              <p:nvPr/>
            </p:nvSpPr>
            <p:spPr bwMode="auto">
              <a:xfrm>
                <a:off x="2636" y="2531"/>
                <a:ext cx="0" cy="36"/>
              </a:xfrm>
              <a:custGeom>
                <a:avLst/>
                <a:gdLst>
                  <a:gd name="T0" fmla="*/ 36 h 36"/>
                  <a:gd name="T1" fmla="*/ 30 h 36"/>
                  <a:gd name="T2" fmla="*/ 18 h 36"/>
                  <a:gd name="T3" fmla="*/ 6 h 36"/>
                  <a:gd name="T4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5" name="Freeform 1334"/>
              <p:cNvSpPr>
                <a:spLocks/>
              </p:cNvSpPr>
              <p:nvPr/>
            </p:nvSpPr>
            <p:spPr bwMode="auto">
              <a:xfrm>
                <a:off x="2636" y="2531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12 h 24"/>
                  <a:gd name="T6" fmla="*/ 6 w 6"/>
                  <a:gd name="T7" fmla="*/ 18 h 24"/>
                  <a:gd name="T8" fmla="*/ 6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6" name="Freeform 1335"/>
              <p:cNvSpPr>
                <a:spLocks/>
              </p:cNvSpPr>
              <p:nvPr/>
            </p:nvSpPr>
            <p:spPr bwMode="auto">
              <a:xfrm>
                <a:off x="2642" y="2549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7" name="Freeform 1336"/>
              <p:cNvSpPr>
                <a:spLocks/>
              </p:cNvSpPr>
              <p:nvPr/>
            </p:nvSpPr>
            <p:spPr bwMode="auto">
              <a:xfrm>
                <a:off x="2642" y="2531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6 h 18"/>
                  <a:gd name="T4" fmla="*/ 7 w 7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8" name="Freeform 1337"/>
              <p:cNvSpPr>
                <a:spLocks/>
              </p:cNvSpPr>
              <p:nvPr/>
            </p:nvSpPr>
            <p:spPr bwMode="auto">
              <a:xfrm>
                <a:off x="2649" y="2531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9" name="Freeform 1338"/>
              <p:cNvSpPr>
                <a:spLocks/>
              </p:cNvSpPr>
              <p:nvPr/>
            </p:nvSpPr>
            <p:spPr bwMode="auto">
              <a:xfrm>
                <a:off x="2649" y="2531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0" name="Freeform 1339"/>
              <p:cNvSpPr>
                <a:spLocks/>
              </p:cNvSpPr>
              <p:nvPr/>
            </p:nvSpPr>
            <p:spPr bwMode="auto">
              <a:xfrm>
                <a:off x="2649" y="253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1" name="Freeform 1340"/>
              <p:cNvSpPr>
                <a:spLocks/>
              </p:cNvSpPr>
              <p:nvPr/>
            </p:nvSpPr>
            <p:spPr bwMode="auto">
              <a:xfrm>
                <a:off x="2655" y="2531"/>
                <a:ext cx="0" cy="30"/>
              </a:xfrm>
              <a:custGeom>
                <a:avLst/>
                <a:gdLst>
                  <a:gd name="T0" fmla="*/ 0 h 30"/>
                  <a:gd name="T1" fmla="*/ 6 h 30"/>
                  <a:gd name="T2" fmla="*/ 18 h 30"/>
                  <a:gd name="T3" fmla="*/ 24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2" name="Freeform 1341"/>
              <p:cNvSpPr>
                <a:spLocks/>
              </p:cNvSpPr>
              <p:nvPr/>
            </p:nvSpPr>
            <p:spPr bwMode="auto">
              <a:xfrm>
                <a:off x="2655" y="2519"/>
                <a:ext cx="6" cy="42"/>
              </a:xfrm>
              <a:custGeom>
                <a:avLst/>
                <a:gdLst>
                  <a:gd name="T0" fmla="*/ 0 w 6"/>
                  <a:gd name="T1" fmla="*/ 42 h 42"/>
                  <a:gd name="T2" fmla="*/ 0 w 6"/>
                  <a:gd name="T3" fmla="*/ 36 h 42"/>
                  <a:gd name="T4" fmla="*/ 0 w 6"/>
                  <a:gd name="T5" fmla="*/ 24 h 42"/>
                  <a:gd name="T6" fmla="*/ 6 w 6"/>
                  <a:gd name="T7" fmla="*/ 6 h 42"/>
                  <a:gd name="T8" fmla="*/ 6 w 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0" y="42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3" name="Freeform 1342"/>
              <p:cNvSpPr>
                <a:spLocks/>
              </p:cNvSpPr>
              <p:nvPr/>
            </p:nvSpPr>
            <p:spPr bwMode="auto">
              <a:xfrm>
                <a:off x="2661" y="2519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4" name="Freeform 1343"/>
              <p:cNvSpPr>
                <a:spLocks/>
              </p:cNvSpPr>
              <p:nvPr/>
            </p:nvSpPr>
            <p:spPr bwMode="auto">
              <a:xfrm>
                <a:off x="2661" y="2525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5" name="Freeform 1344"/>
              <p:cNvSpPr>
                <a:spLocks/>
              </p:cNvSpPr>
              <p:nvPr/>
            </p:nvSpPr>
            <p:spPr bwMode="auto">
              <a:xfrm>
                <a:off x="2668" y="2476"/>
                <a:ext cx="0" cy="49"/>
              </a:xfrm>
              <a:custGeom>
                <a:avLst/>
                <a:gdLst>
                  <a:gd name="T0" fmla="*/ 49 h 49"/>
                  <a:gd name="T1" fmla="*/ 37 h 49"/>
                  <a:gd name="T2" fmla="*/ 24 h 49"/>
                  <a:gd name="T3" fmla="*/ 12 h 49"/>
                  <a:gd name="T4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37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6" name="Freeform 1345"/>
              <p:cNvSpPr>
                <a:spLocks/>
              </p:cNvSpPr>
              <p:nvPr/>
            </p:nvSpPr>
            <p:spPr bwMode="auto">
              <a:xfrm>
                <a:off x="2668" y="2464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7" name="Freeform 1346"/>
              <p:cNvSpPr>
                <a:spLocks/>
              </p:cNvSpPr>
              <p:nvPr/>
            </p:nvSpPr>
            <p:spPr bwMode="auto">
              <a:xfrm>
                <a:off x="2668" y="2464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6 h 42"/>
                  <a:gd name="T4" fmla="*/ 0 w 6"/>
                  <a:gd name="T5" fmla="*/ 18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8" name="Freeform 1347"/>
              <p:cNvSpPr>
                <a:spLocks/>
              </p:cNvSpPr>
              <p:nvPr/>
            </p:nvSpPr>
            <p:spPr bwMode="auto">
              <a:xfrm>
                <a:off x="2674" y="250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9" name="Freeform 1348"/>
              <p:cNvSpPr>
                <a:spLocks/>
              </p:cNvSpPr>
              <p:nvPr/>
            </p:nvSpPr>
            <p:spPr bwMode="auto">
              <a:xfrm>
                <a:off x="2674" y="2500"/>
                <a:ext cx="6" cy="19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6 h 19"/>
                  <a:gd name="T4" fmla="*/ 6 w 6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6"/>
                    </a:lnTo>
                    <a:lnTo>
                      <a:pt x="6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0" name="Line 1349"/>
              <p:cNvSpPr>
                <a:spLocks noChangeShapeType="1"/>
              </p:cNvSpPr>
              <p:nvPr/>
            </p:nvSpPr>
            <p:spPr bwMode="auto">
              <a:xfrm>
                <a:off x="2680" y="2519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1" name="Freeform 1350"/>
              <p:cNvSpPr>
                <a:spLocks/>
              </p:cNvSpPr>
              <p:nvPr/>
            </p:nvSpPr>
            <p:spPr bwMode="auto">
              <a:xfrm>
                <a:off x="2680" y="253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2" name="Freeform 1351"/>
              <p:cNvSpPr>
                <a:spLocks/>
              </p:cNvSpPr>
              <p:nvPr/>
            </p:nvSpPr>
            <p:spPr bwMode="auto">
              <a:xfrm>
                <a:off x="2686" y="2543"/>
                <a:ext cx="0" cy="30"/>
              </a:xfrm>
              <a:custGeom>
                <a:avLst/>
                <a:gdLst>
                  <a:gd name="T0" fmla="*/ 0 h 30"/>
                  <a:gd name="T1" fmla="*/ 6 h 30"/>
                  <a:gd name="T2" fmla="*/ 18 h 30"/>
                  <a:gd name="T3" fmla="*/ 24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3" name="Freeform 1352"/>
              <p:cNvSpPr>
                <a:spLocks/>
              </p:cNvSpPr>
              <p:nvPr/>
            </p:nvSpPr>
            <p:spPr bwMode="auto">
              <a:xfrm>
                <a:off x="2686" y="2567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4" name="Line 1353"/>
              <p:cNvSpPr>
                <a:spLocks noChangeShapeType="1"/>
              </p:cNvSpPr>
              <p:nvPr/>
            </p:nvSpPr>
            <p:spPr bwMode="auto">
              <a:xfrm>
                <a:off x="2693" y="2567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5" name="Freeform 1354"/>
              <p:cNvSpPr>
                <a:spLocks/>
              </p:cNvSpPr>
              <p:nvPr/>
            </p:nvSpPr>
            <p:spPr bwMode="auto">
              <a:xfrm>
                <a:off x="2693" y="2567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6" name="Freeform 1355"/>
              <p:cNvSpPr>
                <a:spLocks/>
              </p:cNvSpPr>
              <p:nvPr/>
            </p:nvSpPr>
            <p:spPr bwMode="auto">
              <a:xfrm>
                <a:off x="2693" y="2567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7" name="Line 1356"/>
              <p:cNvSpPr>
                <a:spLocks noChangeShapeType="1"/>
              </p:cNvSpPr>
              <p:nvPr/>
            </p:nvSpPr>
            <p:spPr bwMode="auto">
              <a:xfrm>
                <a:off x="2699" y="2567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8" name="Freeform 1357"/>
              <p:cNvSpPr>
                <a:spLocks/>
              </p:cNvSpPr>
              <p:nvPr/>
            </p:nvSpPr>
            <p:spPr bwMode="auto">
              <a:xfrm>
                <a:off x="2699" y="2567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9" name="Freeform 1358"/>
              <p:cNvSpPr>
                <a:spLocks/>
              </p:cNvSpPr>
              <p:nvPr/>
            </p:nvSpPr>
            <p:spPr bwMode="auto">
              <a:xfrm>
                <a:off x="2705" y="2555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0" name="Freeform 1359"/>
              <p:cNvSpPr>
                <a:spLocks/>
              </p:cNvSpPr>
              <p:nvPr/>
            </p:nvSpPr>
            <p:spPr bwMode="auto">
              <a:xfrm>
                <a:off x="2705" y="2543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1" name="Line 1360"/>
              <p:cNvSpPr>
                <a:spLocks noChangeShapeType="1"/>
              </p:cNvSpPr>
              <p:nvPr/>
            </p:nvSpPr>
            <p:spPr bwMode="auto">
              <a:xfrm>
                <a:off x="2711" y="254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2" name="Freeform 1361"/>
              <p:cNvSpPr>
                <a:spLocks/>
              </p:cNvSpPr>
              <p:nvPr/>
            </p:nvSpPr>
            <p:spPr bwMode="auto">
              <a:xfrm>
                <a:off x="2711" y="2513"/>
                <a:ext cx="7" cy="30"/>
              </a:xfrm>
              <a:custGeom>
                <a:avLst/>
                <a:gdLst>
                  <a:gd name="T0" fmla="*/ 0 w 7"/>
                  <a:gd name="T1" fmla="*/ 30 h 30"/>
                  <a:gd name="T2" fmla="*/ 0 w 7"/>
                  <a:gd name="T3" fmla="*/ 18 h 30"/>
                  <a:gd name="T4" fmla="*/ 7 w 7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0">
                    <a:moveTo>
                      <a:pt x="0" y="30"/>
                    </a:move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3" name="Freeform 1362"/>
              <p:cNvSpPr>
                <a:spLocks/>
              </p:cNvSpPr>
              <p:nvPr/>
            </p:nvSpPr>
            <p:spPr bwMode="auto">
              <a:xfrm>
                <a:off x="2718" y="2482"/>
                <a:ext cx="0" cy="31"/>
              </a:xfrm>
              <a:custGeom>
                <a:avLst/>
                <a:gdLst>
                  <a:gd name="T0" fmla="*/ 31 h 31"/>
                  <a:gd name="T1" fmla="*/ 12 h 31"/>
                  <a:gd name="T2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4" name="Line 1363"/>
              <p:cNvSpPr>
                <a:spLocks noChangeShapeType="1"/>
              </p:cNvSpPr>
              <p:nvPr/>
            </p:nvSpPr>
            <p:spPr bwMode="auto">
              <a:xfrm flipV="1">
                <a:off x="2718" y="2476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5" name="Freeform 1364"/>
              <p:cNvSpPr>
                <a:spLocks/>
              </p:cNvSpPr>
              <p:nvPr/>
            </p:nvSpPr>
            <p:spPr bwMode="auto">
              <a:xfrm>
                <a:off x="2718" y="247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6" name="Freeform 1365"/>
              <p:cNvSpPr>
                <a:spLocks/>
              </p:cNvSpPr>
              <p:nvPr/>
            </p:nvSpPr>
            <p:spPr bwMode="auto">
              <a:xfrm>
                <a:off x="2724" y="2476"/>
                <a:ext cx="0" cy="37"/>
              </a:xfrm>
              <a:custGeom>
                <a:avLst/>
                <a:gdLst>
                  <a:gd name="T0" fmla="*/ 0 h 37"/>
                  <a:gd name="T1" fmla="*/ 6 h 37"/>
                  <a:gd name="T2" fmla="*/ 18 h 37"/>
                  <a:gd name="T3" fmla="*/ 30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7" name="Freeform 1366"/>
              <p:cNvSpPr>
                <a:spLocks/>
              </p:cNvSpPr>
              <p:nvPr/>
            </p:nvSpPr>
            <p:spPr bwMode="auto">
              <a:xfrm>
                <a:off x="2724" y="2500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13 h 13"/>
                  <a:gd name="T4" fmla="*/ 0 w 6"/>
                  <a:gd name="T5" fmla="*/ 6 h 13"/>
                  <a:gd name="T6" fmla="*/ 6 w 6"/>
                  <a:gd name="T7" fmla="*/ 0 h 13"/>
                  <a:gd name="T8" fmla="*/ 6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8" name="Freeform 1367"/>
              <p:cNvSpPr>
                <a:spLocks/>
              </p:cNvSpPr>
              <p:nvPr/>
            </p:nvSpPr>
            <p:spPr bwMode="auto">
              <a:xfrm>
                <a:off x="2730" y="2500"/>
                <a:ext cx="0" cy="49"/>
              </a:xfrm>
              <a:custGeom>
                <a:avLst/>
                <a:gdLst>
                  <a:gd name="T0" fmla="*/ 0 h 49"/>
                  <a:gd name="T1" fmla="*/ 13 h 49"/>
                  <a:gd name="T2" fmla="*/ 25 h 49"/>
                  <a:gd name="T3" fmla="*/ 37 h 49"/>
                  <a:gd name="T4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9" name="Freeform 1368"/>
              <p:cNvSpPr>
                <a:spLocks/>
              </p:cNvSpPr>
              <p:nvPr/>
            </p:nvSpPr>
            <p:spPr bwMode="auto">
              <a:xfrm>
                <a:off x="2730" y="2543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0" name="Freeform 1369"/>
              <p:cNvSpPr>
                <a:spLocks/>
              </p:cNvSpPr>
              <p:nvPr/>
            </p:nvSpPr>
            <p:spPr bwMode="auto">
              <a:xfrm>
                <a:off x="2737" y="2488"/>
                <a:ext cx="0" cy="55"/>
              </a:xfrm>
              <a:custGeom>
                <a:avLst/>
                <a:gdLst>
                  <a:gd name="T0" fmla="*/ 55 h 55"/>
                  <a:gd name="T1" fmla="*/ 43 h 55"/>
                  <a:gd name="T2" fmla="*/ 25 h 55"/>
                  <a:gd name="T3" fmla="*/ 12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1" name="Freeform 1370"/>
              <p:cNvSpPr>
                <a:spLocks/>
              </p:cNvSpPr>
              <p:nvPr/>
            </p:nvSpPr>
            <p:spPr bwMode="auto">
              <a:xfrm>
                <a:off x="2737" y="2488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2" name="Freeform 1371"/>
              <p:cNvSpPr>
                <a:spLocks/>
              </p:cNvSpPr>
              <p:nvPr/>
            </p:nvSpPr>
            <p:spPr bwMode="auto">
              <a:xfrm>
                <a:off x="2737" y="249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3" name="Freeform 1372"/>
              <p:cNvSpPr>
                <a:spLocks/>
              </p:cNvSpPr>
              <p:nvPr/>
            </p:nvSpPr>
            <p:spPr bwMode="auto">
              <a:xfrm>
                <a:off x="2743" y="2470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6 h 24"/>
                  <a:gd name="T4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4" name="Freeform 1373"/>
              <p:cNvSpPr>
                <a:spLocks/>
              </p:cNvSpPr>
              <p:nvPr/>
            </p:nvSpPr>
            <p:spPr bwMode="auto">
              <a:xfrm>
                <a:off x="2743" y="247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0 w 6"/>
                  <a:gd name="T5" fmla="*/ 12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5" name="Freeform 1374"/>
              <p:cNvSpPr>
                <a:spLocks/>
              </p:cNvSpPr>
              <p:nvPr/>
            </p:nvSpPr>
            <p:spPr bwMode="auto">
              <a:xfrm>
                <a:off x="2749" y="2446"/>
                <a:ext cx="0" cy="42"/>
              </a:xfrm>
              <a:custGeom>
                <a:avLst/>
                <a:gdLst>
                  <a:gd name="T0" fmla="*/ 42 h 42"/>
                  <a:gd name="T1" fmla="*/ 36 h 42"/>
                  <a:gd name="T2" fmla="*/ 18 h 42"/>
                  <a:gd name="T3" fmla="*/ 6 h 42"/>
                  <a:gd name="T4" fmla="*/ 0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2">
                    <a:moveTo>
                      <a:pt x="0" y="42"/>
                    </a:moveTo>
                    <a:lnTo>
                      <a:pt x="0" y="3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6" name="Freeform 1375"/>
              <p:cNvSpPr>
                <a:spLocks/>
              </p:cNvSpPr>
              <p:nvPr/>
            </p:nvSpPr>
            <p:spPr bwMode="auto">
              <a:xfrm>
                <a:off x="2749" y="2446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6 h 42"/>
                  <a:gd name="T4" fmla="*/ 0 w 6"/>
                  <a:gd name="T5" fmla="*/ 18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7" name="Freeform 1376"/>
              <p:cNvSpPr>
                <a:spLocks/>
              </p:cNvSpPr>
              <p:nvPr/>
            </p:nvSpPr>
            <p:spPr bwMode="auto">
              <a:xfrm>
                <a:off x="2755" y="2470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0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8" name="Freeform 1377"/>
              <p:cNvSpPr>
                <a:spLocks/>
              </p:cNvSpPr>
              <p:nvPr/>
            </p:nvSpPr>
            <p:spPr bwMode="auto">
              <a:xfrm>
                <a:off x="2755" y="2470"/>
                <a:ext cx="7" cy="36"/>
              </a:xfrm>
              <a:custGeom>
                <a:avLst/>
                <a:gdLst>
                  <a:gd name="T0" fmla="*/ 0 w 7"/>
                  <a:gd name="T1" fmla="*/ 0 h 36"/>
                  <a:gd name="T2" fmla="*/ 0 w 7"/>
                  <a:gd name="T3" fmla="*/ 6 h 36"/>
                  <a:gd name="T4" fmla="*/ 0 w 7"/>
                  <a:gd name="T5" fmla="*/ 18 h 36"/>
                  <a:gd name="T6" fmla="*/ 7 w 7"/>
                  <a:gd name="T7" fmla="*/ 24 h 36"/>
                  <a:gd name="T8" fmla="*/ 7 w 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7" y="24"/>
                    </a:lnTo>
                    <a:lnTo>
                      <a:pt x="7" y="3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49" name="Freeform 1378"/>
              <p:cNvSpPr>
                <a:spLocks/>
              </p:cNvSpPr>
              <p:nvPr/>
            </p:nvSpPr>
            <p:spPr bwMode="auto">
              <a:xfrm>
                <a:off x="2762" y="2506"/>
                <a:ext cx="0" cy="19"/>
              </a:xfrm>
              <a:custGeom>
                <a:avLst/>
                <a:gdLst>
                  <a:gd name="T0" fmla="*/ 0 h 19"/>
                  <a:gd name="T1" fmla="*/ 13 h 19"/>
                  <a:gd name="T2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1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0" name="Freeform 1379"/>
              <p:cNvSpPr>
                <a:spLocks/>
              </p:cNvSpPr>
              <p:nvPr/>
            </p:nvSpPr>
            <p:spPr bwMode="auto">
              <a:xfrm>
                <a:off x="2762" y="2525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1" name="Freeform 1380"/>
              <p:cNvSpPr>
                <a:spLocks/>
              </p:cNvSpPr>
              <p:nvPr/>
            </p:nvSpPr>
            <p:spPr bwMode="auto">
              <a:xfrm>
                <a:off x="2762" y="2513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8 h 24"/>
                  <a:gd name="T4" fmla="*/ 6 w 6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2" name="Freeform 1381"/>
              <p:cNvSpPr>
                <a:spLocks/>
              </p:cNvSpPr>
              <p:nvPr/>
            </p:nvSpPr>
            <p:spPr bwMode="auto">
              <a:xfrm>
                <a:off x="2768" y="2470"/>
                <a:ext cx="0" cy="43"/>
              </a:xfrm>
              <a:custGeom>
                <a:avLst/>
                <a:gdLst>
                  <a:gd name="T0" fmla="*/ 43 h 43"/>
                  <a:gd name="T1" fmla="*/ 30 h 43"/>
                  <a:gd name="T2" fmla="*/ 18 h 43"/>
                  <a:gd name="T3" fmla="*/ 6 h 43"/>
                  <a:gd name="T4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3" name="Freeform 1382"/>
              <p:cNvSpPr>
                <a:spLocks/>
              </p:cNvSpPr>
              <p:nvPr/>
            </p:nvSpPr>
            <p:spPr bwMode="auto">
              <a:xfrm>
                <a:off x="2768" y="2470"/>
                <a:ext cx="6" cy="61"/>
              </a:xfrm>
              <a:custGeom>
                <a:avLst/>
                <a:gdLst>
                  <a:gd name="T0" fmla="*/ 0 w 6"/>
                  <a:gd name="T1" fmla="*/ 0 h 61"/>
                  <a:gd name="T2" fmla="*/ 0 w 6"/>
                  <a:gd name="T3" fmla="*/ 6 h 61"/>
                  <a:gd name="T4" fmla="*/ 0 w 6"/>
                  <a:gd name="T5" fmla="*/ 24 h 61"/>
                  <a:gd name="T6" fmla="*/ 6 w 6"/>
                  <a:gd name="T7" fmla="*/ 49 h 61"/>
                  <a:gd name="T8" fmla="*/ 6 w 6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1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6" y="49"/>
                    </a:lnTo>
                    <a:lnTo>
                      <a:pt x="6" y="6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4" name="Freeform 1383"/>
              <p:cNvSpPr>
                <a:spLocks/>
              </p:cNvSpPr>
              <p:nvPr/>
            </p:nvSpPr>
            <p:spPr bwMode="auto">
              <a:xfrm>
                <a:off x="2774" y="2531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5" name="Freeform 1384"/>
              <p:cNvSpPr>
                <a:spLocks/>
              </p:cNvSpPr>
              <p:nvPr/>
            </p:nvSpPr>
            <p:spPr bwMode="auto">
              <a:xfrm>
                <a:off x="2774" y="254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6" name="Freeform 1385"/>
              <p:cNvSpPr>
                <a:spLocks/>
              </p:cNvSpPr>
              <p:nvPr/>
            </p:nvSpPr>
            <p:spPr bwMode="auto">
              <a:xfrm>
                <a:off x="2780" y="2525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7" name="Freeform 1386"/>
              <p:cNvSpPr>
                <a:spLocks/>
              </p:cNvSpPr>
              <p:nvPr/>
            </p:nvSpPr>
            <p:spPr bwMode="auto">
              <a:xfrm>
                <a:off x="2780" y="2500"/>
                <a:ext cx="0" cy="25"/>
              </a:xfrm>
              <a:custGeom>
                <a:avLst/>
                <a:gdLst>
                  <a:gd name="T0" fmla="*/ 25 h 25"/>
                  <a:gd name="T1" fmla="*/ 13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8" name="Freeform 1387"/>
              <p:cNvSpPr>
                <a:spLocks/>
              </p:cNvSpPr>
              <p:nvPr/>
            </p:nvSpPr>
            <p:spPr bwMode="auto">
              <a:xfrm>
                <a:off x="2780" y="2494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9" name="Freeform 1388"/>
              <p:cNvSpPr>
                <a:spLocks/>
              </p:cNvSpPr>
              <p:nvPr/>
            </p:nvSpPr>
            <p:spPr bwMode="auto">
              <a:xfrm>
                <a:off x="2787" y="2494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0" name="Freeform 1389"/>
              <p:cNvSpPr>
                <a:spLocks/>
              </p:cNvSpPr>
              <p:nvPr/>
            </p:nvSpPr>
            <p:spPr bwMode="auto">
              <a:xfrm>
                <a:off x="2787" y="25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1" name="Freeform 1390"/>
              <p:cNvSpPr>
                <a:spLocks/>
              </p:cNvSpPr>
              <p:nvPr/>
            </p:nvSpPr>
            <p:spPr bwMode="auto">
              <a:xfrm>
                <a:off x="2793" y="250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2" name="Freeform 1391"/>
              <p:cNvSpPr>
                <a:spLocks/>
              </p:cNvSpPr>
              <p:nvPr/>
            </p:nvSpPr>
            <p:spPr bwMode="auto">
              <a:xfrm>
                <a:off x="2793" y="249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3" name="Freeform 1392"/>
              <p:cNvSpPr>
                <a:spLocks/>
              </p:cNvSpPr>
              <p:nvPr/>
            </p:nvSpPr>
            <p:spPr bwMode="auto">
              <a:xfrm>
                <a:off x="2799" y="2476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6 h 18"/>
                  <a:gd name="T3" fmla="*/ 0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4" name="Freeform 1393"/>
              <p:cNvSpPr>
                <a:spLocks/>
              </p:cNvSpPr>
              <p:nvPr/>
            </p:nvSpPr>
            <p:spPr bwMode="auto">
              <a:xfrm>
                <a:off x="2799" y="2476"/>
                <a:ext cx="7" cy="49"/>
              </a:xfrm>
              <a:custGeom>
                <a:avLst/>
                <a:gdLst>
                  <a:gd name="T0" fmla="*/ 0 w 7"/>
                  <a:gd name="T1" fmla="*/ 0 h 49"/>
                  <a:gd name="T2" fmla="*/ 0 w 7"/>
                  <a:gd name="T3" fmla="*/ 6 h 49"/>
                  <a:gd name="T4" fmla="*/ 0 w 7"/>
                  <a:gd name="T5" fmla="*/ 24 h 49"/>
                  <a:gd name="T6" fmla="*/ 7 w 7"/>
                  <a:gd name="T7" fmla="*/ 43 h 49"/>
                  <a:gd name="T8" fmla="*/ 7 w 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9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7" y="43"/>
                    </a:lnTo>
                    <a:lnTo>
                      <a:pt x="7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5" name="Freeform 1394"/>
              <p:cNvSpPr>
                <a:spLocks/>
              </p:cNvSpPr>
              <p:nvPr/>
            </p:nvSpPr>
            <p:spPr bwMode="auto">
              <a:xfrm>
                <a:off x="2806" y="2506"/>
                <a:ext cx="0" cy="19"/>
              </a:xfrm>
              <a:custGeom>
                <a:avLst/>
                <a:gdLst>
                  <a:gd name="T0" fmla="*/ 19 h 19"/>
                  <a:gd name="T1" fmla="*/ 19 h 19"/>
                  <a:gd name="T2" fmla="*/ 13 h 19"/>
                  <a:gd name="T3" fmla="*/ 7 h 19"/>
                  <a:gd name="T4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6" name="Freeform 1395"/>
              <p:cNvSpPr>
                <a:spLocks/>
              </p:cNvSpPr>
              <p:nvPr/>
            </p:nvSpPr>
            <p:spPr bwMode="auto">
              <a:xfrm>
                <a:off x="2806" y="2506"/>
                <a:ext cx="0" cy="13"/>
              </a:xfrm>
              <a:custGeom>
                <a:avLst/>
                <a:gdLst>
                  <a:gd name="T0" fmla="*/ 0 h 13"/>
                  <a:gd name="T1" fmla="*/ 7 h 13"/>
                  <a:gd name="T2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7" name="Freeform 1396"/>
              <p:cNvSpPr>
                <a:spLocks/>
              </p:cNvSpPr>
              <p:nvPr/>
            </p:nvSpPr>
            <p:spPr bwMode="auto">
              <a:xfrm>
                <a:off x="2806" y="2519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24 h 30"/>
                  <a:gd name="T6" fmla="*/ 6 w 6"/>
                  <a:gd name="T7" fmla="*/ 30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8" name="Freeform 1397"/>
              <p:cNvSpPr>
                <a:spLocks/>
              </p:cNvSpPr>
              <p:nvPr/>
            </p:nvSpPr>
            <p:spPr bwMode="auto">
              <a:xfrm>
                <a:off x="2812" y="2458"/>
                <a:ext cx="0" cy="91"/>
              </a:xfrm>
              <a:custGeom>
                <a:avLst/>
                <a:gdLst>
                  <a:gd name="T0" fmla="*/ 91 h 91"/>
                  <a:gd name="T1" fmla="*/ 85 h 91"/>
                  <a:gd name="T2" fmla="*/ 73 h 91"/>
                  <a:gd name="T3" fmla="*/ 42 h 91"/>
                  <a:gd name="T4" fmla="*/ 18 h 91"/>
                  <a:gd name="T5" fmla="*/ 6 h 91"/>
                  <a:gd name="T6" fmla="*/ 0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91">
                    <a:moveTo>
                      <a:pt x="0" y="91"/>
                    </a:moveTo>
                    <a:lnTo>
                      <a:pt x="0" y="85"/>
                    </a:lnTo>
                    <a:lnTo>
                      <a:pt x="0" y="73"/>
                    </a:lnTo>
                    <a:lnTo>
                      <a:pt x="0" y="42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9" name="Freeform 1398"/>
              <p:cNvSpPr>
                <a:spLocks/>
              </p:cNvSpPr>
              <p:nvPr/>
            </p:nvSpPr>
            <p:spPr bwMode="auto">
              <a:xfrm>
                <a:off x="2812" y="2458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0 h 36"/>
                  <a:gd name="T4" fmla="*/ 0 w 6"/>
                  <a:gd name="T5" fmla="*/ 12 h 36"/>
                  <a:gd name="T6" fmla="*/ 6 w 6"/>
                  <a:gd name="T7" fmla="*/ 24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0" name="Line 1399"/>
              <p:cNvSpPr>
                <a:spLocks noChangeShapeType="1"/>
              </p:cNvSpPr>
              <p:nvPr/>
            </p:nvSpPr>
            <p:spPr bwMode="auto">
              <a:xfrm>
                <a:off x="2818" y="249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1" name="Freeform 1400"/>
              <p:cNvSpPr>
                <a:spLocks/>
              </p:cNvSpPr>
              <p:nvPr/>
            </p:nvSpPr>
            <p:spPr bwMode="auto">
              <a:xfrm>
                <a:off x="2818" y="249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2" name="Line 1401"/>
              <p:cNvSpPr>
                <a:spLocks noChangeShapeType="1"/>
              </p:cNvSpPr>
              <p:nvPr/>
            </p:nvSpPr>
            <p:spPr bwMode="auto">
              <a:xfrm>
                <a:off x="2824" y="2494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3" name="Freeform 1402"/>
              <p:cNvSpPr>
                <a:spLocks/>
              </p:cNvSpPr>
              <p:nvPr/>
            </p:nvSpPr>
            <p:spPr bwMode="auto">
              <a:xfrm>
                <a:off x="2824" y="2500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4" name="Line 1403"/>
              <p:cNvSpPr>
                <a:spLocks noChangeShapeType="1"/>
              </p:cNvSpPr>
              <p:nvPr/>
            </p:nvSpPr>
            <p:spPr bwMode="auto">
              <a:xfrm>
                <a:off x="2831" y="2506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5" name="Freeform 1404"/>
              <p:cNvSpPr>
                <a:spLocks/>
              </p:cNvSpPr>
              <p:nvPr/>
            </p:nvSpPr>
            <p:spPr bwMode="auto">
              <a:xfrm>
                <a:off x="2831" y="2494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6" name="Freeform 1405"/>
              <p:cNvSpPr>
                <a:spLocks/>
              </p:cNvSpPr>
              <p:nvPr/>
            </p:nvSpPr>
            <p:spPr bwMode="auto">
              <a:xfrm>
                <a:off x="2831" y="249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7" name="Freeform 1406"/>
              <p:cNvSpPr>
                <a:spLocks/>
              </p:cNvSpPr>
              <p:nvPr/>
            </p:nvSpPr>
            <p:spPr bwMode="auto">
              <a:xfrm>
                <a:off x="2837" y="2494"/>
                <a:ext cx="0" cy="19"/>
              </a:xfrm>
              <a:custGeom>
                <a:avLst/>
                <a:gdLst>
                  <a:gd name="T0" fmla="*/ 0 h 19"/>
                  <a:gd name="T1" fmla="*/ 12 h 19"/>
                  <a:gd name="T2" fmla="*/ 19 h 19"/>
                  <a:gd name="T3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8" name="Freeform 1407"/>
              <p:cNvSpPr>
                <a:spLocks/>
              </p:cNvSpPr>
              <p:nvPr/>
            </p:nvSpPr>
            <p:spPr bwMode="auto">
              <a:xfrm>
                <a:off x="2837" y="2500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13 h 13"/>
                  <a:gd name="T4" fmla="*/ 0 w 6"/>
                  <a:gd name="T5" fmla="*/ 6 h 13"/>
                  <a:gd name="T6" fmla="*/ 6 w 6"/>
                  <a:gd name="T7" fmla="*/ 0 h 13"/>
                  <a:gd name="T8" fmla="*/ 6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79" name="Freeform 1408"/>
              <p:cNvSpPr>
                <a:spLocks/>
              </p:cNvSpPr>
              <p:nvPr/>
            </p:nvSpPr>
            <p:spPr bwMode="auto">
              <a:xfrm>
                <a:off x="2843" y="2500"/>
                <a:ext cx="0" cy="19"/>
              </a:xfrm>
              <a:custGeom>
                <a:avLst/>
                <a:gdLst>
                  <a:gd name="T0" fmla="*/ 0 h 19"/>
                  <a:gd name="T1" fmla="*/ 6 h 19"/>
                  <a:gd name="T2" fmla="*/ 13 h 19"/>
                  <a:gd name="T3" fmla="*/ 19 h 19"/>
                  <a:gd name="T4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0" name="Freeform 1409"/>
              <p:cNvSpPr>
                <a:spLocks/>
              </p:cNvSpPr>
              <p:nvPr/>
            </p:nvSpPr>
            <p:spPr bwMode="auto">
              <a:xfrm>
                <a:off x="2843" y="2452"/>
                <a:ext cx="7" cy="67"/>
              </a:xfrm>
              <a:custGeom>
                <a:avLst/>
                <a:gdLst>
                  <a:gd name="T0" fmla="*/ 0 w 7"/>
                  <a:gd name="T1" fmla="*/ 67 h 67"/>
                  <a:gd name="T2" fmla="*/ 0 w 7"/>
                  <a:gd name="T3" fmla="*/ 54 h 67"/>
                  <a:gd name="T4" fmla="*/ 0 w 7"/>
                  <a:gd name="T5" fmla="*/ 30 h 67"/>
                  <a:gd name="T6" fmla="*/ 7 w 7"/>
                  <a:gd name="T7" fmla="*/ 12 h 67"/>
                  <a:gd name="T8" fmla="*/ 7 w 7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7">
                    <a:moveTo>
                      <a:pt x="0" y="67"/>
                    </a:moveTo>
                    <a:lnTo>
                      <a:pt x="0" y="54"/>
                    </a:lnTo>
                    <a:lnTo>
                      <a:pt x="0" y="30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1" name="Freeform 1410"/>
              <p:cNvSpPr>
                <a:spLocks/>
              </p:cNvSpPr>
              <p:nvPr/>
            </p:nvSpPr>
            <p:spPr bwMode="auto">
              <a:xfrm>
                <a:off x="2850" y="2452"/>
                <a:ext cx="0" cy="24"/>
              </a:xfrm>
              <a:custGeom>
                <a:avLst/>
                <a:gdLst>
                  <a:gd name="T0" fmla="*/ 0 h 24"/>
                  <a:gd name="T1" fmla="*/ 0 h 24"/>
                  <a:gd name="T2" fmla="*/ 6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82" name="Freeform 1411"/>
              <p:cNvSpPr>
                <a:spLocks/>
              </p:cNvSpPr>
              <p:nvPr/>
            </p:nvSpPr>
            <p:spPr bwMode="auto">
              <a:xfrm>
                <a:off x="2850" y="2476"/>
                <a:ext cx="0" cy="43"/>
              </a:xfrm>
              <a:custGeom>
                <a:avLst/>
                <a:gdLst>
                  <a:gd name="T0" fmla="*/ 0 h 43"/>
                  <a:gd name="T1" fmla="*/ 12 h 43"/>
                  <a:gd name="T2" fmla="*/ 24 h 43"/>
                  <a:gd name="T3" fmla="*/ 37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7" name="Group 1412"/>
            <p:cNvGrpSpPr>
              <a:grpSpLocks/>
            </p:cNvGrpSpPr>
            <p:nvPr/>
          </p:nvGrpSpPr>
          <p:grpSpPr bwMode="auto">
            <a:xfrm>
              <a:off x="4524375" y="3862388"/>
              <a:ext cx="876300" cy="231775"/>
              <a:chOff x="2850" y="2433"/>
              <a:chExt cx="552" cy="146"/>
            </a:xfrm>
          </p:grpSpPr>
          <p:sp>
            <p:nvSpPr>
              <p:cNvPr id="1183" name="Freeform 1413"/>
              <p:cNvSpPr>
                <a:spLocks/>
              </p:cNvSpPr>
              <p:nvPr/>
            </p:nvSpPr>
            <p:spPr bwMode="auto">
              <a:xfrm>
                <a:off x="2850" y="251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4" name="Freeform 1414"/>
              <p:cNvSpPr>
                <a:spLocks/>
              </p:cNvSpPr>
              <p:nvPr/>
            </p:nvSpPr>
            <p:spPr bwMode="auto">
              <a:xfrm>
                <a:off x="2856" y="2470"/>
                <a:ext cx="0" cy="49"/>
              </a:xfrm>
              <a:custGeom>
                <a:avLst/>
                <a:gdLst>
                  <a:gd name="T0" fmla="*/ 49 h 49"/>
                  <a:gd name="T1" fmla="*/ 36 h 49"/>
                  <a:gd name="T2" fmla="*/ 24 h 49"/>
                  <a:gd name="T3" fmla="*/ 6 h 49"/>
                  <a:gd name="T4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5" name="Freeform 1415"/>
              <p:cNvSpPr>
                <a:spLocks/>
              </p:cNvSpPr>
              <p:nvPr/>
            </p:nvSpPr>
            <p:spPr bwMode="auto">
              <a:xfrm>
                <a:off x="2856" y="2470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6 h 12"/>
                  <a:gd name="T6" fmla="*/ 6 w 6"/>
                  <a:gd name="T7" fmla="*/ 6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6" name="Freeform 1416"/>
              <p:cNvSpPr>
                <a:spLocks/>
              </p:cNvSpPr>
              <p:nvPr/>
            </p:nvSpPr>
            <p:spPr bwMode="auto">
              <a:xfrm>
                <a:off x="2862" y="2476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7" name="Freeform 1417"/>
              <p:cNvSpPr>
                <a:spLocks/>
              </p:cNvSpPr>
              <p:nvPr/>
            </p:nvSpPr>
            <p:spPr bwMode="auto">
              <a:xfrm>
                <a:off x="2862" y="247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8" name="Freeform 1418"/>
              <p:cNvSpPr>
                <a:spLocks/>
              </p:cNvSpPr>
              <p:nvPr/>
            </p:nvSpPr>
            <p:spPr bwMode="auto">
              <a:xfrm>
                <a:off x="2868" y="2488"/>
                <a:ext cx="0" cy="37"/>
              </a:xfrm>
              <a:custGeom>
                <a:avLst/>
                <a:gdLst>
                  <a:gd name="T0" fmla="*/ 0 h 37"/>
                  <a:gd name="T1" fmla="*/ 18 h 37"/>
                  <a:gd name="T2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18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9" name="Freeform 1419"/>
              <p:cNvSpPr>
                <a:spLocks/>
              </p:cNvSpPr>
              <p:nvPr/>
            </p:nvSpPr>
            <p:spPr bwMode="auto">
              <a:xfrm>
                <a:off x="2868" y="2525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12 h 18"/>
                  <a:gd name="T4" fmla="*/ 7 w 7"/>
                  <a:gd name="T5" fmla="*/ 18 h 18"/>
                  <a:gd name="T6" fmla="*/ 7 w 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12"/>
                    </a:lnTo>
                    <a:lnTo>
                      <a:pt x="7" y="18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0" name="Freeform 1420"/>
              <p:cNvSpPr>
                <a:spLocks/>
              </p:cNvSpPr>
              <p:nvPr/>
            </p:nvSpPr>
            <p:spPr bwMode="auto">
              <a:xfrm>
                <a:off x="2875" y="2488"/>
                <a:ext cx="0" cy="55"/>
              </a:xfrm>
              <a:custGeom>
                <a:avLst/>
                <a:gdLst>
                  <a:gd name="T0" fmla="*/ 55 h 55"/>
                  <a:gd name="T1" fmla="*/ 43 h 55"/>
                  <a:gd name="T2" fmla="*/ 25 h 55"/>
                  <a:gd name="T3" fmla="*/ 6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1" name="Freeform 1421"/>
              <p:cNvSpPr>
                <a:spLocks/>
              </p:cNvSpPr>
              <p:nvPr/>
            </p:nvSpPr>
            <p:spPr bwMode="auto">
              <a:xfrm>
                <a:off x="2875" y="2488"/>
                <a:ext cx="0" cy="37"/>
              </a:xfrm>
              <a:custGeom>
                <a:avLst/>
                <a:gdLst>
                  <a:gd name="T0" fmla="*/ 0 h 37"/>
                  <a:gd name="T1" fmla="*/ 6 h 37"/>
                  <a:gd name="T2" fmla="*/ 18 h 37"/>
                  <a:gd name="T3" fmla="*/ 31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2" name="Freeform 1422"/>
              <p:cNvSpPr>
                <a:spLocks/>
              </p:cNvSpPr>
              <p:nvPr/>
            </p:nvSpPr>
            <p:spPr bwMode="auto">
              <a:xfrm>
                <a:off x="2875" y="251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3" name="Freeform 1423"/>
              <p:cNvSpPr>
                <a:spLocks/>
              </p:cNvSpPr>
              <p:nvPr/>
            </p:nvSpPr>
            <p:spPr bwMode="auto">
              <a:xfrm>
                <a:off x="2881" y="2519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4" name="Freeform 1424"/>
              <p:cNvSpPr>
                <a:spLocks/>
              </p:cNvSpPr>
              <p:nvPr/>
            </p:nvSpPr>
            <p:spPr bwMode="auto">
              <a:xfrm>
                <a:off x="2881" y="2506"/>
                <a:ext cx="6" cy="25"/>
              </a:xfrm>
              <a:custGeom>
                <a:avLst/>
                <a:gdLst>
                  <a:gd name="T0" fmla="*/ 0 w 6"/>
                  <a:gd name="T1" fmla="*/ 25 h 25"/>
                  <a:gd name="T2" fmla="*/ 0 w 6"/>
                  <a:gd name="T3" fmla="*/ 19 h 25"/>
                  <a:gd name="T4" fmla="*/ 0 w 6"/>
                  <a:gd name="T5" fmla="*/ 13 h 25"/>
                  <a:gd name="T6" fmla="*/ 6 w 6"/>
                  <a:gd name="T7" fmla="*/ 7 h 25"/>
                  <a:gd name="T8" fmla="*/ 6 w 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5" name="Freeform 1425"/>
              <p:cNvSpPr>
                <a:spLocks/>
              </p:cNvSpPr>
              <p:nvPr/>
            </p:nvSpPr>
            <p:spPr bwMode="auto">
              <a:xfrm>
                <a:off x="2887" y="250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6" name="Freeform 1426"/>
              <p:cNvSpPr>
                <a:spLocks/>
              </p:cNvSpPr>
              <p:nvPr/>
            </p:nvSpPr>
            <p:spPr bwMode="auto">
              <a:xfrm>
                <a:off x="2887" y="2500"/>
                <a:ext cx="6" cy="31"/>
              </a:xfrm>
              <a:custGeom>
                <a:avLst/>
                <a:gdLst>
                  <a:gd name="T0" fmla="*/ 0 w 6"/>
                  <a:gd name="T1" fmla="*/ 0 h 31"/>
                  <a:gd name="T2" fmla="*/ 0 w 6"/>
                  <a:gd name="T3" fmla="*/ 6 h 31"/>
                  <a:gd name="T4" fmla="*/ 0 w 6"/>
                  <a:gd name="T5" fmla="*/ 13 h 31"/>
                  <a:gd name="T6" fmla="*/ 6 w 6"/>
                  <a:gd name="T7" fmla="*/ 25 h 31"/>
                  <a:gd name="T8" fmla="*/ 6 w 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6" y="25"/>
                    </a:lnTo>
                    <a:lnTo>
                      <a:pt x="6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7" name="Line 1427"/>
              <p:cNvSpPr>
                <a:spLocks noChangeShapeType="1"/>
              </p:cNvSpPr>
              <p:nvPr/>
            </p:nvSpPr>
            <p:spPr bwMode="auto">
              <a:xfrm>
                <a:off x="2893" y="253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8" name="Freeform 1428"/>
              <p:cNvSpPr>
                <a:spLocks/>
              </p:cNvSpPr>
              <p:nvPr/>
            </p:nvSpPr>
            <p:spPr bwMode="auto">
              <a:xfrm>
                <a:off x="2893" y="2513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9" name="Freeform 1429"/>
              <p:cNvSpPr>
                <a:spLocks/>
              </p:cNvSpPr>
              <p:nvPr/>
            </p:nvSpPr>
            <p:spPr bwMode="auto">
              <a:xfrm>
                <a:off x="2893" y="2500"/>
                <a:ext cx="7" cy="13"/>
              </a:xfrm>
              <a:custGeom>
                <a:avLst/>
                <a:gdLst>
                  <a:gd name="T0" fmla="*/ 0 w 7"/>
                  <a:gd name="T1" fmla="*/ 13 h 13"/>
                  <a:gd name="T2" fmla="*/ 0 w 7"/>
                  <a:gd name="T3" fmla="*/ 6 h 13"/>
                  <a:gd name="T4" fmla="*/ 7 w 7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13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0" name="Freeform 1430"/>
              <p:cNvSpPr>
                <a:spLocks/>
              </p:cNvSpPr>
              <p:nvPr/>
            </p:nvSpPr>
            <p:spPr bwMode="auto">
              <a:xfrm>
                <a:off x="2900" y="249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1" name="Freeform 1431"/>
              <p:cNvSpPr>
                <a:spLocks/>
              </p:cNvSpPr>
              <p:nvPr/>
            </p:nvSpPr>
            <p:spPr bwMode="auto">
              <a:xfrm>
                <a:off x="2900" y="2494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2" name="Freeform 1432"/>
              <p:cNvSpPr>
                <a:spLocks/>
              </p:cNvSpPr>
              <p:nvPr/>
            </p:nvSpPr>
            <p:spPr bwMode="auto">
              <a:xfrm>
                <a:off x="2906" y="2506"/>
                <a:ext cx="0" cy="49"/>
              </a:xfrm>
              <a:custGeom>
                <a:avLst/>
                <a:gdLst>
                  <a:gd name="T0" fmla="*/ 0 h 49"/>
                  <a:gd name="T1" fmla="*/ 13 h 49"/>
                  <a:gd name="T2" fmla="*/ 31 h 49"/>
                  <a:gd name="T3" fmla="*/ 43 h 49"/>
                  <a:gd name="T4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13"/>
                    </a:lnTo>
                    <a:lnTo>
                      <a:pt x="0" y="31"/>
                    </a:lnTo>
                    <a:lnTo>
                      <a:pt x="0" y="43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3" name="Freeform 1433"/>
              <p:cNvSpPr>
                <a:spLocks/>
              </p:cNvSpPr>
              <p:nvPr/>
            </p:nvSpPr>
            <p:spPr bwMode="auto">
              <a:xfrm>
                <a:off x="2906" y="2488"/>
                <a:ext cx="6" cy="67"/>
              </a:xfrm>
              <a:custGeom>
                <a:avLst/>
                <a:gdLst>
                  <a:gd name="T0" fmla="*/ 0 w 6"/>
                  <a:gd name="T1" fmla="*/ 67 h 67"/>
                  <a:gd name="T2" fmla="*/ 0 w 6"/>
                  <a:gd name="T3" fmla="*/ 61 h 67"/>
                  <a:gd name="T4" fmla="*/ 0 w 6"/>
                  <a:gd name="T5" fmla="*/ 55 h 67"/>
                  <a:gd name="T6" fmla="*/ 0 w 6"/>
                  <a:gd name="T7" fmla="*/ 37 h 67"/>
                  <a:gd name="T8" fmla="*/ 6 w 6"/>
                  <a:gd name="T9" fmla="*/ 12 h 67"/>
                  <a:gd name="T10" fmla="*/ 6 w 6"/>
                  <a:gd name="T11" fmla="*/ 6 h 67"/>
                  <a:gd name="T12" fmla="*/ 6 w 6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7">
                    <a:moveTo>
                      <a:pt x="0" y="67"/>
                    </a:moveTo>
                    <a:lnTo>
                      <a:pt x="0" y="61"/>
                    </a:lnTo>
                    <a:lnTo>
                      <a:pt x="0" y="55"/>
                    </a:lnTo>
                    <a:lnTo>
                      <a:pt x="0" y="37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4" name="Freeform 1434"/>
              <p:cNvSpPr>
                <a:spLocks/>
              </p:cNvSpPr>
              <p:nvPr/>
            </p:nvSpPr>
            <p:spPr bwMode="auto">
              <a:xfrm>
                <a:off x="2912" y="2488"/>
                <a:ext cx="0" cy="37"/>
              </a:xfrm>
              <a:custGeom>
                <a:avLst/>
                <a:gdLst>
                  <a:gd name="T0" fmla="*/ 0 h 37"/>
                  <a:gd name="T1" fmla="*/ 0 h 37"/>
                  <a:gd name="T2" fmla="*/ 12 h 37"/>
                  <a:gd name="T3" fmla="*/ 31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5" name="Freeform 1435"/>
              <p:cNvSpPr>
                <a:spLocks/>
              </p:cNvSpPr>
              <p:nvPr/>
            </p:nvSpPr>
            <p:spPr bwMode="auto">
              <a:xfrm>
                <a:off x="2912" y="2519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6" name="Line 1436"/>
              <p:cNvSpPr>
                <a:spLocks noChangeShapeType="1"/>
              </p:cNvSpPr>
              <p:nvPr/>
            </p:nvSpPr>
            <p:spPr bwMode="auto">
              <a:xfrm flipV="1">
                <a:off x="2919" y="2506"/>
                <a:ext cx="0" cy="13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7" name="Freeform 1437"/>
              <p:cNvSpPr>
                <a:spLocks/>
              </p:cNvSpPr>
              <p:nvPr/>
            </p:nvSpPr>
            <p:spPr bwMode="auto">
              <a:xfrm>
                <a:off x="2919" y="2458"/>
                <a:ext cx="0" cy="48"/>
              </a:xfrm>
              <a:custGeom>
                <a:avLst/>
                <a:gdLst>
                  <a:gd name="T0" fmla="*/ 48 h 48"/>
                  <a:gd name="T1" fmla="*/ 36 h 48"/>
                  <a:gd name="T2" fmla="*/ 18 h 48"/>
                  <a:gd name="T3" fmla="*/ 6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48"/>
                    </a:moveTo>
                    <a:lnTo>
                      <a:pt x="0" y="3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8" name="Freeform 1438"/>
              <p:cNvSpPr>
                <a:spLocks/>
              </p:cNvSpPr>
              <p:nvPr/>
            </p:nvSpPr>
            <p:spPr bwMode="auto">
              <a:xfrm>
                <a:off x="2919" y="2458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6 h 55"/>
                  <a:gd name="T4" fmla="*/ 0 w 6"/>
                  <a:gd name="T5" fmla="*/ 24 h 55"/>
                  <a:gd name="T6" fmla="*/ 6 w 6"/>
                  <a:gd name="T7" fmla="*/ 42 h 55"/>
                  <a:gd name="T8" fmla="*/ 6 w 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6" y="42"/>
                    </a:lnTo>
                    <a:lnTo>
                      <a:pt x="6" y="5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9" name="Freeform 1439"/>
              <p:cNvSpPr>
                <a:spLocks/>
              </p:cNvSpPr>
              <p:nvPr/>
            </p:nvSpPr>
            <p:spPr bwMode="auto">
              <a:xfrm>
                <a:off x="2925" y="2494"/>
                <a:ext cx="0" cy="19"/>
              </a:xfrm>
              <a:custGeom>
                <a:avLst/>
                <a:gdLst>
                  <a:gd name="T0" fmla="*/ 19 h 19"/>
                  <a:gd name="T1" fmla="*/ 19 h 19"/>
                  <a:gd name="T2" fmla="*/ 12 h 19"/>
                  <a:gd name="T3" fmla="*/ 0 h 19"/>
                  <a:gd name="T4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0" name="Freeform 1440"/>
              <p:cNvSpPr>
                <a:spLocks/>
              </p:cNvSpPr>
              <p:nvPr/>
            </p:nvSpPr>
            <p:spPr bwMode="auto">
              <a:xfrm>
                <a:off x="2925" y="2494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6 h 43"/>
                  <a:gd name="T4" fmla="*/ 0 w 6"/>
                  <a:gd name="T5" fmla="*/ 19 h 43"/>
                  <a:gd name="T6" fmla="*/ 6 w 6"/>
                  <a:gd name="T7" fmla="*/ 31 h 43"/>
                  <a:gd name="T8" fmla="*/ 6 w 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6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1" name="Freeform 1441"/>
              <p:cNvSpPr>
                <a:spLocks/>
              </p:cNvSpPr>
              <p:nvPr/>
            </p:nvSpPr>
            <p:spPr bwMode="auto">
              <a:xfrm>
                <a:off x="2931" y="2537"/>
                <a:ext cx="0" cy="36"/>
              </a:xfrm>
              <a:custGeom>
                <a:avLst/>
                <a:gdLst>
                  <a:gd name="T0" fmla="*/ 0 h 36"/>
                  <a:gd name="T1" fmla="*/ 12 h 36"/>
                  <a:gd name="T2" fmla="*/ 24 h 36"/>
                  <a:gd name="T3" fmla="*/ 30 h 36"/>
                  <a:gd name="T4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2" name="Freeform 1442"/>
              <p:cNvSpPr>
                <a:spLocks/>
              </p:cNvSpPr>
              <p:nvPr/>
            </p:nvSpPr>
            <p:spPr bwMode="auto">
              <a:xfrm>
                <a:off x="2931" y="2525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0 w 6"/>
                  <a:gd name="T3" fmla="*/ 42 h 48"/>
                  <a:gd name="T4" fmla="*/ 0 w 6"/>
                  <a:gd name="T5" fmla="*/ 30 h 48"/>
                  <a:gd name="T6" fmla="*/ 6 w 6"/>
                  <a:gd name="T7" fmla="*/ 12 h 48"/>
                  <a:gd name="T8" fmla="*/ 6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0" y="42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3" name="Freeform 1443"/>
              <p:cNvSpPr>
                <a:spLocks/>
              </p:cNvSpPr>
              <p:nvPr/>
            </p:nvSpPr>
            <p:spPr bwMode="auto">
              <a:xfrm>
                <a:off x="2937" y="2506"/>
                <a:ext cx="0" cy="19"/>
              </a:xfrm>
              <a:custGeom>
                <a:avLst/>
                <a:gdLst>
                  <a:gd name="T0" fmla="*/ 19 h 19"/>
                  <a:gd name="T1" fmla="*/ 7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4" name="Freeform 1444"/>
              <p:cNvSpPr>
                <a:spLocks/>
              </p:cNvSpPr>
              <p:nvPr/>
            </p:nvSpPr>
            <p:spPr bwMode="auto">
              <a:xfrm>
                <a:off x="2937" y="2506"/>
                <a:ext cx="7" cy="19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7 h 19"/>
                  <a:gd name="T4" fmla="*/ 7 w 7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7"/>
                    </a:lnTo>
                    <a:lnTo>
                      <a:pt x="7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5" name="Freeform 1445"/>
              <p:cNvSpPr>
                <a:spLocks/>
              </p:cNvSpPr>
              <p:nvPr/>
            </p:nvSpPr>
            <p:spPr bwMode="auto">
              <a:xfrm>
                <a:off x="2944" y="2525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6" name="Line 1446"/>
              <p:cNvSpPr>
                <a:spLocks noChangeShapeType="1"/>
              </p:cNvSpPr>
              <p:nvPr/>
            </p:nvSpPr>
            <p:spPr bwMode="auto">
              <a:xfrm>
                <a:off x="2944" y="254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7" name="Freeform 1447"/>
              <p:cNvSpPr>
                <a:spLocks/>
              </p:cNvSpPr>
              <p:nvPr/>
            </p:nvSpPr>
            <p:spPr bwMode="auto">
              <a:xfrm>
                <a:off x="2944" y="254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8" name="Freeform 1448"/>
              <p:cNvSpPr>
                <a:spLocks/>
              </p:cNvSpPr>
              <p:nvPr/>
            </p:nvSpPr>
            <p:spPr bwMode="auto">
              <a:xfrm>
                <a:off x="2950" y="2488"/>
                <a:ext cx="0" cy="61"/>
              </a:xfrm>
              <a:custGeom>
                <a:avLst/>
                <a:gdLst>
                  <a:gd name="T0" fmla="*/ 61 h 61"/>
                  <a:gd name="T1" fmla="*/ 49 h 61"/>
                  <a:gd name="T2" fmla="*/ 31 h 61"/>
                  <a:gd name="T3" fmla="*/ 12 h 61"/>
                  <a:gd name="T4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9" name="Freeform 1449"/>
              <p:cNvSpPr>
                <a:spLocks/>
              </p:cNvSpPr>
              <p:nvPr/>
            </p:nvSpPr>
            <p:spPr bwMode="auto">
              <a:xfrm>
                <a:off x="2950" y="2488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0" name="Freeform 1450"/>
              <p:cNvSpPr>
                <a:spLocks/>
              </p:cNvSpPr>
              <p:nvPr/>
            </p:nvSpPr>
            <p:spPr bwMode="auto">
              <a:xfrm>
                <a:off x="2956" y="250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1" name="Freeform 1451"/>
              <p:cNvSpPr>
                <a:spLocks/>
              </p:cNvSpPr>
              <p:nvPr/>
            </p:nvSpPr>
            <p:spPr bwMode="auto">
              <a:xfrm>
                <a:off x="2956" y="2500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6 w 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6"/>
                    </a:lnTo>
                    <a:lnTo>
                      <a:pt x="6" y="1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2" name="Freeform 1452"/>
              <p:cNvSpPr>
                <a:spLocks/>
              </p:cNvSpPr>
              <p:nvPr/>
            </p:nvSpPr>
            <p:spPr bwMode="auto">
              <a:xfrm>
                <a:off x="2962" y="2513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3" name="Freeform 1453"/>
              <p:cNvSpPr>
                <a:spLocks/>
              </p:cNvSpPr>
              <p:nvPr/>
            </p:nvSpPr>
            <p:spPr bwMode="auto">
              <a:xfrm>
                <a:off x="2962" y="2500"/>
                <a:ext cx="0" cy="31"/>
              </a:xfrm>
              <a:custGeom>
                <a:avLst/>
                <a:gdLst>
                  <a:gd name="T0" fmla="*/ 31 h 31"/>
                  <a:gd name="T1" fmla="*/ 25 h 31"/>
                  <a:gd name="T2" fmla="*/ 19 h 31"/>
                  <a:gd name="T3" fmla="*/ 6 h 31"/>
                  <a:gd name="T4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4" name="Freeform 1454"/>
              <p:cNvSpPr>
                <a:spLocks/>
              </p:cNvSpPr>
              <p:nvPr/>
            </p:nvSpPr>
            <p:spPr bwMode="auto">
              <a:xfrm>
                <a:off x="2962" y="2482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6 h 18"/>
                  <a:gd name="T4" fmla="*/ 7 w 7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5" name="Freeform 1455"/>
              <p:cNvSpPr>
                <a:spLocks/>
              </p:cNvSpPr>
              <p:nvPr/>
            </p:nvSpPr>
            <p:spPr bwMode="auto">
              <a:xfrm>
                <a:off x="2969" y="2482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6" name="Freeform 1456"/>
              <p:cNvSpPr>
                <a:spLocks/>
              </p:cNvSpPr>
              <p:nvPr/>
            </p:nvSpPr>
            <p:spPr bwMode="auto">
              <a:xfrm>
                <a:off x="2969" y="2488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6 h 37"/>
                  <a:gd name="T4" fmla="*/ 0 w 6"/>
                  <a:gd name="T5" fmla="*/ 18 h 37"/>
                  <a:gd name="T6" fmla="*/ 6 w 6"/>
                  <a:gd name="T7" fmla="*/ 31 h 37"/>
                  <a:gd name="T8" fmla="*/ 6 w 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1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7" name="Line 1457"/>
              <p:cNvSpPr>
                <a:spLocks noChangeShapeType="1"/>
              </p:cNvSpPr>
              <p:nvPr/>
            </p:nvSpPr>
            <p:spPr bwMode="auto">
              <a:xfrm>
                <a:off x="2975" y="252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8" name="Freeform 1458"/>
              <p:cNvSpPr>
                <a:spLocks/>
              </p:cNvSpPr>
              <p:nvPr/>
            </p:nvSpPr>
            <p:spPr bwMode="auto">
              <a:xfrm>
                <a:off x="2975" y="2470"/>
                <a:ext cx="6" cy="55"/>
              </a:xfrm>
              <a:custGeom>
                <a:avLst/>
                <a:gdLst>
                  <a:gd name="T0" fmla="*/ 0 w 6"/>
                  <a:gd name="T1" fmla="*/ 55 h 55"/>
                  <a:gd name="T2" fmla="*/ 0 w 6"/>
                  <a:gd name="T3" fmla="*/ 43 h 55"/>
                  <a:gd name="T4" fmla="*/ 0 w 6"/>
                  <a:gd name="T5" fmla="*/ 24 h 55"/>
                  <a:gd name="T6" fmla="*/ 6 w 6"/>
                  <a:gd name="T7" fmla="*/ 6 h 55"/>
                  <a:gd name="T8" fmla="*/ 6 w 6"/>
                  <a:gd name="T9" fmla="*/ 0 h 55"/>
                  <a:gd name="T10" fmla="*/ 6 w 6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5">
                    <a:moveTo>
                      <a:pt x="0" y="55"/>
                    </a:moveTo>
                    <a:lnTo>
                      <a:pt x="0" y="43"/>
                    </a:lnTo>
                    <a:lnTo>
                      <a:pt x="0" y="24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9" name="Freeform 1459"/>
              <p:cNvSpPr>
                <a:spLocks/>
              </p:cNvSpPr>
              <p:nvPr/>
            </p:nvSpPr>
            <p:spPr bwMode="auto">
              <a:xfrm>
                <a:off x="2981" y="2470"/>
                <a:ext cx="0" cy="67"/>
              </a:xfrm>
              <a:custGeom>
                <a:avLst/>
                <a:gdLst>
                  <a:gd name="T0" fmla="*/ 0 h 67"/>
                  <a:gd name="T1" fmla="*/ 6 h 67"/>
                  <a:gd name="T2" fmla="*/ 12 h 67"/>
                  <a:gd name="T3" fmla="*/ 30 h 67"/>
                  <a:gd name="T4" fmla="*/ 55 h 67"/>
                  <a:gd name="T5" fmla="*/ 61 h 67"/>
                  <a:gd name="T6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0" name="Freeform 1460"/>
              <p:cNvSpPr>
                <a:spLocks/>
              </p:cNvSpPr>
              <p:nvPr/>
            </p:nvSpPr>
            <p:spPr bwMode="auto">
              <a:xfrm>
                <a:off x="2981" y="2519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18 h 18"/>
                  <a:gd name="T4" fmla="*/ 0 w 7"/>
                  <a:gd name="T5" fmla="*/ 12 h 18"/>
                  <a:gd name="T6" fmla="*/ 7 w 7"/>
                  <a:gd name="T7" fmla="*/ 6 h 18"/>
                  <a:gd name="T8" fmla="*/ 7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1" name="Freeform 1461"/>
              <p:cNvSpPr>
                <a:spLocks/>
              </p:cNvSpPr>
              <p:nvPr/>
            </p:nvSpPr>
            <p:spPr bwMode="auto">
              <a:xfrm>
                <a:off x="2988" y="2519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6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2" name="Line 1462"/>
              <p:cNvSpPr>
                <a:spLocks noChangeShapeType="1"/>
              </p:cNvSpPr>
              <p:nvPr/>
            </p:nvSpPr>
            <p:spPr bwMode="auto">
              <a:xfrm>
                <a:off x="2988" y="2537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3" name="Freeform 1463"/>
              <p:cNvSpPr>
                <a:spLocks/>
              </p:cNvSpPr>
              <p:nvPr/>
            </p:nvSpPr>
            <p:spPr bwMode="auto">
              <a:xfrm>
                <a:off x="2988" y="2543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6 h 24"/>
                  <a:gd name="T4" fmla="*/ 0 w 6"/>
                  <a:gd name="T5" fmla="*/ 18 h 24"/>
                  <a:gd name="T6" fmla="*/ 6 w 6"/>
                  <a:gd name="T7" fmla="*/ 24 h 24"/>
                  <a:gd name="T8" fmla="*/ 6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4" name="Freeform 1464"/>
              <p:cNvSpPr>
                <a:spLocks/>
              </p:cNvSpPr>
              <p:nvPr/>
            </p:nvSpPr>
            <p:spPr bwMode="auto">
              <a:xfrm>
                <a:off x="2994" y="2519"/>
                <a:ext cx="0" cy="48"/>
              </a:xfrm>
              <a:custGeom>
                <a:avLst/>
                <a:gdLst>
                  <a:gd name="T0" fmla="*/ 48 h 48"/>
                  <a:gd name="T1" fmla="*/ 42 h 48"/>
                  <a:gd name="T2" fmla="*/ 24 h 48"/>
                  <a:gd name="T3" fmla="*/ 12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48"/>
                    </a:moveTo>
                    <a:lnTo>
                      <a:pt x="0" y="4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5" name="Freeform 1465"/>
              <p:cNvSpPr>
                <a:spLocks/>
              </p:cNvSpPr>
              <p:nvPr/>
            </p:nvSpPr>
            <p:spPr bwMode="auto">
              <a:xfrm>
                <a:off x="2994" y="251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6" name="Freeform 1466"/>
              <p:cNvSpPr>
                <a:spLocks/>
              </p:cNvSpPr>
              <p:nvPr/>
            </p:nvSpPr>
            <p:spPr bwMode="auto">
              <a:xfrm>
                <a:off x="3000" y="2500"/>
                <a:ext cx="0" cy="37"/>
              </a:xfrm>
              <a:custGeom>
                <a:avLst/>
                <a:gdLst>
                  <a:gd name="T0" fmla="*/ 37 h 37"/>
                  <a:gd name="T1" fmla="*/ 31 h 37"/>
                  <a:gd name="T2" fmla="*/ 19 h 37"/>
                  <a:gd name="T3" fmla="*/ 13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7" name="Freeform 1467"/>
              <p:cNvSpPr>
                <a:spLocks/>
              </p:cNvSpPr>
              <p:nvPr/>
            </p:nvSpPr>
            <p:spPr bwMode="auto">
              <a:xfrm>
                <a:off x="3000" y="2476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2 h 24"/>
                  <a:gd name="T4" fmla="*/ 6 w 6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8" name="Freeform 1468"/>
              <p:cNvSpPr>
                <a:spLocks/>
              </p:cNvSpPr>
              <p:nvPr/>
            </p:nvSpPr>
            <p:spPr bwMode="auto">
              <a:xfrm>
                <a:off x="3006" y="24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9" name="Freeform 1469"/>
              <p:cNvSpPr>
                <a:spLocks/>
              </p:cNvSpPr>
              <p:nvPr/>
            </p:nvSpPr>
            <p:spPr bwMode="auto">
              <a:xfrm>
                <a:off x="3006" y="2470"/>
                <a:ext cx="0" cy="61"/>
              </a:xfrm>
              <a:custGeom>
                <a:avLst/>
                <a:gdLst>
                  <a:gd name="T0" fmla="*/ 0 h 61"/>
                  <a:gd name="T1" fmla="*/ 12 h 61"/>
                  <a:gd name="T2" fmla="*/ 30 h 61"/>
                  <a:gd name="T3" fmla="*/ 49 h 61"/>
                  <a:gd name="T4" fmla="*/ 61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  <a:lnTo>
                      <a:pt x="0" y="49"/>
                    </a:lnTo>
                    <a:lnTo>
                      <a:pt x="0" y="6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0" name="Freeform 1470"/>
              <p:cNvSpPr>
                <a:spLocks/>
              </p:cNvSpPr>
              <p:nvPr/>
            </p:nvSpPr>
            <p:spPr bwMode="auto">
              <a:xfrm>
                <a:off x="3006" y="2531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12 h 18"/>
                  <a:gd name="T4" fmla="*/ 7 w 7"/>
                  <a:gd name="T5" fmla="*/ 18 h 18"/>
                  <a:gd name="T6" fmla="*/ 7 w 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12"/>
                    </a:lnTo>
                    <a:lnTo>
                      <a:pt x="7" y="18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1" name="Freeform 1471"/>
              <p:cNvSpPr>
                <a:spLocks/>
              </p:cNvSpPr>
              <p:nvPr/>
            </p:nvSpPr>
            <p:spPr bwMode="auto">
              <a:xfrm>
                <a:off x="3013" y="2513"/>
                <a:ext cx="0" cy="36"/>
              </a:xfrm>
              <a:custGeom>
                <a:avLst/>
                <a:gdLst>
                  <a:gd name="T0" fmla="*/ 36 h 36"/>
                  <a:gd name="T1" fmla="*/ 30 h 36"/>
                  <a:gd name="T2" fmla="*/ 18 h 36"/>
                  <a:gd name="T3" fmla="*/ 6 h 36"/>
                  <a:gd name="T4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2" name="Freeform 1472"/>
              <p:cNvSpPr>
                <a:spLocks/>
              </p:cNvSpPr>
              <p:nvPr/>
            </p:nvSpPr>
            <p:spPr bwMode="auto">
              <a:xfrm>
                <a:off x="3013" y="251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3" name="Freeform 1473"/>
              <p:cNvSpPr>
                <a:spLocks/>
              </p:cNvSpPr>
              <p:nvPr/>
            </p:nvSpPr>
            <p:spPr bwMode="auto">
              <a:xfrm>
                <a:off x="3019" y="2500"/>
                <a:ext cx="0" cy="25"/>
              </a:xfrm>
              <a:custGeom>
                <a:avLst/>
                <a:gdLst>
                  <a:gd name="T0" fmla="*/ 25 h 25"/>
                  <a:gd name="T1" fmla="*/ 19 h 25"/>
                  <a:gd name="T2" fmla="*/ 13 h 25"/>
                  <a:gd name="T3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4" name="Freeform 1474"/>
              <p:cNvSpPr>
                <a:spLocks/>
              </p:cNvSpPr>
              <p:nvPr/>
            </p:nvSpPr>
            <p:spPr bwMode="auto">
              <a:xfrm>
                <a:off x="3019" y="2476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2 h 24"/>
                  <a:gd name="T4" fmla="*/ 6 w 6"/>
                  <a:gd name="T5" fmla="*/ 0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5" name="Freeform 1475"/>
              <p:cNvSpPr>
                <a:spLocks/>
              </p:cNvSpPr>
              <p:nvPr/>
            </p:nvSpPr>
            <p:spPr bwMode="auto">
              <a:xfrm>
                <a:off x="3025" y="247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6 h 18"/>
                  <a:gd name="T3" fmla="*/ 12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6" name="Freeform 1476"/>
              <p:cNvSpPr>
                <a:spLocks/>
              </p:cNvSpPr>
              <p:nvPr/>
            </p:nvSpPr>
            <p:spPr bwMode="auto">
              <a:xfrm>
                <a:off x="3025" y="249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7" name="Freeform 1477"/>
              <p:cNvSpPr>
                <a:spLocks/>
              </p:cNvSpPr>
              <p:nvPr/>
            </p:nvSpPr>
            <p:spPr bwMode="auto">
              <a:xfrm>
                <a:off x="3032" y="2433"/>
                <a:ext cx="0" cy="61"/>
              </a:xfrm>
              <a:custGeom>
                <a:avLst/>
                <a:gdLst>
                  <a:gd name="T0" fmla="*/ 61 h 61"/>
                  <a:gd name="T1" fmla="*/ 49 h 61"/>
                  <a:gd name="T2" fmla="*/ 31 h 61"/>
                  <a:gd name="T3" fmla="*/ 13 h 61"/>
                  <a:gd name="T4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8" name="Freeform 1478"/>
              <p:cNvSpPr>
                <a:spLocks/>
              </p:cNvSpPr>
              <p:nvPr/>
            </p:nvSpPr>
            <p:spPr bwMode="auto">
              <a:xfrm>
                <a:off x="3032" y="2433"/>
                <a:ext cx="0" cy="43"/>
              </a:xfrm>
              <a:custGeom>
                <a:avLst/>
                <a:gdLst>
                  <a:gd name="T0" fmla="*/ 0 h 43"/>
                  <a:gd name="T1" fmla="*/ 7 h 43"/>
                  <a:gd name="T2" fmla="*/ 19 h 43"/>
                  <a:gd name="T3" fmla="*/ 31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9" name="Freeform 1479"/>
              <p:cNvSpPr>
                <a:spLocks/>
              </p:cNvSpPr>
              <p:nvPr/>
            </p:nvSpPr>
            <p:spPr bwMode="auto">
              <a:xfrm>
                <a:off x="3032" y="247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0" name="Line 1480"/>
              <p:cNvSpPr>
                <a:spLocks noChangeShapeType="1"/>
              </p:cNvSpPr>
              <p:nvPr/>
            </p:nvSpPr>
            <p:spPr bwMode="auto">
              <a:xfrm>
                <a:off x="3038" y="2488"/>
                <a:ext cx="0" cy="18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1" name="Freeform 1481"/>
              <p:cNvSpPr>
                <a:spLocks/>
              </p:cNvSpPr>
              <p:nvPr/>
            </p:nvSpPr>
            <p:spPr bwMode="auto">
              <a:xfrm>
                <a:off x="3038" y="2506"/>
                <a:ext cx="6" cy="31"/>
              </a:xfrm>
              <a:custGeom>
                <a:avLst/>
                <a:gdLst>
                  <a:gd name="T0" fmla="*/ 0 w 6"/>
                  <a:gd name="T1" fmla="*/ 0 h 31"/>
                  <a:gd name="T2" fmla="*/ 0 w 6"/>
                  <a:gd name="T3" fmla="*/ 19 h 31"/>
                  <a:gd name="T4" fmla="*/ 6 w 6"/>
                  <a:gd name="T5" fmla="*/ 25 h 31"/>
                  <a:gd name="T6" fmla="*/ 6 w 6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1">
                    <a:moveTo>
                      <a:pt x="0" y="0"/>
                    </a:moveTo>
                    <a:lnTo>
                      <a:pt x="0" y="19"/>
                    </a:lnTo>
                    <a:lnTo>
                      <a:pt x="6" y="25"/>
                    </a:lnTo>
                    <a:lnTo>
                      <a:pt x="6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2" name="Freeform 1482"/>
              <p:cNvSpPr>
                <a:spLocks/>
              </p:cNvSpPr>
              <p:nvPr/>
            </p:nvSpPr>
            <p:spPr bwMode="auto">
              <a:xfrm>
                <a:off x="3044" y="2531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3" name="Freeform 1483"/>
              <p:cNvSpPr>
                <a:spLocks/>
              </p:cNvSpPr>
              <p:nvPr/>
            </p:nvSpPr>
            <p:spPr bwMode="auto">
              <a:xfrm>
                <a:off x="3044" y="253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4" name="Freeform 1484"/>
              <p:cNvSpPr>
                <a:spLocks/>
              </p:cNvSpPr>
              <p:nvPr/>
            </p:nvSpPr>
            <p:spPr bwMode="auto">
              <a:xfrm>
                <a:off x="3050" y="2488"/>
                <a:ext cx="0" cy="49"/>
              </a:xfrm>
              <a:custGeom>
                <a:avLst/>
                <a:gdLst>
                  <a:gd name="T0" fmla="*/ 49 h 49"/>
                  <a:gd name="T1" fmla="*/ 37 h 49"/>
                  <a:gd name="T2" fmla="*/ 25 h 49"/>
                  <a:gd name="T3" fmla="*/ 6 h 49"/>
                  <a:gd name="T4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5" name="Freeform 1485"/>
              <p:cNvSpPr>
                <a:spLocks/>
              </p:cNvSpPr>
              <p:nvPr/>
            </p:nvSpPr>
            <p:spPr bwMode="auto">
              <a:xfrm>
                <a:off x="3050" y="2488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6 h 18"/>
                  <a:gd name="T6" fmla="*/ 7 w 7"/>
                  <a:gd name="T7" fmla="*/ 12 h 18"/>
                  <a:gd name="T8" fmla="*/ 7 w 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6" name="Freeform 1486"/>
              <p:cNvSpPr>
                <a:spLocks/>
              </p:cNvSpPr>
              <p:nvPr/>
            </p:nvSpPr>
            <p:spPr bwMode="auto">
              <a:xfrm>
                <a:off x="3057" y="2506"/>
                <a:ext cx="0" cy="13"/>
              </a:xfrm>
              <a:custGeom>
                <a:avLst/>
                <a:gdLst>
                  <a:gd name="T0" fmla="*/ 0 h 13"/>
                  <a:gd name="T1" fmla="*/ 13 h 13"/>
                  <a:gd name="T2" fmla="*/ 13 h 13"/>
                  <a:gd name="T3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7" name="Freeform 1487"/>
              <p:cNvSpPr>
                <a:spLocks/>
              </p:cNvSpPr>
              <p:nvPr/>
            </p:nvSpPr>
            <p:spPr bwMode="auto">
              <a:xfrm>
                <a:off x="3057" y="2482"/>
                <a:ext cx="0" cy="37"/>
              </a:xfrm>
              <a:custGeom>
                <a:avLst/>
                <a:gdLst>
                  <a:gd name="T0" fmla="*/ 37 h 37"/>
                  <a:gd name="T1" fmla="*/ 31 h 37"/>
                  <a:gd name="T2" fmla="*/ 18 h 37"/>
                  <a:gd name="T3" fmla="*/ 6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8" name="Freeform 1488"/>
              <p:cNvSpPr>
                <a:spLocks/>
              </p:cNvSpPr>
              <p:nvPr/>
            </p:nvSpPr>
            <p:spPr bwMode="auto">
              <a:xfrm>
                <a:off x="3057" y="2482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6 h 43"/>
                  <a:gd name="T4" fmla="*/ 0 w 6"/>
                  <a:gd name="T5" fmla="*/ 18 h 43"/>
                  <a:gd name="T6" fmla="*/ 6 w 6"/>
                  <a:gd name="T7" fmla="*/ 37 h 43"/>
                  <a:gd name="T8" fmla="*/ 6 w 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7"/>
                    </a:lnTo>
                    <a:lnTo>
                      <a:pt x="6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9" name="Freeform 1489"/>
              <p:cNvSpPr>
                <a:spLocks/>
              </p:cNvSpPr>
              <p:nvPr/>
            </p:nvSpPr>
            <p:spPr bwMode="auto">
              <a:xfrm>
                <a:off x="3063" y="2488"/>
                <a:ext cx="0" cy="37"/>
              </a:xfrm>
              <a:custGeom>
                <a:avLst/>
                <a:gdLst>
                  <a:gd name="T0" fmla="*/ 37 h 37"/>
                  <a:gd name="T1" fmla="*/ 31 h 37"/>
                  <a:gd name="T2" fmla="*/ 18 h 37"/>
                  <a:gd name="T3" fmla="*/ 6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0" name="Freeform 1490"/>
              <p:cNvSpPr>
                <a:spLocks/>
              </p:cNvSpPr>
              <p:nvPr/>
            </p:nvSpPr>
            <p:spPr bwMode="auto">
              <a:xfrm>
                <a:off x="3063" y="2488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6 h 55"/>
                  <a:gd name="T4" fmla="*/ 0 w 6"/>
                  <a:gd name="T5" fmla="*/ 25 h 55"/>
                  <a:gd name="T6" fmla="*/ 6 w 6"/>
                  <a:gd name="T7" fmla="*/ 43 h 55"/>
                  <a:gd name="T8" fmla="*/ 6 w 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lnTo>
                      <a:pt x="0" y="6"/>
                    </a:lnTo>
                    <a:lnTo>
                      <a:pt x="0" y="25"/>
                    </a:lnTo>
                    <a:lnTo>
                      <a:pt x="6" y="43"/>
                    </a:lnTo>
                    <a:lnTo>
                      <a:pt x="6" y="5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1" name="Freeform 1491"/>
              <p:cNvSpPr>
                <a:spLocks/>
              </p:cNvSpPr>
              <p:nvPr/>
            </p:nvSpPr>
            <p:spPr bwMode="auto">
              <a:xfrm>
                <a:off x="3069" y="2543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2" name="Freeform 1492"/>
              <p:cNvSpPr>
                <a:spLocks/>
              </p:cNvSpPr>
              <p:nvPr/>
            </p:nvSpPr>
            <p:spPr bwMode="auto">
              <a:xfrm>
                <a:off x="3069" y="254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3" name="Line 1493"/>
              <p:cNvSpPr>
                <a:spLocks noChangeShapeType="1"/>
              </p:cNvSpPr>
              <p:nvPr/>
            </p:nvSpPr>
            <p:spPr bwMode="auto">
              <a:xfrm flipV="1">
                <a:off x="3075" y="2531"/>
                <a:ext cx="0" cy="18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4" name="Freeform 1494"/>
              <p:cNvSpPr>
                <a:spLocks/>
              </p:cNvSpPr>
              <p:nvPr/>
            </p:nvSpPr>
            <p:spPr bwMode="auto">
              <a:xfrm>
                <a:off x="3075" y="2494"/>
                <a:ext cx="0" cy="37"/>
              </a:xfrm>
              <a:custGeom>
                <a:avLst/>
                <a:gdLst>
                  <a:gd name="T0" fmla="*/ 37 h 37"/>
                  <a:gd name="T1" fmla="*/ 25 h 37"/>
                  <a:gd name="T2" fmla="*/ 12 h 37"/>
                  <a:gd name="T3" fmla="*/ 6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2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5" name="Freeform 1495"/>
              <p:cNvSpPr>
                <a:spLocks/>
              </p:cNvSpPr>
              <p:nvPr/>
            </p:nvSpPr>
            <p:spPr bwMode="auto">
              <a:xfrm>
                <a:off x="3075" y="2494"/>
                <a:ext cx="7" cy="37"/>
              </a:xfrm>
              <a:custGeom>
                <a:avLst/>
                <a:gdLst>
                  <a:gd name="T0" fmla="*/ 0 w 7"/>
                  <a:gd name="T1" fmla="*/ 0 h 37"/>
                  <a:gd name="T2" fmla="*/ 0 w 7"/>
                  <a:gd name="T3" fmla="*/ 6 h 37"/>
                  <a:gd name="T4" fmla="*/ 0 w 7"/>
                  <a:gd name="T5" fmla="*/ 19 h 37"/>
                  <a:gd name="T6" fmla="*/ 7 w 7"/>
                  <a:gd name="T7" fmla="*/ 31 h 37"/>
                  <a:gd name="T8" fmla="*/ 7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7" y="31"/>
                    </a:lnTo>
                    <a:lnTo>
                      <a:pt x="7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6" name="Line 1496"/>
              <p:cNvSpPr>
                <a:spLocks noChangeShapeType="1"/>
              </p:cNvSpPr>
              <p:nvPr/>
            </p:nvSpPr>
            <p:spPr bwMode="auto">
              <a:xfrm>
                <a:off x="3082" y="253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7" name="Freeform 1497"/>
              <p:cNvSpPr>
                <a:spLocks/>
              </p:cNvSpPr>
              <p:nvPr/>
            </p:nvSpPr>
            <p:spPr bwMode="auto">
              <a:xfrm>
                <a:off x="3082" y="2494"/>
                <a:ext cx="6" cy="37"/>
              </a:xfrm>
              <a:custGeom>
                <a:avLst/>
                <a:gdLst>
                  <a:gd name="T0" fmla="*/ 0 w 6"/>
                  <a:gd name="T1" fmla="*/ 37 h 37"/>
                  <a:gd name="T2" fmla="*/ 0 w 6"/>
                  <a:gd name="T3" fmla="*/ 31 h 37"/>
                  <a:gd name="T4" fmla="*/ 0 w 6"/>
                  <a:gd name="T5" fmla="*/ 19 h 37"/>
                  <a:gd name="T6" fmla="*/ 6 w 6"/>
                  <a:gd name="T7" fmla="*/ 6 h 37"/>
                  <a:gd name="T8" fmla="*/ 6 w 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9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8" name="Freeform 1498"/>
              <p:cNvSpPr>
                <a:spLocks/>
              </p:cNvSpPr>
              <p:nvPr/>
            </p:nvSpPr>
            <p:spPr bwMode="auto">
              <a:xfrm>
                <a:off x="3088" y="2494"/>
                <a:ext cx="0" cy="31"/>
              </a:xfrm>
              <a:custGeom>
                <a:avLst/>
                <a:gdLst>
                  <a:gd name="T0" fmla="*/ 0 h 31"/>
                  <a:gd name="T1" fmla="*/ 6 h 31"/>
                  <a:gd name="T2" fmla="*/ 12 h 31"/>
                  <a:gd name="T3" fmla="*/ 25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9" name="Freeform 1499"/>
              <p:cNvSpPr>
                <a:spLocks/>
              </p:cNvSpPr>
              <p:nvPr/>
            </p:nvSpPr>
            <p:spPr bwMode="auto">
              <a:xfrm>
                <a:off x="3088" y="2494"/>
                <a:ext cx="6" cy="31"/>
              </a:xfrm>
              <a:custGeom>
                <a:avLst/>
                <a:gdLst>
                  <a:gd name="T0" fmla="*/ 0 w 6"/>
                  <a:gd name="T1" fmla="*/ 31 h 31"/>
                  <a:gd name="T2" fmla="*/ 0 w 6"/>
                  <a:gd name="T3" fmla="*/ 25 h 31"/>
                  <a:gd name="T4" fmla="*/ 0 w 6"/>
                  <a:gd name="T5" fmla="*/ 12 h 31"/>
                  <a:gd name="T6" fmla="*/ 6 w 6"/>
                  <a:gd name="T7" fmla="*/ 6 h 31"/>
                  <a:gd name="T8" fmla="*/ 6 w 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0" name="Freeform 1500"/>
              <p:cNvSpPr>
                <a:spLocks/>
              </p:cNvSpPr>
              <p:nvPr/>
            </p:nvSpPr>
            <p:spPr bwMode="auto">
              <a:xfrm>
                <a:off x="3094" y="2494"/>
                <a:ext cx="0" cy="43"/>
              </a:xfrm>
              <a:custGeom>
                <a:avLst/>
                <a:gdLst>
                  <a:gd name="T0" fmla="*/ 0 h 43"/>
                  <a:gd name="T1" fmla="*/ 6 h 43"/>
                  <a:gd name="T2" fmla="*/ 19 h 43"/>
                  <a:gd name="T3" fmla="*/ 37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1" name="Freeform 1501"/>
              <p:cNvSpPr>
                <a:spLocks/>
              </p:cNvSpPr>
              <p:nvPr/>
            </p:nvSpPr>
            <p:spPr bwMode="auto">
              <a:xfrm>
                <a:off x="3094" y="2531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2" name="Freeform 1502"/>
              <p:cNvSpPr>
                <a:spLocks/>
              </p:cNvSpPr>
              <p:nvPr/>
            </p:nvSpPr>
            <p:spPr bwMode="auto">
              <a:xfrm>
                <a:off x="3101" y="2531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3" name="Freeform 1503"/>
              <p:cNvSpPr>
                <a:spLocks/>
              </p:cNvSpPr>
              <p:nvPr/>
            </p:nvSpPr>
            <p:spPr bwMode="auto">
              <a:xfrm>
                <a:off x="3101" y="2513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4" name="Freeform 1504"/>
              <p:cNvSpPr>
                <a:spLocks/>
              </p:cNvSpPr>
              <p:nvPr/>
            </p:nvSpPr>
            <p:spPr bwMode="auto">
              <a:xfrm>
                <a:off x="3101" y="2464"/>
                <a:ext cx="6" cy="49"/>
              </a:xfrm>
              <a:custGeom>
                <a:avLst/>
                <a:gdLst>
                  <a:gd name="T0" fmla="*/ 0 w 6"/>
                  <a:gd name="T1" fmla="*/ 49 h 49"/>
                  <a:gd name="T2" fmla="*/ 0 w 6"/>
                  <a:gd name="T3" fmla="*/ 36 h 49"/>
                  <a:gd name="T4" fmla="*/ 0 w 6"/>
                  <a:gd name="T5" fmla="*/ 18 h 49"/>
                  <a:gd name="T6" fmla="*/ 6 w 6"/>
                  <a:gd name="T7" fmla="*/ 6 h 49"/>
                  <a:gd name="T8" fmla="*/ 6 w 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0" y="49"/>
                    </a:moveTo>
                    <a:lnTo>
                      <a:pt x="0" y="3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5" name="Freeform 1505"/>
              <p:cNvSpPr>
                <a:spLocks/>
              </p:cNvSpPr>
              <p:nvPr/>
            </p:nvSpPr>
            <p:spPr bwMode="auto">
              <a:xfrm>
                <a:off x="3107" y="2464"/>
                <a:ext cx="0" cy="55"/>
              </a:xfrm>
              <a:custGeom>
                <a:avLst/>
                <a:gdLst>
                  <a:gd name="T0" fmla="*/ 0 h 55"/>
                  <a:gd name="T1" fmla="*/ 6 h 55"/>
                  <a:gd name="T2" fmla="*/ 24 h 55"/>
                  <a:gd name="T3" fmla="*/ 42 h 55"/>
                  <a:gd name="T4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6" name="Freeform 1506"/>
              <p:cNvSpPr>
                <a:spLocks/>
              </p:cNvSpPr>
              <p:nvPr/>
            </p:nvSpPr>
            <p:spPr bwMode="auto">
              <a:xfrm>
                <a:off x="3107" y="251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7" name="Freeform 1507"/>
              <p:cNvSpPr>
                <a:spLocks/>
              </p:cNvSpPr>
              <p:nvPr/>
            </p:nvSpPr>
            <p:spPr bwMode="auto">
              <a:xfrm>
                <a:off x="3113" y="2482"/>
                <a:ext cx="0" cy="55"/>
              </a:xfrm>
              <a:custGeom>
                <a:avLst/>
                <a:gdLst>
                  <a:gd name="T0" fmla="*/ 55 h 55"/>
                  <a:gd name="T1" fmla="*/ 43 h 55"/>
                  <a:gd name="T2" fmla="*/ 24 h 55"/>
                  <a:gd name="T3" fmla="*/ 12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3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8" name="Freeform 1508"/>
              <p:cNvSpPr>
                <a:spLocks/>
              </p:cNvSpPr>
              <p:nvPr/>
            </p:nvSpPr>
            <p:spPr bwMode="auto">
              <a:xfrm>
                <a:off x="3113" y="2482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79" name="Freeform 1509"/>
              <p:cNvSpPr>
                <a:spLocks/>
              </p:cNvSpPr>
              <p:nvPr/>
            </p:nvSpPr>
            <p:spPr bwMode="auto">
              <a:xfrm>
                <a:off x="3119" y="249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0" name="Line 1510"/>
              <p:cNvSpPr>
                <a:spLocks noChangeShapeType="1"/>
              </p:cNvSpPr>
              <p:nvPr/>
            </p:nvSpPr>
            <p:spPr bwMode="auto">
              <a:xfrm flipV="1">
                <a:off x="3119" y="2482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1" name="Freeform 1511"/>
              <p:cNvSpPr>
                <a:spLocks/>
              </p:cNvSpPr>
              <p:nvPr/>
            </p:nvSpPr>
            <p:spPr bwMode="auto">
              <a:xfrm>
                <a:off x="3119" y="2464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6 h 18"/>
                  <a:gd name="T4" fmla="*/ 7 w 7"/>
                  <a:gd name="T5" fmla="*/ 0 h 18"/>
                  <a:gd name="T6" fmla="*/ 7 w 7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2" name="Freeform 1512"/>
              <p:cNvSpPr>
                <a:spLocks/>
              </p:cNvSpPr>
              <p:nvPr/>
            </p:nvSpPr>
            <p:spPr bwMode="auto">
              <a:xfrm>
                <a:off x="3126" y="2464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3" name="Freeform 1513"/>
              <p:cNvSpPr>
                <a:spLocks/>
              </p:cNvSpPr>
              <p:nvPr/>
            </p:nvSpPr>
            <p:spPr bwMode="auto">
              <a:xfrm>
                <a:off x="3126" y="2482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4" name="Freeform 1514"/>
              <p:cNvSpPr>
                <a:spLocks/>
              </p:cNvSpPr>
              <p:nvPr/>
            </p:nvSpPr>
            <p:spPr bwMode="auto">
              <a:xfrm>
                <a:off x="3132" y="2500"/>
                <a:ext cx="0" cy="37"/>
              </a:xfrm>
              <a:custGeom>
                <a:avLst/>
                <a:gdLst>
                  <a:gd name="T0" fmla="*/ 0 h 37"/>
                  <a:gd name="T1" fmla="*/ 13 h 37"/>
                  <a:gd name="T2" fmla="*/ 25 h 37"/>
                  <a:gd name="T3" fmla="*/ 31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5" name="Freeform 1515"/>
              <p:cNvSpPr>
                <a:spLocks/>
              </p:cNvSpPr>
              <p:nvPr/>
            </p:nvSpPr>
            <p:spPr bwMode="auto">
              <a:xfrm>
                <a:off x="3132" y="2506"/>
                <a:ext cx="6" cy="31"/>
              </a:xfrm>
              <a:custGeom>
                <a:avLst/>
                <a:gdLst>
                  <a:gd name="T0" fmla="*/ 0 w 6"/>
                  <a:gd name="T1" fmla="*/ 31 h 31"/>
                  <a:gd name="T2" fmla="*/ 0 w 6"/>
                  <a:gd name="T3" fmla="*/ 25 h 31"/>
                  <a:gd name="T4" fmla="*/ 0 w 6"/>
                  <a:gd name="T5" fmla="*/ 13 h 31"/>
                  <a:gd name="T6" fmla="*/ 6 w 6"/>
                  <a:gd name="T7" fmla="*/ 0 h 31"/>
                  <a:gd name="T8" fmla="*/ 6 w 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6" name="Freeform 1516"/>
              <p:cNvSpPr>
                <a:spLocks/>
              </p:cNvSpPr>
              <p:nvPr/>
            </p:nvSpPr>
            <p:spPr bwMode="auto">
              <a:xfrm>
                <a:off x="3138" y="2506"/>
                <a:ext cx="0" cy="67"/>
              </a:xfrm>
              <a:custGeom>
                <a:avLst/>
                <a:gdLst>
                  <a:gd name="T0" fmla="*/ 0 h 67"/>
                  <a:gd name="T1" fmla="*/ 13 h 67"/>
                  <a:gd name="T2" fmla="*/ 31 h 67"/>
                  <a:gd name="T3" fmla="*/ 55 h 67"/>
                  <a:gd name="T4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13"/>
                    </a:lnTo>
                    <a:lnTo>
                      <a:pt x="0" y="31"/>
                    </a:lnTo>
                    <a:lnTo>
                      <a:pt x="0" y="55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7" name="Freeform 1517"/>
              <p:cNvSpPr>
                <a:spLocks/>
              </p:cNvSpPr>
              <p:nvPr/>
            </p:nvSpPr>
            <p:spPr bwMode="auto">
              <a:xfrm>
                <a:off x="3138" y="2543"/>
                <a:ext cx="7" cy="30"/>
              </a:xfrm>
              <a:custGeom>
                <a:avLst/>
                <a:gdLst>
                  <a:gd name="T0" fmla="*/ 0 w 7"/>
                  <a:gd name="T1" fmla="*/ 30 h 30"/>
                  <a:gd name="T2" fmla="*/ 0 w 7"/>
                  <a:gd name="T3" fmla="*/ 30 h 30"/>
                  <a:gd name="T4" fmla="*/ 0 w 7"/>
                  <a:gd name="T5" fmla="*/ 24 h 30"/>
                  <a:gd name="T6" fmla="*/ 7 w 7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24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8" name="Freeform 1518"/>
              <p:cNvSpPr>
                <a:spLocks/>
              </p:cNvSpPr>
              <p:nvPr/>
            </p:nvSpPr>
            <p:spPr bwMode="auto">
              <a:xfrm>
                <a:off x="3145" y="2494"/>
                <a:ext cx="0" cy="49"/>
              </a:xfrm>
              <a:custGeom>
                <a:avLst/>
                <a:gdLst>
                  <a:gd name="T0" fmla="*/ 49 h 49"/>
                  <a:gd name="T1" fmla="*/ 37 h 49"/>
                  <a:gd name="T2" fmla="*/ 25 h 49"/>
                  <a:gd name="T3" fmla="*/ 12 h 49"/>
                  <a:gd name="T4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9" name="Freeform 1519"/>
              <p:cNvSpPr>
                <a:spLocks/>
              </p:cNvSpPr>
              <p:nvPr/>
            </p:nvSpPr>
            <p:spPr bwMode="auto">
              <a:xfrm>
                <a:off x="3145" y="2482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0" name="Freeform 1520"/>
              <p:cNvSpPr>
                <a:spLocks/>
              </p:cNvSpPr>
              <p:nvPr/>
            </p:nvSpPr>
            <p:spPr bwMode="auto">
              <a:xfrm>
                <a:off x="3145" y="2482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1" name="Line 1521"/>
              <p:cNvSpPr>
                <a:spLocks noChangeShapeType="1"/>
              </p:cNvSpPr>
              <p:nvPr/>
            </p:nvSpPr>
            <p:spPr bwMode="auto">
              <a:xfrm>
                <a:off x="3151" y="250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2" name="Freeform 1522"/>
              <p:cNvSpPr>
                <a:spLocks/>
              </p:cNvSpPr>
              <p:nvPr/>
            </p:nvSpPr>
            <p:spPr bwMode="auto">
              <a:xfrm>
                <a:off x="3151" y="249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3" name="Freeform 1523"/>
              <p:cNvSpPr>
                <a:spLocks/>
              </p:cNvSpPr>
              <p:nvPr/>
            </p:nvSpPr>
            <p:spPr bwMode="auto">
              <a:xfrm>
                <a:off x="3157" y="2494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4" name="Freeform 1524"/>
              <p:cNvSpPr>
                <a:spLocks/>
              </p:cNvSpPr>
              <p:nvPr/>
            </p:nvSpPr>
            <p:spPr bwMode="auto">
              <a:xfrm>
                <a:off x="3157" y="2506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7 h 13"/>
                  <a:gd name="T4" fmla="*/ 6 w 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7"/>
                    </a:lnTo>
                    <a:lnTo>
                      <a:pt x="6" y="1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5" name="Freeform 1525"/>
              <p:cNvSpPr>
                <a:spLocks/>
              </p:cNvSpPr>
              <p:nvPr/>
            </p:nvSpPr>
            <p:spPr bwMode="auto">
              <a:xfrm>
                <a:off x="3163" y="2500"/>
                <a:ext cx="0" cy="19"/>
              </a:xfrm>
              <a:custGeom>
                <a:avLst/>
                <a:gdLst>
                  <a:gd name="T0" fmla="*/ 19 h 19"/>
                  <a:gd name="T1" fmla="*/ 13 h 19"/>
                  <a:gd name="T2" fmla="*/ 6 h 19"/>
                  <a:gd name="T3" fmla="*/ 0 h 19"/>
                  <a:gd name="T4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6" name="Freeform 1526"/>
              <p:cNvSpPr>
                <a:spLocks/>
              </p:cNvSpPr>
              <p:nvPr/>
            </p:nvSpPr>
            <p:spPr bwMode="auto">
              <a:xfrm>
                <a:off x="3163" y="2500"/>
                <a:ext cx="0" cy="37"/>
              </a:xfrm>
              <a:custGeom>
                <a:avLst/>
                <a:gdLst>
                  <a:gd name="T0" fmla="*/ 0 h 37"/>
                  <a:gd name="T1" fmla="*/ 6 h 37"/>
                  <a:gd name="T2" fmla="*/ 19 h 37"/>
                  <a:gd name="T3" fmla="*/ 31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7" name="Freeform 1527"/>
              <p:cNvSpPr>
                <a:spLocks/>
              </p:cNvSpPr>
              <p:nvPr/>
            </p:nvSpPr>
            <p:spPr bwMode="auto">
              <a:xfrm>
                <a:off x="3163" y="2525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12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8" name="Freeform 1528"/>
              <p:cNvSpPr>
                <a:spLocks/>
              </p:cNvSpPr>
              <p:nvPr/>
            </p:nvSpPr>
            <p:spPr bwMode="auto">
              <a:xfrm>
                <a:off x="3170" y="2488"/>
                <a:ext cx="0" cy="37"/>
              </a:xfrm>
              <a:custGeom>
                <a:avLst/>
                <a:gdLst>
                  <a:gd name="T0" fmla="*/ 37 h 37"/>
                  <a:gd name="T1" fmla="*/ 31 h 37"/>
                  <a:gd name="T2" fmla="*/ 18 h 37"/>
                  <a:gd name="T3" fmla="*/ 6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9" name="Freeform 1529"/>
              <p:cNvSpPr>
                <a:spLocks/>
              </p:cNvSpPr>
              <p:nvPr/>
            </p:nvSpPr>
            <p:spPr bwMode="auto">
              <a:xfrm>
                <a:off x="3170" y="2488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0" name="Freeform 1530"/>
              <p:cNvSpPr>
                <a:spLocks/>
              </p:cNvSpPr>
              <p:nvPr/>
            </p:nvSpPr>
            <p:spPr bwMode="auto">
              <a:xfrm>
                <a:off x="3176" y="250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1" name="Freeform 1531"/>
              <p:cNvSpPr>
                <a:spLocks/>
              </p:cNvSpPr>
              <p:nvPr/>
            </p:nvSpPr>
            <p:spPr bwMode="auto">
              <a:xfrm>
                <a:off x="3176" y="2452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0 w 6"/>
                  <a:gd name="T3" fmla="*/ 36 h 48"/>
                  <a:gd name="T4" fmla="*/ 0 w 6"/>
                  <a:gd name="T5" fmla="*/ 24 h 48"/>
                  <a:gd name="T6" fmla="*/ 6 w 6"/>
                  <a:gd name="T7" fmla="*/ 6 h 48"/>
                  <a:gd name="T8" fmla="*/ 6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2" name="Freeform 1532"/>
              <p:cNvSpPr>
                <a:spLocks/>
              </p:cNvSpPr>
              <p:nvPr/>
            </p:nvSpPr>
            <p:spPr bwMode="auto">
              <a:xfrm>
                <a:off x="3182" y="2452"/>
                <a:ext cx="0" cy="24"/>
              </a:xfrm>
              <a:custGeom>
                <a:avLst/>
                <a:gdLst>
                  <a:gd name="T0" fmla="*/ 0 h 24"/>
                  <a:gd name="T1" fmla="*/ 0 h 24"/>
                  <a:gd name="T2" fmla="*/ 6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3" name="Freeform 1533"/>
              <p:cNvSpPr>
                <a:spLocks/>
              </p:cNvSpPr>
              <p:nvPr/>
            </p:nvSpPr>
            <p:spPr bwMode="auto">
              <a:xfrm>
                <a:off x="3182" y="2476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18 h 30"/>
                  <a:gd name="T4" fmla="*/ 6 w 6"/>
                  <a:gd name="T5" fmla="*/ 24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4" name="Freeform 1534"/>
              <p:cNvSpPr>
                <a:spLocks/>
              </p:cNvSpPr>
              <p:nvPr/>
            </p:nvSpPr>
            <p:spPr bwMode="auto">
              <a:xfrm>
                <a:off x="3188" y="249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5" name="Line 1535"/>
              <p:cNvSpPr>
                <a:spLocks noChangeShapeType="1"/>
              </p:cNvSpPr>
              <p:nvPr/>
            </p:nvSpPr>
            <p:spPr bwMode="auto">
              <a:xfrm>
                <a:off x="3188" y="249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6" name="Freeform 1536"/>
              <p:cNvSpPr>
                <a:spLocks/>
              </p:cNvSpPr>
              <p:nvPr/>
            </p:nvSpPr>
            <p:spPr bwMode="auto">
              <a:xfrm>
                <a:off x="3188" y="249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7" name="Line 1537"/>
              <p:cNvSpPr>
                <a:spLocks noChangeShapeType="1"/>
              </p:cNvSpPr>
              <p:nvPr/>
            </p:nvSpPr>
            <p:spPr bwMode="auto">
              <a:xfrm>
                <a:off x="3195" y="250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8" name="Freeform 1538"/>
              <p:cNvSpPr>
                <a:spLocks/>
              </p:cNvSpPr>
              <p:nvPr/>
            </p:nvSpPr>
            <p:spPr bwMode="auto">
              <a:xfrm>
                <a:off x="3195" y="2476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8 h 24"/>
                  <a:gd name="T4" fmla="*/ 0 w 6"/>
                  <a:gd name="T5" fmla="*/ 12 h 24"/>
                  <a:gd name="T6" fmla="*/ 6 w 6"/>
                  <a:gd name="T7" fmla="*/ 6 h 24"/>
                  <a:gd name="T8" fmla="*/ 6 w 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9" name="Freeform 1539"/>
              <p:cNvSpPr>
                <a:spLocks/>
              </p:cNvSpPr>
              <p:nvPr/>
            </p:nvSpPr>
            <p:spPr bwMode="auto">
              <a:xfrm>
                <a:off x="3201" y="2476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0" name="Freeform 1540"/>
              <p:cNvSpPr>
                <a:spLocks/>
              </p:cNvSpPr>
              <p:nvPr/>
            </p:nvSpPr>
            <p:spPr bwMode="auto">
              <a:xfrm>
                <a:off x="3201" y="2482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18 h 37"/>
                  <a:gd name="T4" fmla="*/ 6 w 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18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1" name="Freeform 1541"/>
              <p:cNvSpPr>
                <a:spLocks/>
              </p:cNvSpPr>
              <p:nvPr/>
            </p:nvSpPr>
            <p:spPr bwMode="auto">
              <a:xfrm>
                <a:off x="3207" y="2519"/>
                <a:ext cx="0" cy="30"/>
              </a:xfrm>
              <a:custGeom>
                <a:avLst/>
                <a:gdLst>
                  <a:gd name="T0" fmla="*/ 0 h 30"/>
                  <a:gd name="T1" fmla="*/ 18 h 30"/>
                  <a:gd name="T2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18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2" name="Freeform 1542"/>
              <p:cNvSpPr>
                <a:spLocks/>
              </p:cNvSpPr>
              <p:nvPr/>
            </p:nvSpPr>
            <p:spPr bwMode="auto">
              <a:xfrm>
                <a:off x="3207" y="2549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12 h 18"/>
                  <a:gd name="T4" fmla="*/ 7 w 7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12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3" name="Freeform 1543"/>
              <p:cNvSpPr>
                <a:spLocks/>
              </p:cNvSpPr>
              <p:nvPr/>
            </p:nvSpPr>
            <p:spPr bwMode="auto">
              <a:xfrm>
                <a:off x="3214" y="2543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4" name="Freeform 1544"/>
              <p:cNvSpPr>
                <a:spLocks/>
              </p:cNvSpPr>
              <p:nvPr/>
            </p:nvSpPr>
            <p:spPr bwMode="auto">
              <a:xfrm>
                <a:off x="3214" y="2470"/>
                <a:ext cx="0" cy="73"/>
              </a:xfrm>
              <a:custGeom>
                <a:avLst/>
                <a:gdLst>
                  <a:gd name="T0" fmla="*/ 73 h 73"/>
                  <a:gd name="T1" fmla="*/ 55 h 73"/>
                  <a:gd name="T2" fmla="*/ 30 h 73"/>
                  <a:gd name="T3" fmla="*/ 12 h 73"/>
                  <a:gd name="T4" fmla="*/ 0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3">
                    <a:moveTo>
                      <a:pt x="0" y="73"/>
                    </a:moveTo>
                    <a:lnTo>
                      <a:pt x="0" y="55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5" name="Freeform 1545"/>
              <p:cNvSpPr>
                <a:spLocks/>
              </p:cNvSpPr>
              <p:nvPr/>
            </p:nvSpPr>
            <p:spPr bwMode="auto">
              <a:xfrm>
                <a:off x="3214" y="2470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0 h 43"/>
                  <a:gd name="T4" fmla="*/ 0 w 6"/>
                  <a:gd name="T5" fmla="*/ 12 h 43"/>
                  <a:gd name="T6" fmla="*/ 6 w 6"/>
                  <a:gd name="T7" fmla="*/ 30 h 43"/>
                  <a:gd name="T8" fmla="*/ 6 w 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6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6" name="Freeform 1546"/>
              <p:cNvSpPr>
                <a:spLocks/>
              </p:cNvSpPr>
              <p:nvPr/>
            </p:nvSpPr>
            <p:spPr bwMode="auto">
              <a:xfrm>
                <a:off x="3220" y="2513"/>
                <a:ext cx="0" cy="36"/>
              </a:xfrm>
              <a:custGeom>
                <a:avLst/>
                <a:gdLst>
                  <a:gd name="T0" fmla="*/ 0 h 36"/>
                  <a:gd name="T1" fmla="*/ 12 h 36"/>
                  <a:gd name="T2" fmla="*/ 24 h 36"/>
                  <a:gd name="T3" fmla="*/ 36 h 36"/>
                  <a:gd name="T4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7" name="Freeform 1547"/>
              <p:cNvSpPr>
                <a:spLocks/>
              </p:cNvSpPr>
              <p:nvPr/>
            </p:nvSpPr>
            <p:spPr bwMode="auto">
              <a:xfrm>
                <a:off x="3220" y="2488"/>
                <a:ext cx="6" cy="61"/>
              </a:xfrm>
              <a:custGeom>
                <a:avLst/>
                <a:gdLst>
                  <a:gd name="T0" fmla="*/ 0 w 6"/>
                  <a:gd name="T1" fmla="*/ 61 h 61"/>
                  <a:gd name="T2" fmla="*/ 0 w 6"/>
                  <a:gd name="T3" fmla="*/ 49 h 61"/>
                  <a:gd name="T4" fmla="*/ 0 w 6"/>
                  <a:gd name="T5" fmla="*/ 31 h 61"/>
                  <a:gd name="T6" fmla="*/ 6 w 6"/>
                  <a:gd name="T7" fmla="*/ 12 h 61"/>
                  <a:gd name="T8" fmla="*/ 6 w 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1">
                    <a:moveTo>
                      <a:pt x="0" y="61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8" name="Freeform 1548"/>
              <p:cNvSpPr>
                <a:spLocks/>
              </p:cNvSpPr>
              <p:nvPr/>
            </p:nvSpPr>
            <p:spPr bwMode="auto">
              <a:xfrm>
                <a:off x="3226" y="2488"/>
                <a:ext cx="0" cy="31"/>
              </a:xfrm>
              <a:custGeom>
                <a:avLst/>
                <a:gdLst>
                  <a:gd name="T0" fmla="*/ 0 h 31"/>
                  <a:gd name="T1" fmla="*/ 0 h 31"/>
                  <a:gd name="T2" fmla="*/ 12 h 31"/>
                  <a:gd name="T3" fmla="*/ 25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9" name="Freeform 1549"/>
              <p:cNvSpPr>
                <a:spLocks/>
              </p:cNvSpPr>
              <p:nvPr/>
            </p:nvSpPr>
            <p:spPr bwMode="auto">
              <a:xfrm>
                <a:off x="3226" y="251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0" name="Freeform 1550"/>
              <p:cNvSpPr>
                <a:spLocks/>
              </p:cNvSpPr>
              <p:nvPr/>
            </p:nvSpPr>
            <p:spPr bwMode="auto">
              <a:xfrm>
                <a:off x="3232" y="2494"/>
                <a:ext cx="0" cy="37"/>
              </a:xfrm>
              <a:custGeom>
                <a:avLst/>
                <a:gdLst>
                  <a:gd name="T0" fmla="*/ 37 h 37"/>
                  <a:gd name="T1" fmla="*/ 31 h 37"/>
                  <a:gd name="T2" fmla="*/ 19 h 37"/>
                  <a:gd name="T3" fmla="*/ 6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1" name="Freeform 1551"/>
              <p:cNvSpPr>
                <a:spLocks/>
              </p:cNvSpPr>
              <p:nvPr/>
            </p:nvSpPr>
            <p:spPr bwMode="auto">
              <a:xfrm>
                <a:off x="3232" y="2494"/>
                <a:ext cx="0" cy="31"/>
              </a:xfrm>
              <a:custGeom>
                <a:avLst/>
                <a:gdLst>
                  <a:gd name="T0" fmla="*/ 0 h 31"/>
                  <a:gd name="T1" fmla="*/ 6 h 31"/>
                  <a:gd name="T2" fmla="*/ 12 h 31"/>
                  <a:gd name="T3" fmla="*/ 25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2" name="Freeform 1552"/>
              <p:cNvSpPr>
                <a:spLocks/>
              </p:cNvSpPr>
              <p:nvPr/>
            </p:nvSpPr>
            <p:spPr bwMode="auto">
              <a:xfrm>
                <a:off x="3232" y="2494"/>
                <a:ext cx="7" cy="31"/>
              </a:xfrm>
              <a:custGeom>
                <a:avLst/>
                <a:gdLst>
                  <a:gd name="T0" fmla="*/ 0 w 7"/>
                  <a:gd name="T1" fmla="*/ 31 h 31"/>
                  <a:gd name="T2" fmla="*/ 0 w 7"/>
                  <a:gd name="T3" fmla="*/ 25 h 31"/>
                  <a:gd name="T4" fmla="*/ 0 w 7"/>
                  <a:gd name="T5" fmla="*/ 19 h 31"/>
                  <a:gd name="T6" fmla="*/ 7 w 7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3" name="Freeform 1553"/>
              <p:cNvSpPr>
                <a:spLocks/>
              </p:cNvSpPr>
              <p:nvPr/>
            </p:nvSpPr>
            <p:spPr bwMode="auto">
              <a:xfrm>
                <a:off x="3239" y="2452"/>
                <a:ext cx="0" cy="42"/>
              </a:xfrm>
              <a:custGeom>
                <a:avLst/>
                <a:gdLst>
                  <a:gd name="T0" fmla="*/ 42 h 42"/>
                  <a:gd name="T1" fmla="*/ 30 h 42"/>
                  <a:gd name="T2" fmla="*/ 18 h 42"/>
                  <a:gd name="T3" fmla="*/ 6 h 42"/>
                  <a:gd name="T4" fmla="*/ 0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2">
                    <a:moveTo>
                      <a:pt x="0" y="42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4" name="Freeform 1554"/>
              <p:cNvSpPr>
                <a:spLocks/>
              </p:cNvSpPr>
              <p:nvPr/>
            </p:nvSpPr>
            <p:spPr bwMode="auto">
              <a:xfrm>
                <a:off x="3239" y="2452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6 h 42"/>
                  <a:gd name="T4" fmla="*/ 0 w 6"/>
                  <a:gd name="T5" fmla="*/ 18 h 42"/>
                  <a:gd name="T6" fmla="*/ 6 w 6"/>
                  <a:gd name="T7" fmla="*/ 30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6" y="4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5" name="Freeform 1555"/>
              <p:cNvSpPr>
                <a:spLocks/>
              </p:cNvSpPr>
              <p:nvPr/>
            </p:nvSpPr>
            <p:spPr bwMode="auto">
              <a:xfrm>
                <a:off x="3245" y="2494"/>
                <a:ext cx="0" cy="31"/>
              </a:xfrm>
              <a:custGeom>
                <a:avLst/>
                <a:gdLst>
                  <a:gd name="T0" fmla="*/ 0 h 31"/>
                  <a:gd name="T1" fmla="*/ 19 h 31"/>
                  <a:gd name="T2" fmla="*/ 31 h 31"/>
                  <a:gd name="T3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19"/>
                    </a:lnTo>
                    <a:lnTo>
                      <a:pt x="0" y="31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6" name="Freeform 1556"/>
              <p:cNvSpPr>
                <a:spLocks/>
              </p:cNvSpPr>
              <p:nvPr/>
            </p:nvSpPr>
            <p:spPr bwMode="auto">
              <a:xfrm>
                <a:off x="3245" y="2488"/>
                <a:ext cx="6" cy="37"/>
              </a:xfrm>
              <a:custGeom>
                <a:avLst/>
                <a:gdLst>
                  <a:gd name="T0" fmla="*/ 0 w 6"/>
                  <a:gd name="T1" fmla="*/ 37 h 37"/>
                  <a:gd name="T2" fmla="*/ 0 w 6"/>
                  <a:gd name="T3" fmla="*/ 31 h 37"/>
                  <a:gd name="T4" fmla="*/ 0 w 6"/>
                  <a:gd name="T5" fmla="*/ 18 h 37"/>
                  <a:gd name="T6" fmla="*/ 6 w 6"/>
                  <a:gd name="T7" fmla="*/ 6 h 37"/>
                  <a:gd name="T8" fmla="*/ 6 w 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7" name="Line 1557"/>
              <p:cNvSpPr>
                <a:spLocks noChangeShapeType="1"/>
              </p:cNvSpPr>
              <p:nvPr/>
            </p:nvSpPr>
            <p:spPr bwMode="auto">
              <a:xfrm>
                <a:off x="3251" y="248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8" name="Freeform 1558"/>
              <p:cNvSpPr>
                <a:spLocks/>
              </p:cNvSpPr>
              <p:nvPr/>
            </p:nvSpPr>
            <p:spPr bwMode="auto">
              <a:xfrm>
                <a:off x="3251" y="248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9" name="Freeform 1559"/>
              <p:cNvSpPr>
                <a:spLocks/>
              </p:cNvSpPr>
              <p:nvPr/>
            </p:nvSpPr>
            <p:spPr bwMode="auto">
              <a:xfrm>
                <a:off x="3257" y="2494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0" name="Freeform 1560"/>
              <p:cNvSpPr>
                <a:spLocks/>
              </p:cNvSpPr>
              <p:nvPr/>
            </p:nvSpPr>
            <p:spPr bwMode="auto">
              <a:xfrm>
                <a:off x="3257" y="249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  <a:gd name="T4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1" name="Freeform 1561"/>
              <p:cNvSpPr>
                <a:spLocks/>
              </p:cNvSpPr>
              <p:nvPr/>
            </p:nvSpPr>
            <p:spPr bwMode="auto">
              <a:xfrm>
                <a:off x="3257" y="2494"/>
                <a:ext cx="7" cy="61"/>
              </a:xfrm>
              <a:custGeom>
                <a:avLst/>
                <a:gdLst>
                  <a:gd name="T0" fmla="*/ 0 w 7"/>
                  <a:gd name="T1" fmla="*/ 0 h 61"/>
                  <a:gd name="T2" fmla="*/ 0 w 7"/>
                  <a:gd name="T3" fmla="*/ 12 h 61"/>
                  <a:gd name="T4" fmla="*/ 0 w 7"/>
                  <a:gd name="T5" fmla="*/ 31 h 61"/>
                  <a:gd name="T6" fmla="*/ 7 w 7"/>
                  <a:gd name="T7" fmla="*/ 49 h 61"/>
                  <a:gd name="T8" fmla="*/ 7 w 7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1">
                    <a:moveTo>
                      <a:pt x="0" y="0"/>
                    </a:moveTo>
                    <a:lnTo>
                      <a:pt x="0" y="12"/>
                    </a:lnTo>
                    <a:lnTo>
                      <a:pt x="0" y="31"/>
                    </a:lnTo>
                    <a:lnTo>
                      <a:pt x="7" y="49"/>
                    </a:lnTo>
                    <a:lnTo>
                      <a:pt x="7" y="6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2" name="Freeform 1562"/>
              <p:cNvSpPr>
                <a:spLocks/>
              </p:cNvSpPr>
              <p:nvPr/>
            </p:nvSpPr>
            <p:spPr bwMode="auto">
              <a:xfrm>
                <a:off x="3264" y="2543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3" name="Freeform 1563"/>
              <p:cNvSpPr>
                <a:spLocks/>
              </p:cNvSpPr>
              <p:nvPr/>
            </p:nvSpPr>
            <p:spPr bwMode="auto">
              <a:xfrm>
                <a:off x="3264" y="2525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4" name="Freeform 1564"/>
              <p:cNvSpPr>
                <a:spLocks/>
              </p:cNvSpPr>
              <p:nvPr/>
            </p:nvSpPr>
            <p:spPr bwMode="auto">
              <a:xfrm>
                <a:off x="3270" y="2500"/>
                <a:ext cx="0" cy="25"/>
              </a:xfrm>
              <a:custGeom>
                <a:avLst/>
                <a:gdLst>
                  <a:gd name="T0" fmla="*/ 25 h 25"/>
                  <a:gd name="T1" fmla="*/ 19 h 25"/>
                  <a:gd name="T2" fmla="*/ 6 h 25"/>
                  <a:gd name="T3" fmla="*/ 0 h 25"/>
                  <a:gd name="T4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5" name="Freeform 1565"/>
              <p:cNvSpPr>
                <a:spLocks/>
              </p:cNvSpPr>
              <p:nvPr/>
            </p:nvSpPr>
            <p:spPr bwMode="auto">
              <a:xfrm>
                <a:off x="3270" y="2500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6 h 37"/>
                  <a:gd name="T4" fmla="*/ 0 w 6"/>
                  <a:gd name="T5" fmla="*/ 19 h 37"/>
                  <a:gd name="T6" fmla="*/ 6 w 6"/>
                  <a:gd name="T7" fmla="*/ 31 h 37"/>
                  <a:gd name="T8" fmla="*/ 6 w 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6" name="Freeform 1566"/>
              <p:cNvSpPr>
                <a:spLocks/>
              </p:cNvSpPr>
              <p:nvPr/>
            </p:nvSpPr>
            <p:spPr bwMode="auto">
              <a:xfrm>
                <a:off x="3276" y="2513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18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7" name="Freeform 1567"/>
              <p:cNvSpPr>
                <a:spLocks/>
              </p:cNvSpPr>
              <p:nvPr/>
            </p:nvSpPr>
            <p:spPr bwMode="auto">
              <a:xfrm>
                <a:off x="3276" y="2482"/>
                <a:ext cx="0" cy="31"/>
              </a:xfrm>
              <a:custGeom>
                <a:avLst/>
                <a:gdLst>
                  <a:gd name="T0" fmla="*/ 31 h 31"/>
                  <a:gd name="T1" fmla="*/ 12 h 31"/>
                  <a:gd name="T2" fmla="*/ 6 h 31"/>
                  <a:gd name="T3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8" name="Freeform 1568"/>
              <p:cNvSpPr>
                <a:spLocks/>
              </p:cNvSpPr>
              <p:nvPr/>
            </p:nvSpPr>
            <p:spPr bwMode="auto">
              <a:xfrm>
                <a:off x="3276" y="2482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6 h 18"/>
                  <a:gd name="T4" fmla="*/ 7 w 7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6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39" name="Freeform 1569"/>
              <p:cNvSpPr>
                <a:spLocks/>
              </p:cNvSpPr>
              <p:nvPr/>
            </p:nvSpPr>
            <p:spPr bwMode="auto">
              <a:xfrm>
                <a:off x="3283" y="2500"/>
                <a:ext cx="0" cy="79"/>
              </a:xfrm>
              <a:custGeom>
                <a:avLst/>
                <a:gdLst>
                  <a:gd name="T0" fmla="*/ 0 h 79"/>
                  <a:gd name="T1" fmla="*/ 19 h 79"/>
                  <a:gd name="T2" fmla="*/ 43 h 79"/>
                  <a:gd name="T3" fmla="*/ 67 h 79"/>
                  <a:gd name="T4" fmla="*/ 73 h 79"/>
                  <a:gd name="T5" fmla="*/ 79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9">
                    <a:moveTo>
                      <a:pt x="0" y="0"/>
                    </a:moveTo>
                    <a:lnTo>
                      <a:pt x="0" y="19"/>
                    </a:lnTo>
                    <a:lnTo>
                      <a:pt x="0" y="43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0" y="7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0" name="Freeform 1570"/>
              <p:cNvSpPr>
                <a:spLocks/>
              </p:cNvSpPr>
              <p:nvPr/>
            </p:nvSpPr>
            <p:spPr bwMode="auto">
              <a:xfrm>
                <a:off x="3283" y="2543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36 h 36"/>
                  <a:gd name="T4" fmla="*/ 0 w 6"/>
                  <a:gd name="T5" fmla="*/ 24 h 36"/>
                  <a:gd name="T6" fmla="*/ 6 w 6"/>
                  <a:gd name="T7" fmla="*/ 12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1" name="Line 1571"/>
              <p:cNvSpPr>
                <a:spLocks noChangeShapeType="1"/>
              </p:cNvSpPr>
              <p:nvPr/>
            </p:nvSpPr>
            <p:spPr bwMode="auto">
              <a:xfrm>
                <a:off x="3289" y="254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2" name="Freeform 1572"/>
              <p:cNvSpPr>
                <a:spLocks/>
              </p:cNvSpPr>
              <p:nvPr/>
            </p:nvSpPr>
            <p:spPr bwMode="auto">
              <a:xfrm>
                <a:off x="3289" y="2470"/>
                <a:ext cx="6" cy="73"/>
              </a:xfrm>
              <a:custGeom>
                <a:avLst/>
                <a:gdLst>
                  <a:gd name="T0" fmla="*/ 0 w 6"/>
                  <a:gd name="T1" fmla="*/ 73 h 73"/>
                  <a:gd name="T2" fmla="*/ 0 w 6"/>
                  <a:gd name="T3" fmla="*/ 55 h 73"/>
                  <a:gd name="T4" fmla="*/ 0 w 6"/>
                  <a:gd name="T5" fmla="*/ 36 h 73"/>
                  <a:gd name="T6" fmla="*/ 6 w 6"/>
                  <a:gd name="T7" fmla="*/ 12 h 73"/>
                  <a:gd name="T8" fmla="*/ 6 w 6"/>
                  <a:gd name="T9" fmla="*/ 6 h 73"/>
                  <a:gd name="T10" fmla="*/ 6 w 6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3">
                    <a:moveTo>
                      <a:pt x="0" y="73"/>
                    </a:moveTo>
                    <a:lnTo>
                      <a:pt x="0" y="55"/>
                    </a:lnTo>
                    <a:lnTo>
                      <a:pt x="0" y="3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3" name="Freeform 1573"/>
              <p:cNvSpPr>
                <a:spLocks/>
              </p:cNvSpPr>
              <p:nvPr/>
            </p:nvSpPr>
            <p:spPr bwMode="auto">
              <a:xfrm>
                <a:off x="3295" y="2470"/>
                <a:ext cx="0" cy="43"/>
              </a:xfrm>
              <a:custGeom>
                <a:avLst/>
                <a:gdLst>
                  <a:gd name="T0" fmla="*/ 0 h 43"/>
                  <a:gd name="T1" fmla="*/ 6 h 43"/>
                  <a:gd name="T2" fmla="*/ 18 h 43"/>
                  <a:gd name="T3" fmla="*/ 30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4" name="Freeform 1574"/>
              <p:cNvSpPr>
                <a:spLocks/>
              </p:cNvSpPr>
              <p:nvPr/>
            </p:nvSpPr>
            <p:spPr bwMode="auto">
              <a:xfrm>
                <a:off x="3295" y="250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0 w 6"/>
                  <a:gd name="T5" fmla="*/ 7 h 7"/>
                  <a:gd name="T6" fmla="*/ 6 w 6"/>
                  <a:gd name="T7" fmla="*/ 0 h 7"/>
                  <a:gd name="T8" fmla="*/ 6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5" name="Freeform 1575"/>
              <p:cNvSpPr>
                <a:spLocks/>
              </p:cNvSpPr>
              <p:nvPr/>
            </p:nvSpPr>
            <p:spPr bwMode="auto">
              <a:xfrm>
                <a:off x="3301" y="2506"/>
                <a:ext cx="0" cy="31"/>
              </a:xfrm>
              <a:custGeom>
                <a:avLst/>
                <a:gdLst>
                  <a:gd name="T0" fmla="*/ 0 h 31"/>
                  <a:gd name="T1" fmla="*/ 7 h 31"/>
                  <a:gd name="T2" fmla="*/ 13 h 31"/>
                  <a:gd name="T3" fmla="*/ 25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6" name="Freeform 1576"/>
              <p:cNvSpPr>
                <a:spLocks/>
              </p:cNvSpPr>
              <p:nvPr/>
            </p:nvSpPr>
            <p:spPr bwMode="auto">
              <a:xfrm>
                <a:off x="3301" y="2537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7" name="Freeform 1577"/>
              <p:cNvSpPr>
                <a:spLocks/>
              </p:cNvSpPr>
              <p:nvPr/>
            </p:nvSpPr>
            <p:spPr bwMode="auto">
              <a:xfrm>
                <a:off x="3301" y="2525"/>
                <a:ext cx="7" cy="24"/>
              </a:xfrm>
              <a:custGeom>
                <a:avLst/>
                <a:gdLst>
                  <a:gd name="T0" fmla="*/ 0 w 7"/>
                  <a:gd name="T1" fmla="*/ 24 h 24"/>
                  <a:gd name="T2" fmla="*/ 0 w 7"/>
                  <a:gd name="T3" fmla="*/ 18 h 24"/>
                  <a:gd name="T4" fmla="*/ 0 w 7"/>
                  <a:gd name="T5" fmla="*/ 12 h 24"/>
                  <a:gd name="T6" fmla="*/ 7 w 7"/>
                  <a:gd name="T7" fmla="*/ 6 h 24"/>
                  <a:gd name="T8" fmla="*/ 7 w 7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8" name="Freeform 1578"/>
              <p:cNvSpPr>
                <a:spLocks/>
              </p:cNvSpPr>
              <p:nvPr/>
            </p:nvSpPr>
            <p:spPr bwMode="auto">
              <a:xfrm>
                <a:off x="3308" y="2525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9" name="Freeform 1579"/>
              <p:cNvSpPr>
                <a:spLocks/>
              </p:cNvSpPr>
              <p:nvPr/>
            </p:nvSpPr>
            <p:spPr bwMode="auto">
              <a:xfrm>
                <a:off x="3308" y="2537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0" name="Freeform 1580"/>
              <p:cNvSpPr>
                <a:spLocks/>
              </p:cNvSpPr>
              <p:nvPr/>
            </p:nvSpPr>
            <p:spPr bwMode="auto">
              <a:xfrm>
                <a:off x="3314" y="2525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1" name="Freeform 1581"/>
              <p:cNvSpPr>
                <a:spLocks/>
              </p:cNvSpPr>
              <p:nvPr/>
            </p:nvSpPr>
            <p:spPr bwMode="auto">
              <a:xfrm>
                <a:off x="3314" y="2482"/>
                <a:ext cx="6" cy="43"/>
              </a:xfrm>
              <a:custGeom>
                <a:avLst/>
                <a:gdLst>
                  <a:gd name="T0" fmla="*/ 0 w 6"/>
                  <a:gd name="T1" fmla="*/ 43 h 43"/>
                  <a:gd name="T2" fmla="*/ 0 w 6"/>
                  <a:gd name="T3" fmla="*/ 31 h 43"/>
                  <a:gd name="T4" fmla="*/ 0 w 6"/>
                  <a:gd name="T5" fmla="*/ 18 h 43"/>
                  <a:gd name="T6" fmla="*/ 6 w 6"/>
                  <a:gd name="T7" fmla="*/ 6 h 43"/>
                  <a:gd name="T8" fmla="*/ 6 w 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3">
                    <a:moveTo>
                      <a:pt x="0" y="43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2" name="Freeform 1582"/>
              <p:cNvSpPr>
                <a:spLocks/>
              </p:cNvSpPr>
              <p:nvPr/>
            </p:nvSpPr>
            <p:spPr bwMode="auto">
              <a:xfrm>
                <a:off x="3320" y="2482"/>
                <a:ext cx="0" cy="24"/>
              </a:xfrm>
              <a:custGeom>
                <a:avLst/>
                <a:gdLst>
                  <a:gd name="T0" fmla="*/ 0 h 24"/>
                  <a:gd name="T1" fmla="*/ 0 h 24"/>
                  <a:gd name="T2" fmla="*/ 12 h 24"/>
                  <a:gd name="T3" fmla="*/ 18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3" name="Freeform 1583"/>
              <p:cNvSpPr>
                <a:spLocks/>
              </p:cNvSpPr>
              <p:nvPr/>
            </p:nvSpPr>
            <p:spPr bwMode="auto">
              <a:xfrm>
                <a:off x="3320" y="250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0 w 7"/>
                  <a:gd name="T5" fmla="*/ 0 h 6"/>
                  <a:gd name="T6" fmla="*/ 7 w 7"/>
                  <a:gd name="T7" fmla="*/ 0 h 6"/>
                  <a:gd name="T8" fmla="*/ 7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4" name="Freeform 1584"/>
              <p:cNvSpPr>
                <a:spLocks/>
              </p:cNvSpPr>
              <p:nvPr/>
            </p:nvSpPr>
            <p:spPr bwMode="auto">
              <a:xfrm>
                <a:off x="3327" y="2500"/>
                <a:ext cx="0" cy="37"/>
              </a:xfrm>
              <a:custGeom>
                <a:avLst/>
                <a:gdLst>
                  <a:gd name="T0" fmla="*/ 0 h 37"/>
                  <a:gd name="T1" fmla="*/ 6 h 37"/>
                  <a:gd name="T2" fmla="*/ 19 h 37"/>
                  <a:gd name="T3" fmla="*/ 31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5" name="Line 1585"/>
              <p:cNvSpPr>
                <a:spLocks noChangeShapeType="1"/>
              </p:cNvSpPr>
              <p:nvPr/>
            </p:nvSpPr>
            <p:spPr bwMode="auto">
              <a:xfrm>
                <a:off x="3327" y="2537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6" name="Freeform 1586"/>
              <p:cNvSpPr>
                <a:spLocks/>
              </p:cNvSpPr>
              <p:nvPr/>
            </p:nvSpPr>
            <p:spPr bwMode="auto">
              <a:xfrm>
                <a:off x="3327" y="254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7" name="Freeform 1587"/>
              <p:cNvSpPr>
                <a:spLocks/>
              </p:cNvSpPr>
              <p:nvPr/>
            </p:nvSpPr>
            <p:spPr bwMode="auto">
              <a:xfrm>
                <a:off x="3333" y="2525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8" name="Freeform 1588"/>
              <p:cNvSpPr>
                <a:spLocks/>
              </p:cNvSpPr>
              <p:nvPr/>
            </p:nvSpPr>
            <p:spPr bwMode="auto">
              <a:xfrm>
                <a:off x="3333" y="2494"/>
                <a:ext cx="6" cy="31"/>
              </a:xfrm>
              <a:custGeom>
                <a:avLst/>
                <a:gdLst>
                  <a:gd name="T0" fmla="*/ 0 w 6"/>
                  <a:gd name="T1" fmla="*/ 31 h 31"/>
                  <a:gd name="T2" fmla="*/ 0 w 6"/>
                  <a:gd name="T3" fmla="*/ 12 h 31"/>
                  <a:gd name="T4" fmla="*/ 6 w 6"/>
                  <a:gd name="T5" fmla="*/ 6 h 31"/>
                  <a:gd name="T6" fmla="*/ 6 w 6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1">
                    <a:moveTo>
                      <a:pt x="0" y="31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9" name="Line 1589"/>
              <p:cNvSpPr>
                <a:spLocks noChangeShapeType="1"/>
              </p:cNvSpPr>
              <p:nvPr/>
            </p:nvSpPr>
            <p:spPr bwMode="auto">
              <a:xfrm>
                <a:off x="3339" y="249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0" name="Freeform 1590"/>
              <p:cNvSpPr>
                <a:spLocks/>
              </p:cNvSpPr>
              <p:nvPr/>
            </p:nvSpPr>
            <p:spPr bwMode="auto">
              <a:xfrm>
                <a:off x="3339" y="2476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1" name="Freeform 1591"/>
              <p:cNvSpPr>
                <a:spLocks/>
              </p:cNvSpPr>
              <p:nvPr/>
            </p:nvSpPr>
            <p:spPr bwMode="auto">
              <a:xfrm>
                <a:off x="3345" y="24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2" name="Freeform 1592"/>
              <p:cNvSpPr>
                <a:spLocks/>
              </p:cNvSpPr>
              <p:nvPr/>
            </p:nvSpPr>
            <p:spPr bwMode="auto">
              <a:xfrm>
                <a:off x="3345" y="2470"/>
                <a:ext cx="0" cy="30"/>
              </a:xfrm>
              <a:custGeom>
                <a:avLst/>
                <a:gdLst>
                  <a:gd name="T0" fmla="*/ 0 h 30"/>
                  <a:gd name="T1" fmla="*/ 6 h 30"/>
                  <a:gd name="T2" fmla="*/ 18 h 30"/>
                  <a:gd name="T3" fmla="*/ 24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3" name="Freeform 1593"/>
              <p:cNvSpPr>
                <a:spLocks/>
              </p:cNvSpPr>
              <p:nvPr/>
            </p:nvSpPr>
            <p:spPr bwMode="auto">
              <a:xfrm>
                <a:off x="3345" y="2482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18 h 18"/>
                  <a:gd name="T4" fmla="*/ 0 w 7"/>
                  <a:gd name="T5" fmla="*/ 12 h 18"/>
                  <a:gd name="T6" fmla="*/ 7 w 7"/>
                  <a:gd name="T7" fmla="*/ 0 h 18"/>
                  <a:gd name="T8" fmla="*/ 7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4" name="Freeform 1594"/>
              <p:cNvSpPr>
                <a:spLocks/>
              </p:cNvSpPr>
              <p:nvPr/>
            </p:nvSpPr>
            <p:spPr bwMode="auto">
              <a:xfrm>
                <a:off x="3352" y="2482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2 h 24"/>
                  <a:gd name="T3" fmla="*/ 18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5" name="Freeform 1595"/>
              <p:cNvSpPr>
                <a:spLocks/>
              </p:cNvSpPr>
              <p:nvPr/>
            </p:nvSpPr>
            <p:spPr bwMode="auto">
              <a:xfrm>
                <a:off x="3352" y="25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6" name="Freeform 1596"/>
              <p:cNvSpPr>
                <a:spLocks/>
              </p:cNvSpPr>
              <p:nvPr/>
            </p:nvSpPr>
            <p:spPr bwMode="auto">
              <a:xfrm>
                <a:off x="3358" y="2452"/>
                <a:ext cx="0" cy="48"/>
              </a:xfrm>
              <a:custGeom>
                <a:avLst/>
                <a:gdLst>
                  <a:gd name="T0" fmla="*/ 48 h 48"/>
                  <a:gd name="T1" fmla="*/ 36 h 48"/>
                  <a:gd name="T2" fmla="*/ 24 h 48"/>
                  <a:gd name="T3" fmla="*/ 6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48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7" name="Freeform 1597"/>
              <p:cNvSpPr>
                <a:spLocks/>
              </p:cNvSpPr>
              <p:nvPr/>
            </p:nvSpPr>
            <p:spPr bwMode="auto">
              <a:xfrm>
                <a:off x="3358" y="2452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6 h 24"/>
                  <a:gd name="T6" fmla="*/ 6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8" name="Freeform 1598"/>
              <p:cNvSpPr>
                <a:spLocks/>
              </p:cNvSpPr>
              <p:nvPr/>
            </p:nvSpPr>
            <p:spPr bwMode="auto">
              <a:xfrm>
                <a:off x="3364" y="2476"/>
                <a:ext cx="0" cy="24"/>
              </a:xfrm>
              <a:custGeom>
                <a:avLst/>
                <a:gdLst>
                  <a:gd name="T0" fmla="*/ 0 h 24"/>
                  <a:gd name="T1" fmla="*/ 12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9" name="Freeform 1599"/>
              <p:cNvSpPr>
                <a:spLocks/>
              </p:cNvSpPr>
              <p:nvPr/>
            </p:nvSpPr>
            <p:spPr bwMode="auto">
              <a:xfrm>
                <a:off x="3364" y="2500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13 h 37"/>
                  <a:gd name="T4" fmla="*/ 0 w 6"/>
                  <a:gd name="T5" fmla="*/ 25 h 37"/>
                  <a:gd name="T6" fmla="*/ 6 w 6"/>
                  <a:gd name="T7" fmla="*/ 31 h 37"/>
                  <a:gd name="T8" fmla="*/ 6 w 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0" name="Freeform 1600"/>
              <p:cNvSpPr>
                <a:spLocks/>
              </p:cNvSpPr>
              <p:nvPr/>
            </p:nvSpPr>
            <p:spPr bwMode="auto">
              <a:xfrm>
                <a:off x="3370" y="2494"/>
                <a:ext cx="0" cy="43"/>
              </a:xfrm>
              <a:custGeom>
                <a:avLst/>
                <a:gdLst>
                  <a:gd name="T0" fmla="*/ 43 h 43"/>
                  <a:gd name="T1" fmla="*/ 37 h 43"/>
                  <a:gd name="T2" fmla="*/ 25 h 43"/>
                  <a:gd name="T3" fmla="*/ 12 h 43"/>
                  <a:gd name="T4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1" name="Freeform 1601"/>
              <p:cNvSpPr>
                <a:spLocks/>
              </p:cNvSpPr>
              <p:nvPr/>
            </p:nvSpPr>
            <p:spPr bwMode="auto">
              <a:xfrm>
                <a:off x="3370" y="2482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2" name="Freeform 1602"/>
              <p:cNvSpPr>
                <a:spLocks/>
              </p:cNvSpPr>
              <p:nvPr/>
            </p:nvSpPr>
            <p:spPr bwMode="auto">
              <a:xfrm>
                <a:off x="3370" y="2482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3" name="Freeform 1603"/>
              <p:cNvSpPr>
                <a:spLocks/>
              </p:cNvSpPr>
              <p:nvPr/>
            </p:nvSpPr>
            <p:spPr bwMode="auto">
              <a:xfrm>
                <a:off x="3377" y="2494"/>
                <a:ext cx="0" cy="49"/>
              </a:xfrm>
              <a:custGeom>
                <a:avLst/>
                <a:gdLst>
                  <a:gd name="T0" fmla="*/ 0 h 49"/>
                  <a:gd name="T1" fmla="*/ 12 h 49"/>
                  <a:gd name="T2" fmla="*/ 25 h 49"/>
                  <a:gd name="T3" fmla="*/ 37 h 49"/>
                  <a:gd name="T4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12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4" name="Freeform 1604"/>
              <p:cNvSpPr>
                <a:spLocks/>
              </p:cNvSpPr>
              <p:nvPr/>
            </p:nvSpPr>
            <p:spPr bwMode="auto">
              <a:xfrm>
                <a:off x="3377" y="2543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5" name="Freeform 1605"/>
              <p:cNvSpPr>
                <a:spLocks/>
              </p:cNvSpPr>
              <p:nvPr/>
            </p:nvSpPr>
            <p:spPr bwMode="auto">
              <a:xfrm>
                <a:off x="3383" y="2549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6" name="Freeform 1606"/>
              <p:cNvSpPr>
                <a:spLocks/>
              </p:cNvSpPr>
              <p:nvPr/>
            </p:nvSpPr>
            <p:spPr bwMode="auto">
              <a:xfrm>
                <a:off x="3383" y="2519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24 h 30"/>
                  <a:gd name="T4" fmla="*/ 0 w 6"/>
                  <a:gd name="T5" fmla="*/ 12 h 30"/>
                  <a:gd name="T6" fmla="*/ 6 w 6"/>
                  <a:gd name="T7" fmla="*/ 6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7" name="Freeform 1607"/>
              <p:cNvSpPr>
                <a:spLocks/>
              </p:cNvSpPr>
              <p:nvPr/>
            </p:nvSpPr>
            <p:spPr bwMode="auto">
              <a:xfrm>
                <a:off x="3389" y="2519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8" name="Freeform 1608"/>
              <p:cNvSpPr>
                <a:spLocks/>
              </p:cNvSpPr>
              <p:nvPr/>
            </p:nvSpPr>
            <p:spPr bwMode="auto">
              <a:xfrm>
                <a:off x="3389" y="2531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12 h 18"/>
                  <a:gd name="T4" fmla="*/ 7 w 7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12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9" name="Line 1609"/>
              <p:cNvSpPr>
                <a:spLocks noChangeShapeType="1"/>
              </p:cNvSpPr>
              <p:nvPr/>
            </p:nvSpPr>
            <p:spPr bwMode="auto">
              <a:xfrm>
                <a:off x="3396" y="254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0" name="Line 1610"/>
              <p:cNvSpPr>
                <a:spLocks noChangeShapeType="1"/>
              </p:cNvSpPr>
              <p:nvPr/>
            </p:nvSpPr>
            <p:spPr bwMode="auto">
              <a:xfrm>
                <a:off x="3396" y="254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1" name="Freeform 1611"/>
              <p:cNvSpPr>
                <a:spLocks/>
              </p:cNvSpPr>
              <p:nvPr/>
            </p:nvSpPr>
            <p:spPr bwMode="auto">
              <a:xfrm>
                <a:off x="3396" y="25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2" name="Freeform 1612"/>
              <p:cNvSpPr>
                <a:spLocks/>
              </p:cNvSpPr>
              <p:nvPr/>
            </p:nvSpPr>
            <p:spPr bwMode="auto">
              <a:xfrm>
                <a:off x="3402" y="2506"/>
                <a:ext cx="0" cy="37"/>
              </a:xfrm>
              <a:custGeom>
                <a:avLst/>
                <a:gdLst>
                  <a:gd name="T0" fmla="*/ 37 h 37"/>
                  <a:gd name="T1" fmla="*/ 19 h 37"/>
                  <a:gd name="T2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8" name="Group 1613"/>
            <p:cNvGrpSpPr>
              <a:grpSpLocks/>
            </p:cNvGrpSpPr>
            <p:nvPr/>
          </p:nvGrpSpPr>
          <p:grpSpPr bwMode="auto">
            <a:xfrm>
              <a:off x="5400675" y="3814763"/>
              <a:ext cx="876300" cy="279400"/>
              <a:chOff x="3402" y="2403"/>
              <a:chExt cx="552" cy="176"/>
            </a:xfrm>
          </p:grpSpPr>
          <p:sp>
            <p:nvSpPr>
              <p:cNvPr id="983" name="Freeform 1614"/>
              <p:cNvSpPr>
                <a:spLocks/>
              </p:cNvSpPr>
              <p:nvPr/>
            </p:nvSpPr>
            <p:spPr bwMode="auto">
              <a:xfrm>
                <a:off x="3402" y="247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4" name="Freeform 1615"/>
              <p:cNvSpPr>
                <a:spLocks/>
              </p:cNvSpPr>
              <p:nvPr/>
            </p:nvSpPr>
            <p:spPr bwMode="auto">
              <a:xfrm>
                <a:off x="3408" y="2403"/>
                <a:ext cx="0" cy="73"/>
              </a:xfrm>
              <a:custGeom>
                <a:avLst/>
                <a:gdLst>
                  <a:gd name="T0" fmla="*/ 73 h 73"/>
                  <a:gd name="T1" fmla="*/ 55 h 73"/>
                  <a:gd name="T2" fmla="*/ 30 h 73"/>
                  <a:gd name="T3" fmla="*/ 6 h 73"/>
                  <a:gd name="T4" fmla="*/ 0 h 73"/>
                  <a:gd name="T5" fmla="*/ 0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3">
                    <a:moveTo>
                      <a:pt x="0" y="73"/>
                    </a:moveTo>
                    <a:lnTo>
                      <a:pt x="0" y="55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5" name="Freeform 1616"/>
              <p:cNvSpPr>
                <a:spLocks/>
              </p:cNvSpPr>
              <p:nvPr/>
            </p:nvSpPr>
            <p:spPr bwMode="auto">
              <a:xfrm>
                <a:off x="3408" y="2403"/>
                <a:ext cx="6" cy="79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0 h 79"/>
                  <a:gd name="T4" fmla="*/ 0 w 6"/>
                  <a:gd name="T5" fmla="*/ 12 h 79"/>
                  <a:gd name="T6" fmla="*/ 0 w 6"/>
                  <a:gd name="T7" fmla="*/ 37 h 79"/>
                  <a:gd name="T8" fmla="*/ 6 w 6"/>
                  <a:gd name="T9" fmla="*/ 61 h 79"/>
                  <a:gd name="T10" fmla="*/ 6 w 6"/>
                  <a:gd name="T1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7"/>
                    </a:lnTo>
                    <a:lnTo>
                      <a:pt x="6" y="61"/>
                    </a:lnTo>
                    <a:lnTo>
                      <a:pt x="6" y="7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6" name="Line 1617"/>
              <p:cNvSpPr>
                <a:spLocks noChangeShapeType="1"/>
              </p:cNvSpPr>
              <p:nvPr/>
            </p:nvSpPr>
            <p:spPr bwMode="auto">
              <a:xfrm>
                <a:off x="3414" y="2482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7" name="Freeform 1618"/>
              <p:cNvSpPr>
                <a:spLocks/>
              </p:cNvSpPr>
              <p:nvPr/>
            </p:nvSpPr>
            <p:spPr bwMode="auto">
              <a:xfrm>
                <a:off x="3414" y="2494"/>
                <a:ext cx="0" cy="31"/>
              </a:xfrm>
              <a:custGeom>
                <a:avLst/>
                <a:gdLst>
                  <a:gd name="T0" fmla="*/ 0 h 31"/>
                  <a:gd name="T1" fmla="*/ 19 h 31"/>
                  <a:gd name="T2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19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8" name="Freeform 1619"/>
              <p:cNvSpPr>
                <a:spLocks/>
              </p:cNvSpPr>
              <p:nvPr/>
            </p:nvSpPr>
            <p:spPr bwMode="auto">
              <a:xfrm>
                <a:off x="3414" y="252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9" name="Freeform 1620"/>
              <p:cNvSpPr>
                <a:spLocks/>
              </p:cNvSpPr>
              <p:nvPr/>
            </p:nvSpPr>
            <p:spPr bwMode="auto">
              <a:xfrm>
                <a:off x="3421" y="2500"/>
                <a:ext cx="0" cy="31"/>
              </a:xfrm>
              <a:custGeom>
                <a:avLst/>
                <a:gdLst>
                  <a:gd name="T0" fmla="*/ 31 h 31"/>
                  <a:gd name="T1" fmla="*/ 25 h 31"/>
                  <a:gd name="T2" fmla="*/ 13 h 31"/>
                  <a:gd name="T3" fmla="*/ 6 h 31"/>
                  <a:gd name="T4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0" name="Freeform 1621"/>
              <p:cNvSpPr>
                <a:spLocks/>
              </p:cNvSpPr>
              <p:nvPr/>
            </p:nvSpPr>
            <p:spPr bwMode="auto">
              <a:xfrm>
                <a:off x="3421" y="2500"/>
                <a:ext cx="6" cy="31"/>
              </a:xfrm>
              <a:custGeom>
                <a:avLst/>
                <a:gdLst>
                  <a:gd name="T0" fmla="*/ 0 w 6"/>
                  <a:gd name="T1" fmla="*/ 0 h 31"/>
                  <a:gd name="T2" fmla="*/ 0 w 6"/>
                  <a:gd name="T3" fmla="*/ 6 h 31"/>
                  <a:gd name="T4" fmla="*/ 0 w 6"/>
                  <a:gd name="T5" fmla="*/ 13 h 31"/>
                  <a:gd name="T6" fmla="*/ 6 w 6"/>
                  <a:gd name="T7" fmla="*/ 25 h 31"/>
                  <a:gd name="T8" fmla="*/ 6 w 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6" y="25"/>
                    </a:lnTo>
                    <a:lnTo>
                      <a:pt x="6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1" name="Freeform 1622"/>
              <p:cNvSpPr>
                <a:spLocks/>
              </p:cNvSpPr>
              <p:nvPr/>
            </p:nvSpPr>
            <p:spPr bwMode="auto">
              <a:xfrm>
                <a:off x="3427" y="2519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  <a:gd name="T4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2" name="Freeform 1623"/>
              <p:cNvSpPr>
                <a:spLocks/>
              </p:cNvSpPr>
              <p:nvPr/>
            </p:nvSpPr>
            <p:spPr bwMode="auto">
              <a:xfrm>
                <a:off x="3427" y="251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3" name="Freeform 1624"/>
              <p:cNvSpPr>
                <a:spLocks/>
              </p:cNvSpPr>
              <p:nvPr/>
            </p:nvSpPr>
            <p:spPr bwMode="auto">
              <a:xfrm>
                <a:off x="3433" y="2506"/>
                <a:ext cx="0" cy="19"/>
              </a:xfrm>
              <a:custGeom>
                <a:avLst/>
                <a:gdLst>
                  <a:gd name="T0" fmla="*/ 19 h 19"/>
                  <a:gd name="T1" fmla="*/ 13 h 19"/>
                  <a:gd name="T2" fmla="*/ 7 h 19"/>
                  <a:gd name="T3" fmla="*/ 0 h 19"/>
                  <a:gd name="T4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4" name="Freeform 1625"/>
              <p:cNvSpPr>
                <a:spLocks/>
              </p:cNvSpPr>
              <p:nvPr/>
            </p:nvSpPr>
            <p:spPr bwMode="auto">
              <a:xfrm>
                <a:off x="3433" y="2506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7 h 13"/>
                  <a:gd name="T6" fmla="*/ 6 w 6"/>
                  <a:gd name="T7" fmla="*/ 13 h 13"/>
                  <a:gd name="T8" fmla="*/ 6 w 6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13"/>
                    </a:lnTo>
                    <a:lnTo>
                      <a:pt x="6" y="1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5" name="Freeform 1626"/>
              <p:cNvSpPr>
                <a:spLocks/>
              </p:cNvSpPr>
              <p:nvPr/>
            </p:nvSpPr>
            <p:spPr bwMode="auto">
              <a:xfrm>
                <a:off x="3439" y="2506"/>
                <a:ext cx="0" cy="13"/>
              </a:xfrm>
              <a:custGeom>
                <a:avLst/>
                <a:gdLst>
                  <a:gd name="T0" fmla="*/ 13 h 13"/>
                  <a:gd name="T1" fmla="*/ 13 h 13"/>
                  <a:gd name="T2" fmla="*/ 7 h 13"/>
                  <a:gd name="T3" fmla="*/ 0 h 13"/>
                  <a:gd name="T4" fmla="*/ 0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6" name="Freeform 1627"/>
              <p:cNvSpPr>
                <a:spLocks/>
              </p:cNvSpPr>
              <p:nvPr/>
            </p:nvSpPr>
            <p:spPr bwMode="auto">
              <a:xfrm>
                <a:off x="3439" y="2506"/>
                <a:ext cx="0" cy="19"/>
              </a:xfrm>
              <a:custGeom>
                <a:avLst/>
                <a:gdLst>
                  <a:gd name="T0" fmla="*/ 0 h 19"/>
                  <a:gd name="T1" fmla="*/ 7 h 19"/>
                  <a:gd name="T2" fmla="*/ 7 h 19"/>
                  <a:gd name="T3" fmla="*/ 13 h 19"/>
                  <a:gd name="T4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7" name="Freeform 1628"/>
              <p:cNvSpPr>
                <a:spLocks/>
              </p:cNvSpPr>
              <p:nvPr/>
            </p:nvSpPr>
            <p:spPr bwMode="auto">
              <a:xfrm>
                <a:off x="3439" y="2513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6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8" name="Freeform 1629"/>
              <p:cNvSpPr>
                <a:spLocks/>
              </p:cNvSpPr>
              <p:nvPr/>
            </p:nvSpPr>
            <p:spPr bwMode="auto">
              <a:xfrm>
                <a:off x="3446" y="2500"/>
                <a:ext cx="0" cy="13"/>
              </a:xfrm>
              <a:custGeom>
                <a:avLst/>
                <a:gdLst>
                  <a:gd name="T0" fmla="*/ 13 h 13"/>
                  <a:gd name="T1" fmla="*/ 6 h 13"/>
                  <a:gd name="T2" fmla="*/ 0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99" name="Freeform 1630"/>
              <p:cNvSpPr>
                <a:spLocks/>
              </p:cNvSpPr>
              <p:nvPr/>
            </p:nvSpPr>
            <p:spPr bwMode="auto">
              <a:xfrm>
                <a:off x="3446" y="2500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6 h 25"/>
                  <a:gd name="T4" fmla="*/ 0 w 6"/>
                  <a:gd name="T5" fmla="*/ 19 h 25"/>
                  <a:gd name="T6" fmla="*/ 6 w 6"/>
                  <a:gd name="T7" fmla="*/ 25 h 25"/>
                  <a:gd name="T8" fmla="*/ 6 w 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6" y="2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0" name="Freeform 1631"/>
              <p:cNvSpPr>
                <a:spLocks/>
              </p:cNvSpPr>
              <p:nvPr/>
            </p:nvSpPr>
            <p:spPr bwMode="auto">
              <a:xfrm>
                <a:off x="3452" y="2452"/>
                <a:ext cx="0" cy="73"/>
              </a:xfrm>
              <a:custGeom>
                <a:avLst/>
                <a:gdLst>
                  <a:gd name="T0" fmla="*/ 73 h 73"/>
                  <a:gd name="T1" fmla="*/ 61 h 73"/>
                  <a:gd name="T2" fmla="*/ 36 h 73"/>
                  <a:gd name="T3" fmla="*/ 12 h 73"/>
                  <a:gd name="T4" fmla="*/ 0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3">
                    <a:moveTo>
                      <a:pt x="0" y="73"/>
                    </a:moveTo>
                    <a:lnTo>
                      <a:pt x="0" y="61"/>
                    </a:lnTo>
                    <a:lnTo>
                      <a:pt x="0" y="36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1" name="Freeform 1632"/>
              <p:cNvSpPr>
                <a:spLocks/>
              </p:cNvSpPr>
              <p:nvPr/>
            </p:nvSpPr>
            <p:spPr bwMode="auto">
              <a:xfrm>
                <a:off x="3452" y="2452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2" name="Freeform 1633"/>
              <p:cNvSpPr>
                <a:spLocks/>
              </p:cNvSpPr>
              <p:nvPr/>
            </p:nvSpPr>
            <p:spPr bwMode="auto">
              <a:xfrm>
                <a:off x="3458" y="2470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3" name="Freeform 1634"/>
              <p:cNvSpPr>
                <a:spLocks/>
              </p:cNvSpPr>
              <p:nvPr/>
            </p:nvSpPr>
            <p:spPr bwMode="auto">
              <a:xfrm>
                <a:off x="3458" y="2470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6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4" name="Freeform 1635"/>
              <p:cNvSpPr>
                <a:spLocks/>
              </p:cNvSpPr>
              <p:nvPr/>
            </p:nvSpPr>
            <p:spPr bwMode="auto">
              <a:xfrm>
                <a:off x="3458" y="2470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5" name="Freeform 1636"/>
              <p:cNvSpPr>
                <a:spLocks/>
              </p:cNvSpPr>
              <p:nvPr/>
            </p:nvSpPr>
            <p:spPr bwMode="auto">
              <a:xfrm>
                <a:off x="3465" y="2482"/>
                <a:ext cx="0" cy="37"/>
              </a:xfrm>
              <a:custGeom>
                <a:avLst/>
                <a:gdLst>
                  <a:gd name="T0" fmla="*/ 0 h 37"/>
                  <a:gd name="T1" fmla="*/ 18 h 37"/>
                  <a:gd name="T2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18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6" name="Freeform 1637"/>
              <p:cNvSpPr>
                <a:spLocks/>
              </p:cNvSpPr>
              <p:nvPr/>
            </p:nvSpPr>
            <p:spPr bwMode="auto">
              <a:xfrm>
                <a:off x="3465" y="251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7" name="Freeform 1638"/>
              <p:cNvSpPr>
                <a:spLocks/>
              </p:cNvSpPr>
              <p:nvPr/>
            </p:nvSpPr>
            <p:spPr bwMode="auto">
              <a:xfrm>
                <a:off x="3471" y="2531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8" name="Freeform 1639"/>
              <p:cNvSpPr>
                <a:spLocks/>
              </p:cNvSpPr>
              <p:nvPr/>
            </p:nvSpPr>
            <p:spPr bwMode="auto">
              <a:xfrm>
                <a:off x="3471" y="252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09" name="Freeform 1640"/>
              <p:cNvSpPr>
                <a:spLocks/>
              </p:cNvSpPr>
              <p:nvPr/>
            </p:nvSpPr>
            <p:spPr bwMode="auto">
              <a:xfrm>
                <a:off x="3477" y="2506"/>
                <a:ext cx="0" cy="19"/>
              </a:xfrm>
              <a:custGeom>
                <a:avLst/>
                <a:gdLst>
                  <a:gd name="T0" fmla="*/ 19 h 19"/>
                  <a:gd name="T1" fmla="*/ 7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0" name="Freeform 1641"/>
              <p:cNvSpPr>
                <a:spLocks/>
              </p:cNvSpPr>
              <p:nvPr/>
            </p:nvSpPr>
            <p:spPr bwMode="auto">
              <a:xfrm>
                <a:off x="3477" y="25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1" name="Freeform 1642"/>
              <p:cNvSpPr>
                <a:spLocks/>
              </p:cNvSpPr>
              <p:nvPr/>
            </p:nvSpPr>
            <p:spPr bwMode="auto">
              <a:xfrm>
                <a:off x="3483" y="2500"/>
                <a:ext cx="0" cy="25"/>
              </a:xfrm>
              <a:custGeom>
                <a:avLst/>
                <a:gdLst>
                  <a:gd name="T0" fmla="*/ 0 h 25"/>
                  <a:gd name="T1" fmla="*/ 6 h 25"/>
                  <a:gd name="T2" fmla="*/ 13 h 25"/>
                  <a:gd name="T3" fmla="*/ 19 h 25"/>
                  <a:gd name="T4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2" name="Freeform 1643"/>
              <p:cNvSpPr>
                <a:spLocks/>
              </p:cNvSpPr>
              <p:nvPr/>
            </p:nvSpPr>
            <p:spPr bwMode="auto">
              <a:xfrm>
                <a:off x="3483" y="2506"/>
                <a:ext cx="0" cy="19"/>
              </a:xfrm>
              <a:custGeom>
                <a:avLst/>
                <a:gdLst>
                  <a:gd name="T0" fmla="*/ 19 h 19"/>
                  <a:gd name="T1" fmla="*/ 13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3" name="Freeform 1644"/>
              <p:cNvSpPr>
                <a:spLocks/>
              </p:cNvSpPr>
              <p:nvPr/>
            </p:nvSpPr>
            <p:spPr bwMode="auto">
              <a:xfrm>
                <a:off x="3483" y="2470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4 h 36"/>
                  <a:gd name="T4" fmla="*/ 0 w 7"/>
                  <a:gd name="T5" fmla="*/ 12 h 36"/>
                  <a:gd name="T6" fmla="*/ 7 w 7"/>
                  <a:gd name="T7" fmla="*/ 6 h 36"/>
                  <a:gd name="T8" fmla="*/ 7 w 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4" name="Freeform 1645"/>
              <p:cNvSpPr>
                <a:spLocks/>
              </p:cNvSpPr>
              <p:nvPr/>
            </p:nvSpPr>
            <p:spPr bwMode="auto">
              <a:xfrm>
                <a:off x="3490" y="2470"/>
                <a:ext cx="0" cy="30"/>
              </a:xfrm>
              <a:custGeom>
                <a:avLst/>
                <a:gdLst>
                  <a:gd name="T0" fmla="*/ 0 h 30"/>
                  <a:gd name="T1" fmla="*/ 0 h 30"/>
                  <a:gd name="T2" fmla="*/ 12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5" name="Freeform 1646"/>
              <p:cNvSpPr>
                <a:spLocks/>
              </p:cNvSpPr>
              <p:nvPr/>
            </p:nvSpPr>
            <p:spPr bwMode="auto">
              <a:xfrm>
                <a:off x="3490" y="2500"/>
                <a:ext cx="6" cy="67"/>
              </a:xfrm>
              <a:custGeom>
                <a:avLst/>
                <a:gdLst>
                  <a:gd name="T0" fmla="*/ 0 w 6"/>
                  <a:gd name="T1" fmla="*/ 0 h 67"/>
                  <a:gd name="T2" fmla="*/ 0 w 6"/>
                  <a:gd name="T3" fmla="*/ 19 h 67"/>
                  <a:gd name="T4" fmla="*/ 0 w 6"/>
                  <a:gd name="T5" fmla="*/ 37 h 67"/>
                  <a:gd name="T6" fmla="*/ 6 w 6"/>
                  <a:gd name="T7" fmla="*/ 55 h 67"/>
                  <a:gd name="T8" fmla="*/ 6 w 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7">
                    <a:moveTo>
                      <a:pt x="0" y="0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6" y="55"/>
                    </a:lnTo>
                    <a:lnTo>
                      <a:pt x="6" y="6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6" name="Freeform 1647"/>
              <p:cNvSpPr>
                <a:spLocks/>
              </p:cNvSpPr>
              <p:nvPr/>
            </p:nvSpPr>
            <p:spPr bwMode="auto">
              <a:xfrm>
                <a:off x="3496" y="254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7" name="Freeform 1648"/>
              <p:cNvSpPr>
                <a:spLocks/>
              </p:cNvSpPr>
              <p:nvPr/>
            </p:nvSpPr>
            <p:spPr bwMode="auto">
              <a:xfrm>
                <a:off x="3496" y="2500"/>
                <a:ext cx="6" cy="49"/>
              </a:xfrm>
              <a:custGeom>
                <a:avLst/>
                <a:gdLst>
                  <a:gd name="T0" fmla="*/ 0 w 6"/>
                  <a:gd name="T1" fmla="*/ 49 h 49"/>
                  <a:gd name="T2" fmla="*/ 0 w 6"/>
                  <a:gd name="T3" fmla="*/ 37 h 49"/>
                  <a:gd name="T4" fmla="*/ 0 w 6"/>
                  <a:gd name="T5" fmla="*/ 25 h 49"/>
                  <a:gd name="T6" fmla="*/ 6 w 6"/>
                  <a:gd name="T7" fmla="*/ 6 h 49"/>
                  <a:gd name="T8" fmla="*/ 6 w 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0" y="49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8" name="Freeform 1649"/>
              <p:cNvSpPr>
                <a:spLocks/>
              </p:cNvSpPr>
              <p:nvPr/>
            </p:nvSpPr>
            <p:spPr bwMode="auto">
              <a:xfrm>
                <a:off x="3502" y="2500"/>
                <a:ext cx="0" cy="31"/>
              </a:xfrm>
              <a:custGeom>
                <a:avLst/>
                <a:gdLst>
                  <a:gd name="T0" fmla="*/ 0 h 31"/>
                  <a:gd name="T1" fmla="*/ 6 h 31"/>
                  <a:gd name="T2" fmla="*/ 13 h 31"/>
                  <a:gd name="T3" fmla="*/ 25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19" name="Freeform 1650"/>
              <p:cNvSpPr>
                <a:spLocks/>
              </p:cNvSpPr>
              <p:nvPr/>
            </p:nvSpPr>
            <p:spPr bwMode="auto">
              <a:xfrm>
                <a:off x="3502" y="2500"/>
                <a:ext cx="0" cy="31"/>
              </a:xfrm>
              <a:custGeom>
                <a:avLst/>
                <a:gdLst>
                  <a:gd name="T0" fmla="*/ 31 h 31"/>
                  <a:gd name="T1" fmla="*/ 25 h 31"/>
                  <a:gd name="T2" fmla="*/ 19 h 31"/>
                  <a:gd name="T3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0" name="Freeform 1651"/>
              <p:cNvSpPr>
                <a:spLocks/>
              </p:cNvSpPr>
              <p:nvPr/>
            </p:nvSpPr>
            <p:spPr bwMode="auto">
              <a:xfrm>
                <a:off x="3502" y="2458"/>
                <a:ext cx="7" cy="42"/>
              </a:xfrm>
              <a:custGeom>
                <a:avLst/>
                <a:gdLst>
                  <a:gd name="T0" fmla="*/ 0 w 7"/>
                  <a:gd name="T1" fmla="*/ 42 h 42"/>
                  <a:gd name="T2" fmla="*/ 0 w 7"/>
                  <a:gd name="T3" fmla="*/ 30 h 42"/>
                  <a:gd name="T4" fmla="*/ 0 w 7"/>
                  <a:gd name="T5" fmla="*/ 18 h 42"/>
                  <a:gd name="T6" fmla="*/ 7 w 7"/>
                  <a:gd name="T7" fmla="*/ 6 h 42"/>
                  <a:gd name="T8" fmla="*/ 7 w 7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2">
                    <a:moveTo>
                      <a:pt x="0" y="42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1" name="Freeform 1652"/>
              <p:cNvSpPr>
                <a:spLocks/>
              </p:cNvSpPr>
              <p:nvPr/>
            </p:nvSpPr>
            <p:spPr bwMode="auto">
              <a:xfrm>
                <a:off x="3509" y="2458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2" name="Freeform 1653"/>
              <p:cNvSpPr>
                <a:spLocks/>
              </p:cNvSpPr>
              <p:nvPr/>
            </p:nvSpPr>
            <p:spPr bwMode="auto">
              <a:xfrm>
                <a:off x="3509" y="245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2 h 18"/>
                  <a:gd name="T4" fmla="*/ 0 w 6"/>
                  <a:gd name="T5" fmla="*/ 6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3" name="Freeform 1654"/>
              <p:cNvSpPr>
                <a:spLocks/>
              </p:cNvSpPr>
              <p:nvPr/>
            </p:nvSpPr>
            <p:spPr bwMode="auto">
              <a:xfrm>
                <a:off x="3515" y="2452"/>
                <a:ext cx="0" cy="24"/>
              </a:xfrm>
              <a:custGeom>
                <a:avLst/>
                <a:gdLst>
                  <a:gd name="T0" fmla="*/ 0 h 24"/>
                  <a:gd name="T1" fmla="*/ 0 h 24"/>
                  <a:gd name="T2" fmla="*/ 6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4" name="Freeform 1655"/>
              <p:cNvSpPr>
                <a:spLocks/>
              </p:cNvSpPr>
              <p:nvPr/>
            </p:nvSpPr>
            <p:spPr bwMode="auto">
              <a:xfrm>
                <a:off x="3515" y="2476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18 h 37"/>
                  <a:gd name="T4" fmla="*/ 6 w 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18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5" name="Freeform 1656"/>
              <p:cNvSpPr>
                <a:spLocks/>
              </p:cNvSpPr>
              <p:nvPr/>
            </p:nvSpPr>
            <p:spPr bwMode="auto">
              <a:xfrm>
                <a:off x="3521" y="2513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6" name="Freeform 1657"/>
              <p:cNvSpPr>
                <a:spLocks/>
              </p:cNvSpPr>
              <p:nvPr/>
            </p:nvSpPr>
            <p:spPr bwMode="auto">
              <a:xfrm>
                <a:off x="3521" y="2506"/>
                <a:ext cx="6" cy="25"/>
              </a:xfrm>
              <a:custGeom>
                <a:avLst/>
                <a:gdLst>
                  <a:gd name="T0" fmla="*/ 0 w 6"/>
                  <a:gd name="T1" fmla="*/ 25 h 25"/>
                  <a:gd name="T2" fmla="*/ 0 w 6"/>
                  <a:gd name="T3" fmla="*/ 19 h 25"/>
                  <a:gd name="T4" fmla="*/ 0 w 6"/>
                  <a:gd name="T5" fmla="*/ 13 h 25"/>
                  <a:gd name="T6" fmla="*/ 6 w 6"/>
                  <a:gd name="T7" fmla="*/ 7 h 25"/>
                  <a:gd name="T8" fmla="*/ 6 w 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7" name="Freeform 1658"/>
              <p:cNvSpPr>
                <a:spLocks/>
              </p:cNvSpPr>
              <p:nvPr/>
            </p:nvSpPr>
            <p:spPr bwMode="auto">
              <a:xfrm>
                <a:off x="3527" y="2506"/>
                <a:ext cx="0" cy="25"/>
              </a:xfrm>
              <a:custGeom>
                <a:avLst/>
                <a:gdLst>
                  <a:gd name="T0" fmla="*/ 0 h 25"/>
                  <a:gd name="T1" fmla="*/ 7 h 25"/>
                  <a:gd name="T2" fmla="*/ 13 h 25"/>
                  <a:gd name="T3" fmla="*/ 25 h 25"/>
                  <a:gd name="T4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8" name="Freeform 1659"/>
              <p:cNvSpPr>
                <a:spLocks/>
              </p:cNvSpPr>
              <p:nvPr/>
            </p:nvSpPr>
            <p:spPr bwMode="auto">
              <a:xfrm>
                <a:off x="3527" y="2488"/>
                <a:ext cx="0" cy="43"/>
              </a:xfrm>
              <a:custGeom>
                <a:avLst/>
                <a:gdLst>
                  <a:gd name="T0" fmla="*/ 43 h 43"/>
                  <a:gd name="T1" fmla="*/ 37 h 43"/>
                  <a:gd name="T2" fmla="*/ 25 h 43"/>
                  <a:gd name="T3" fmla="*/ 6 h 43"/>
                  <a:gd name="T4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9" name="Freeform 1660"/>
              <p:cNvSpPr>
                <a:spLocks/>
              </p:cNvSpPr>
              <p:nvPr/>
            </p:nvSpPr>
            <p:spPr bwMode="auto">
              <a:xfrm>
                <a:off x="3527" y="2488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7 w 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0" name="Freeform 1661"/>
              <p:cNvSpPr>
                <a:spLocks/>
              </p:cNvSpPr>
              <p:nvPr/>
            </p:nvSpPr>
            <p:spPr bwMode="auto">
              <a:xfrm>
                <a:off x="3534" y="2500"/>
                <a:ext cx="0" cy="31"/>
              </a:xfrm>
              <a:custGeom>
                <a:avLst/>
                <a:gdLst>
                  <a:gd name="T0" fmla="*/ 0 h 31"/>
                  <a:gd name="T1" fmla="*/ 13 h 31"/>
                  <a:gd name="T2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13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1" name="Freeform 1662"/>
              <p:cNvSpPr>
                <a:spLocks/>
              </p:cNvSpPr>
              <p:nvPr/>
            </p:nvSpPr>
            <p:spPr bwMode="auto">
              <a:xfrm>
                <a:off x="3534" y="253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2" name="Freeform 1663"/>
              <p:cNvSpPr>
                <a:spLocks/>
              </p:cNvSpPr>
              <p:nvPr/>
            </p:nvSpPr>
            <p:spPr bwMode="auto">
              <a:xfrm>
                <a:off x="3540" y="2525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6 h 18"/>
                  <a:gd name="T3" fmla="*/ 0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3" name="Freeform 1664"/>
              <p:cNvSpPr>
                <a:spLocks/>
              </p:cNvSpPr>
              <p:nvPr/>
            </p:nvSpPr>
            <p:spPr bwMode="auto">
              <a:xfrm>
                <a:off x="3540" y="2525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2 h 30"/>
                  <a:gd name="T6" fmla="*/ 6 w 6"/>
                  <a:gd name="T7" fmla="*/ 24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4" name="Freeform 1665"/>
              <p:cNvSpPr>
                <a:spLocks/>
              </p:cNvSpPr>
              <p:nvPr/>
            </p:nvSpPr>
            <p:spPr bwMode="auto">
              <a:xfrm>
                <a:off x="3546" y="2543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5" name="Freeform 1666"/>
              <p:cNvSpPr>
                <a:spLocks/>
              </p:cNvSpPr>
              <p:nvPr/>
            </p:nvSpPr>
            <p:spPr bwMode="auto">
              <a:xfrm>
                <a:off x="3546" y="254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6" name="Freeform 1667"/>
              <p:cNvSpPr>
                <a:spLocks/>
              </p:cNvSpPr>
              <p:nvPr/>
            </p:nvSpPr>
            <p:spPr bwMode="auto">
              <a:xfrm>
                <a:off x="3552" y="2525"/>
                <a:ext cx="0" cy="18"/>
              </a:xfrm>
              <a:custGeom>
                <a:avLst/>
                <a:gdLst>
                  <a:gd name="T0" fmla="*/ 18 h 18"/>
                  <a:gd name="T1" fmla="*/ 6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7" name="Freeform 1668"/>
              <p:cNvSpPr>
                <a:spLocks/>
              </p:cNvSpPr>
              <p:nvPr/>
            </p:nvSpPr>
            <p:spPr bwMode="auto">
              <a:xfrm>
                <a:off x="3552" y="2525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8" name="Freeform 1669"/>
              <p:cNvSpPr>
                <a:spLocks/>
              </p:cNvSpPr>
              <p:nvPr/>
            </p:nvSpPr>
            <p:spPr bwMode="auto">
              <a:xfrm>
                <a:off x="3552" y="2531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9" name="Freeform 1670"/>
              <p:cNvSpPr>
                <a:spLocks/>
              </p:cNvSpPr>
              <p:nvPr/>
            </p:nvSpPr>
            <p:spPr bwMode="auto">
              <a:xfrm>
                <a:off x="3559" y="2506"/>
                <a:ext cx="0" cy="31"/>
              </a:xfrm>
              <a:custGeom>
                <a:avLst/>
                <a:gdLst>
                  <a:gd name="T0" fmla="*/ 31 h 31"/>
                  <a:gd name="T1" fmla="*/ 25 h 31"/>
                  <a:gd name="T2" fmla="*/ 19 h 31"/>
                  <a:gd name="T3" fmla="*/ 7 h 31"/>
                  <a:gd name="T4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0" name="Freeform 1671"/>
              <p:cNvSpPr>
                <a:spLocks/>
              </p:cNvSpPr>
              <p:nvPr/>
            </p:nvSpPr>
            <p:spPr bwMode="auto">
              <a:xfrm>
                <a:off x="3559" y="249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1" name="Line 1672"/>
              <p:cNvSpPr>
                <a:spLocks noChangeShapeType="1"/>
              </p:cNvSpPr>
              <p:nvPr/>
            </p:nvSpPr>
            <p:spPr bwMode="auto">
              <a:xfrm>
                <a:off x="3565" y="249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2" name="Freeform 1673"/>
              <p:cNvSpPr>
                <a:spLocks/>
              </p:cNvSpPr>
              <p:nvPr/>
            </p:nvSpPr>
            <p:spPr bwMode="auto">
              <a:xfrm>
                <a:off x="3565" y="249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3" name="Freeform 1674"/>
              <p:cNvSpPr>
                <a:spLocks/>
              </p:cNvSpPr>
              <p:nvPr/>
            </p:nvSpPr>
            <p:spPr bwMode="auto">
              <a:xfrm>
                <a:off x="3571" y="2500"/>
                <a:ext cx="0" cy="37"/>
              </a:xfrm>
              <a:custGeom>
                <a:avLst/>
                <a:gdLst>
                  <a:gd name="T0" fmla="*/ 0 h 37"/>
                  <a:gd name="T1" fmla="*/ 6 h 37"/>
                  <a:gd name="T2" fmla="*/ 19 h 37"/>
                  <a:gd name="T3" fmla="*/ 31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4" name="Freeform 1675"/>
              <p:cNvSpPr>
                <a:spLocks/>
              </p:cNvSpPr>
              <p:nvPr/>
            </p:nvSpPr>
            <p:spPr bwMode="auto">
              <a:xfrm>
                <a:off x="3571" y="251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5" name="Freeform 1676"/>
              <p:cNvSpPr>
                <a:spLocks/>
              </p:cNvSpPr>
              <p:nvPr/>
            </p:nvSpPr>
            <p:spPr bwMode="auto">
              <a:xfrm>
                <a:off x="3571" y="2452"/>
                <a:ext cx="7" cy="67"/>
              </a:xfrm>
              <a:custGeom>
                <a:avLst/>
                <a:gdLst>
                  <a:gd name="T0" fmla="*/ 0 w 7"/>
                  <a:gd name="T1" fmla="*/ 67 h 67"/>
                  <a:gd name="T2" fmla="*/ 0 w 7"/>
                  <a:gd name="T3" fmla="*/ 48 h 67"/>
                  <a:gd name="T4" fmla="*/ 0 w 7"/>
                  <a:gd name="T5" fmla="*/ 30 h 67"/>
                  <a:gd name="T6" fmla="*/ 7 w 7"/>
                  <a:gd name="T7" fmla="*/ 12 h 67"/>
                  <a:gd name="T8" fmla="*/ 7 w 7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7">
                    <a:moveTo>
                      <a:pt x="0" y="67"/>
                    </a:moveTo>
                    <a:lnTo>
                      <a:pt x="0" y="48"/>
                    </a:lnTo>
                    <a:lnTo>
                      <a:pt x="0" y="30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6" name="Freeform 1677"/>
              <p:cNvSpPr>
                <a:spLocks/>
              </p:cNvSpPr>
              <p:nvPr/>
            </p:nvSpPr>
            <p:spPr bwMode="auto">
              <a:xfrm>
                <a:off x="3578" y="2452"/>
                <a:ext cx="0" cy="30"/>
              </a:xfrm>
              <a:custGeom>
                <a:avLst/>
                <a:gdLst>
                  <a:gd name="T0" fmla="*/ 0 h 30"/>
                  <a:gd name="T1" fmla="*/ 0 h 30"/>
                  <a:gd name="T2" fmla="*/ 6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7" name="Freeform 1678"/>
              <p:cNvSpPr>
                <a:spLocks/>
              </p:cNvSpPr>
              <p:nvPr/>
            </p:nvSpPr>
            <p:spPr bwMode="auto">
              <a:xfrm>
                <a:off x="3578" y="2482"/>
                <a:ext cx="6" cy="49"/>
              </a:xfrm>
              <a:custGeom>
                <a:avLst/>
                <a:gdLst>
                  <a:gd name="T0" fmla="*/ 0 w 6"/>
                  <a:gd name="T1" fmla="*/ 0 h 49"/>
                  <a:gd name="T2" fmla="*/ 0 w 6"/>
                  <a:gd name="T3" fmla="*/ 12 h 49"/>
                  <a:gd name="T4" fmla="*/ 0 w 6"/>
                  <a:gd name="T5" fmla="*/ 31 h 49"/>
                  <a:gd name="T6" fmla="*/ 6 w 6"/>
                  <a:gd name="T7" fmla="*/ 43 h 49"/>
                  <a:gd name="T8" fmla="*/ 6 w 6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0" y="0"/>
                    </a:moveTo>
                    <a:lnTo>
                      <a:pt x="0" y="12"/>
                    </a:lnTo>
                    <a:lnTo>
                      <a:pt x="0" y="31"/>
                    </a:lnTo>
                    <a:lnTo>
                      <a:pt x="6" y="43"/>
                    </a:lnTo>
                    <a:lnTo>
                      <a:pt x="6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8" name="Freeform 1679"/>
              <p:cNvSpPr>
                <a:spLocks/>
              </p:cNvSpPr>
              <p:nvPr/>
            </p:nvSpPr>
            <p:spPr bwMode="auto">
              <a:xfrm>
                <a:off x="3584" y="2476"/>
                <a:ext cx="0" cy="55"/>
              </a:xfrm>
              <a:custGeom>
                <a:avLst/>
                <a:gdLst>
                  <a:gd name="T0" fmla="*/ 55 h 55"/>
                  <a:gd name="T1" fmla="*/ 55 h 55"/>
                  <a:gd name="T2" fmla="*/ 49 h 55"/>
                  <a:gd name="T3" fmla="*/ 30 h 55"/>
                  <a:gd name="T4" fmla="*/ 12 h 55"/>
                  <a:gd name="T5" fmla="*/ 0 h 55"/>
                  <a:gd name="T6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55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9" name="Freeform 1680"/>
              <p:cNvSpPr>
                <a:spLocks/>
              </p:cNvSpPr>
              <p:nvPr/>
            </p:nvSpPr>
            <p:spPr bwMode="auto">
              <a:xfrm>
                <a:off x="3584" y="2476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0 h 43"/>
                  <a:gd name="T4" fmla="*/ 0 w 6"/>
                  <a:gd name="T5" fmla="*/ 6 h 43"/>
                  <a:gd name="T6" fmla="*/ 0 w 6"/>
                  <a:gd name="T7" fmla="*/ 24 h 43"/>
                  <a:gd name="T8" fmla="*/ 6 w 6"/>
                  <a:gd name="T9" fmla="*/ 37 h 43"/>
                  <a:gd name="T10" fmla="*/ 6 w 6"/>
                  <a:gd name="T11" fmla="*/ 43 h 43"/>
                  <a:gd name="T12" fmla="*/ 6 w 6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7"/>
                    </a:lnTo>
                    <a:lnTo>
                      <a:pt x="6" y="43"/>
                    </a:lnTo>
                    <a:lnTo>
                      <a:pt x="6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0" name="Freeform 1681"/>
              <p:cNvSpPr>
                <a:spLocks/>
              </p:cNvSpPr>
              <p:nvPr/>
            </p:nvSpPr>
            <p:spPr bwMode="auto">
              <a:xfrm>
                <a:off x="3590" y="2458"/>
                <a:ext cx="0" cy="61"/>
              </a:xfrm>
              <a:custGeom>
                <a:avLst/>
                <a:gdLst>
                  <a:gd name="T0" fmla="*/ 61 h 61"/>
                  <a:gd name="T1" fmla="*/ 48 h 61"/>
                  <a:gd name="T2" fmla="*/ 30 h 61"/>
                  <a:gd name="T3" fmla="*/ 12 h 61"/>
                  <a:gd name="T4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48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1" name="Freeform 1682"/>
              <p:cNvSpPr>
                <a:spLocks/>
              </p:cNvSpPr>
              <p:nvPr/>
            </p:nvSpPr>
            <p:spPr bwMode="auto">
              <a:xfrm>
                <a:off x="3590" y="245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2" name="Freeform 1683"/>
              <p:cNvSpPr>
                <a:spLocks/>
              </p:cNvSpPr>
              <p:nvPr/>
            </p:nvSpPr>
            <p:spPr bwMode="auto">
              <a:xfrm>
                <a:off x="3596" y="2452"/>
                <a:ext cx="0" cy="67"/>
              </a:xfrm>
              <a:custGeom>
                <a:avLst/>
                <a:gdLst>
                  <a:gd name="T0" fmla="*/ 0 h 67"/>
                  <a:gd name="T1" fmla="*/ 12 h 67"/>
                  <a:gd name="T2" fmla="*/ 36 h 67"/>
                  <a:gd name="T3" fmla="*/ 54 h 67"/>
                  <a:gd name="T4" fmla="*/ 67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12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0" y="6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3" name="Freeform 1684"/>
              <p:cNvSpPr>
                <a:spLocks/>
              </p:cNvSpPr>
              <p:nvPr/>
            </p:nvSpPr>
            <p:spPr bwMode="auto">
              <a:xfrm>
                <a:off x="3596" y="2494"/>
                <a:ext cx="0" cy="25"/>
              </a:xfrm>
              <a:custGeom>
                <a:avLst/>
                <a:gdLst>
                  <a:gd name="T0" fmla="*/ 25 h 25"/>
                  <a:gd name="T1" fmla="*/ 25 h 25"/>
                  <a:gd name="T2" fmla="*/ 12 h 25"/>
                  <a:gd name="T3" fmla="*/ 6 h 25"/>
                  <a:gd name="T4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4" name="Freeform 1685"/>
              <p:cNvSpPr>
                <a:spLocks/>
              </p:cNvSpPr>
              <p:nvPr/>
            </p:nvSpPr>
            <p:spPr bwMode="auto">
              <a:xfrm>
                <a:off x="3596" y="2494"/>
                <a:ext cx="7" cy="37"/>
              </a:xfrm>
              <a:custGeom>
                <a:avLst/>
                <a:gdLst>
                  <a:gd name="T0" fmla="*/ 0 w 7"/>
                  <a:gd name="T1" fmla="*/ 0 h 37"/>
                  <a:gd name="T2" fmla="*/ 0 w 7"/>
                  <a:gd name="T3" fmla="*/ 6 h 37"/>
                  <a:gd name="T4" fmla="*/ 0 w 7"/>
                  <a:gd name="T5" fmla="*/ 19 h 37"/>
                  <a:gd name="T6" fmla="*/ 7 w 7"/>
                  <a:gd name="T7" fmla="*/ 31 h 37"/>
                  <a:gd name="T8" fmla="*/ 7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7" y="31"/>
                    </a:lnTo>
                    <a:lnTo>
                      <a:pt x="7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5" name="Freeform 1686"/>
              <p:cNvSpPr>
                <a:spLocks/>
              </p:cNvSpPr>
              <p:nvPr/>
            </p:nvSpPr>
            <p:spPr bwMode="auto">
              <a:xfrm>
                <a:off x="3603" y="2531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6" name="Freeform 1687"/>
              <p:cNvSpPr>
                <a:spLocks/>
              </p:cNvSpPr>
              <p:nvPr/>
            </p:nvSpPr>
            <p:spPr bwMode="auto">
              <a:xfrm>
                <a:off x="3603" y="2500"/>
                <a:ext cx="6" cy="43"/>
              </a:xfrm>
              <a:custGeom>
                <a:avLst/>
                <a:gdLst>
                  <a:gd name="T0" fmla="*/ 0 w 6"/>
                  <a:gd name="T1" fmla="*/ 43 h 43"/>
                  <a:gd name="T2" fmla="*/ 0 w 6"/>
                  <a:gd name="T3" fmla="*/ 37 h 43"/>
                  <a:gd name="T4" fmla="*/ 0 w 6"/>
                  <a:gd name="T5" fmla="*/ 19 h 43"/>
                  <a:gd name="T6" fmla="*/ 6 w 6"/>
                  <a:gd name="T7" fmla="*/ 6 h 43"/>
                  <a:gd name="T8" fmla="*/ 6 w 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3">
                    <a:moveTo>
                      <a:pt x="0" y="43"/>
                    </a:moveTo>
                    <a:lnTo>
                      <a:pt x="0" y="37"/>
                    </a:lnTo>
                    <a:lnTo>
                      <a:pt x="0" y="19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7" name="Freeform 1688"/>
              <p:cNvSpPr>
                <a:spLocks/>
              </p:cNvSpPr>
              <p:nvPr/>
            </p:nvSpPr>
            <p:spPr bwMode="auto">
              <a:xfrm>
                <a:off x="3609" y="2500"/>
                <a:ext cx="0" cy="13"/>
              </a:xfrm>
              <a:custGeom>
                <a:avLst/>
                <a:gdLst>
                  <a:gd name="T0" fmla="*/ 0 h 13"/>
                  <a:gd name="T1" fmla="*/ 0 h 13"/>
                  <a:gd name="T2" fmla="*/ 6 h 13"/>
                  <a:gd name="T3" fmla="*/ 13 h 13"/>
                  <a:gd name="T4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8" name="Freeform 1689"/>
              <p:cNvSpPr>
                <a:spLocks/>
              </p:cNvSpPr>
              <p:nvPr/>
            </p:nvSpPr>
            <p:spPr bwMode="auto">
              <a:xfrm>
                <a:off x="3609" y="2482"/>
                <a:ext cx="6" cy="31"/>
              </a:xfrm>
              <a:custGeom>
                <a:avLst/>
                <a:gdLst>
                  <a:gd name="T0" fmla="*/ 0 w 6"/>
                  <a:gd name="T1" fmla="*/ 31 h 31"/>
                  <a:gd name="T2" fmla="*/ 0 w 6"/>
                  <a:gd name="T3" fmla="*/ 24 h 31"/>
                  <a:gd name="T4" fmla="*/ 0 w 6"/>
                  <a:gd name="T5" fmla="*/ 12 h 31"/>
                  <a:gd name="T6" fmla="*/ 6 w 6"/>
                  <a:gd name="T7" fmla="*/ 0 h 31"/>
                  <a:gd name="T8" fmla="*/ 6 w 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0" y="31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9" name="Freeform 1690"/>
              <p:cNvSpPr>
                <a:spLocks/>
              </p:cNvSpPr>
              <p:nvPr/>
            </p:nvSpPr>
            <p:spPr bwMode="auto">
              <a:xfrm>
                <a:off x="3615" y="2482"/>
                <a:ext cx="0" cy="55"/>
              </a:xfrm>
              <a:custGeom>
                <a:avLst/>
                <a:gdLst>
                  <a:gd name="T0" fmla="*/ 0 h 55"/>
                  <a:gd name="T1" fmla="*/ 12 h 55"/>
                  <a:gd name="T2" fmla="*/ 24 h 55"/>
                  <a:gd name="T3" fmla="*/ 43 h 55"/>
                  <a:gd name="T4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43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0" name="Freeform 1691"/>
              <p:cNvSpPr>
                <a:spLocks/>
              </p:cNvSpPr>
              <p:nvPr/>
            </p:nvSpPr>
            <p:spPr bwMode="auto">
              <a:xfrm>
                <a:off x="3615" y="2513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12 h 24"/>
                  <a:gd name="T3" fmla="*/ 6 h 24"/>
                  <a:gd name="T4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1" name="Freeform 1692"/>
              <p:cNvSpPr>
                <a:spLocks/>
              </p:cNvSpPr>
              <p:nvPr/>
            </p:nvSpPr>
            <p:spPr bwMode="auto">
              <a:xfrm>
                <a:off x="3615" y="2513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6 h 6"/>
                  <a:gd name="T6" fmla="*/ 7 w 7"/>
                  <a:gd name="T7" fmla="*/ 6 h 6"/>
                  <a:gd name="T8" fmla="*/ 7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2" name="Freeform 1693"/>
              <p:cNvSpPr>
                <a:spLocks/>
              </p:cNvSpPr>
              <p:nvPr/>
            </p:nvSpPr>
            <p:spPr bwMode="auto">
              <a:xfrm>
                <a:off x="3622" y="2470"/>
                <a:ext cx="0" cy="49"/>
              </a:xfrm>
              <a:custGeom>
                <a:avLst/>
                <a:gdLst>
                  <a:gd name="T0" fmla="*/ 49 h 49"/>
                  <a:gd name="T1" fmla="*/ 36 h 49"/>
                  <a:gd name="T2" fmla="*/ 24 h 49"/>
                  <a:gd name="T3" fmla="*/ 6 h 49"/>
                  <a:gd name="T4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3" name="Freeform 1694"/>
              <p:cNvSpPr>
                <a:spLocks/>
              </p:cNvSpPr>
              <p:nvPr/>
            </p:nvSpPr>
            <p:spPr bwMode="auto">
              <a:xfrm>
                <a:off x="3622" y="247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4" name="Freeform 1695"/>
              <p:cNvSpPr>
                <a:spLocks/>
              </p:cNvSpPr>
              <p:nvPr/>
            </p:nvSpPr>
            <p:spPr bwMode="auto">
              <a:xfrm>
                <a:off x="3628" y="2488"/>
                <a:ext cx="0" cy="31"/>
              </a:xfrm>
              <a:custGeom>
                <a:avLst/>
                <a:gdLst>
                  <a:gd name="T0" fmla="*/ 0 h 31"/>
                  <a:gd name="T1" fmla="*/ 6 h 31"/>
                  <a:gd name="T2" fmla="*/ 18 h 31"/>
                  <a:gd name="T3" fmla="*/ 25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5" name="Freeform 1696"/>
              <p:cNvSpPr>
                <a:spLocks/>
              </p:cNvSpPr>
              <p:nvPr/>
            </p:nvSpPr>
            <p:spPr bwMode="auto">
              <a:xfrm>
                <a:off x="3628" y="2482"/>
                <a:ext cx="6" cy="37"/>
              </a:xfrm>
              <a:custGeom>
                <a:avLst/>
                <a:gdLst>
                  <a:gd name="T0" fmla="*/ 0 w 6"/>
                  <a:gd name="T1" fmla="*/ 37 h 37"/>
                  <a:gd name="T2" fmla="*/ 0 w 6"/>
                  <a:gd name="T3" fmla="*/ 31 h 37"/>
                  <a:gd name="T4" fmla="*/ 0 w 6"/>
                  <a:gd name="T5" fmla="*/ 18 h 37"/>
                  <a:gd name="T6" fmla="*/ 6 w 6"/>
                  <a:gd name="T7" fmla="*/ 6 h 37"/>
                  <a:gd name="T8" fmla="*/ 6 w 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6" name="Freeform 1697"/>
              <p:cNvSpPr>
                <a:spLocks/>
              </p:cNvSpPr>
              <p:nvPr/>
            </p:nvSpPr>
            <p:spPr bwMode="auto">
              <a:xfrm>
                <a:off x="3634" y="2482"/>
                <a:ext cx="0" cy="37"/>
              </a:xfrm>
              <a:custGeom>
                <a:avLst/>
                <a:gdLst>
                  <a:gd name="T0" fmla="*/ 0 h 37"/>
                  <a:gd name="T1" fmla="*/ 6 h 37"/>
                  <a:gd name="T2" fmla="*/ 18 h 37"/>
                  <a:gd name="T3" fmla="*/ 31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7" name="Freeform 1698"/>
              <p:cNvSpPr>
                <a:spLocks/>
              </p:cNvSpPr>
              <p:nvPr/>
            </p:nvSpPr>
            <p:spPr bwMode="auto">
              <a:xfrm>
                <a:off x="3634" y="251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8" name="Freeform 1699"/>
              <p:cNvSpPr>
                <a:spLocks/>
              </p:cNvSpPr>
              <p:nvPr/>
            </p:nvSpPr>
            <p:spPr bwMode="auto">
              <a:xfrm>
                <a:off x="3640" y="2476"/>
                <a:ext cx="0" cy="49"/>
              </a:xfrm>
              <a:custGeom>
                <a:avLst/>
                <a:gdLst>
                  <a:gd name="T0" fmla="*/ 49 h 49"/>
                  <a:gd name="T1" fmla="*/ 43 h 49"/>
                  <a:gd name="T2" fmla="*/ 24 h 49"/>
                  <a:gd name="T3" fmla="*/ 12 h 49"/>
                  <a:gd name="T4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43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9" name="Freeform 1700"/>
              <p:cNvSpPr>
                <a:spLocks/>
              </p:cNvSpPr>
              <p:nvPr/>
            </p:nvSpPr>
            <p:spPr bwMode="auto">
              <a:xfrm>
                <a:off x="3640" y="2452"/>
                <a:ext cx="0" cy="24"/>
              </a:xfrm>
              <a:custGeom>
                <a:avLst/>
                <a:gdLst>
                  <a:gd name="T0" fmla="*/ 24 h 24"/>
                  <a:gd name="T1" fmla="*/ 6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0" name="Freeform 1701"/>
              <p:cNvSpPr>
                <a:spLocks/>
              </p:cNvSpPr>
              <p:nvPr/>
            </p:nvSpPr>
            <p:spPr bwMode="auto">
              <a:xfrm>
                <a:off x="3640" y="2452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0 w 7"/>
                  <a:gd name="T3" fmla="*/ 6 h 24"/>
                  <a:gd name="T4" fmla="*/ 0 w 7"/>
                  <a:gd name="T5" fmla="*/ 12 h 24"/>
                  <a:gd name="T6" fmla="*/ 7 w 7"/>
                  <a:gd name="T7" fmla="*/ 18 h 24"/>
                  <a:gd name="T8" fmla="*/ 7 w 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18"/>
                    </a:lnTo>
                    <a:lnTo>
                      <a:pt x="7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1" name="Freeform 1702"/>
              <p:cNvSpPr>
                <a:spLocks/>
              </p:cNvSpPr>
              <p:nvPr/>
            </p:nvSpPr>
            <p:spPr bwMode="auto">
              <a:xfrm>
                <a:off x="3647" y="24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2" name="Freeform 1703"/>
              <p:cNvSpPr>
                <a:spLocks/>
              </p:cNvSpPr>
              <p:nvPr/>
            </p:nvSpPr>
            <p:spPr bwMode="auto">
              <a:xfrm>
                <a:off x="3647" y="2470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6 h 36"/>
                  <a:gd name="T4" fmla="*/ 0 w 6"/>
                  <a:gd name="T5" fmla="*/ 18 h 36"/>
                  <a:gd name="T6" fmla="*/ 6 w 6"/>
                  <a:gd name="T7" fmla="*/ 30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3" name="Freeform 1704"/>
              <p:cNvSpPr>
                <a:spLocks/>
              </p:cNvSpPr>
              <p:nvPr/>
            </p:nvSpPr>
            <p:spPr bwMode="auto">
              <a:xfrm>
                <a:off x="3653" y="2506"/>
                <a:ext cx="0" cy="19"/>
              </a:xfrm>
              <a:custGeom>
                <a:avLst/>
                <a:gdLst>
                  <a:gd name="T0" fmla="*/ 0 h 19"/>
                  <a:gd name="T1" fmla="*/ 13 h 19"/>
                  <a:gd name="T2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1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4" name="Freeform 1705"/>
              <p:cNvSpPr>
                <a:spLocks/>
              </p:cNvSpPr>
              <p:nvPr/>
            </p:nvSpPr>
            <p:spPr bwMode="auto">
              <a:xfrm>
                <a:off x="3653" y="2525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2 h 24"/>
                  <a:gd name="T4" fmla="*/ 6 w 6"/>
                  <a:gd name="T5" fmla="*/ 18 h 24"/>
                  <a:gd name="T6" fmla="*/ 6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5" name="Freeform 1706"/>
              <p:cNvSpPr>
                <a:spLocks/>
              </p:cNvSpPr>
              <p:nvPr/>
            </p:nvSpPr>
            <p:spPr bwMode="auto">
              <a:xfrm>
                <a:off x="3659" y="2531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6" name="Freeform 1707"/>
              <p:cNvSpPr>
                <a:spLocks/>
              </p:cNvSpPr>
              <p:nvPr/>
            </p:nvSpPr>
            <p:spPr bwMode="auto">
              <a:xfrm>
                <a:off x="3659" y="2494"/>
                <a:ext cx="6" cy="37"/>
              </a:xfrm>
              <a:custGeom>
                <a:avLst/>
                <a:gdLst>
                  <a:gd name="T0" fmla="*/ 0 w 6"/>
                  <a:gd name="T1" fmla="*/ 37 h 37"/>
                  <a:gd name="T2" fmla="*/ 0 w 6"/>
                  <a:gd name="T3" fmla="*/ 19 h 37"/>
                  <a:gd name="T4" fmla="*/ 6 w 6"/>
                  <a:gd name="T5" fmla="*/ 6 h 37"/>
                  <a:gd name="T6" fmla="*/ 6 w 6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7">
                    <a:moveTo>
                      <a:pt x="0" y="37"/>
                    </a:moveTo>
                    <a:lnTo>
                      <a:pt x="0" y="19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7" name="Line 1708"/>
              <p:cNvSpPr>
                <a:spLocks noChangeShapeType="1"/>
              </p:cNvSpPr>
              <p:nvPr/>
            </p:nvSpPr>
            <p:spPr bwMode="auto">
              <a:xfrm>
                <a:off x="3665" y="249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8" name="Freeform 1709"/>
              <p:cNvSpPr>
                <a:spLocks/>
              </p:cNvSpPr>
              <p:nvPr/>
            </p:nvSpPr>
            <p:spPr bwMode="auto">
              <a:xfrm>
                <a:off x="3665" y="2470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6 h 24"/>
                  <a:gd name="T4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9" name="Freeform 1710"/>
              <p:cNvSpPr>
                <a:spLocks/>
              </p:cNvSpPr>
              <p:nvPr/>
            </p:nvSpPr>
            <p:spPr bwMode="auto">
              <a:xfrm>
                <a:off x="3665" y="2470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0" name="Freeform 1711"/>
              <p:cNvSpPr>
                <a:spLocks/>
              </p:cNvSpPr>
              <p:nvPr/>
            </p:nvSpPr>
            <p:spPr bwMode="auto">
              <a:xfrm>
                <a:off x="3672" y="2482"/>
                <a:ext cx="0" cy="43"/>
              </a:xfrm>
              <a:custGeom>
                <a:avLst/>
                <a:gdLst>
                  <a:gd name="T0" fmla="*/ 0 h 43"/>
                  <a:gd name="T1" fmla="*/ 12 h 43"/>
                  <a:gd name="T2" fmla="*/ 24 h 43"/>
                  <a:gd name="T3" fmla="*/ 37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1" name="Freeform 1712"/>
              <p:cNvSpPr>
                <a:spLocks/>
              </p:cNvSpPr>
              <p:nvPr/>
            </p:nvSpPr>
            <p:spPr bwMode="auto">
              <a:xfrm>
                <a:off x="3672" y="2506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0 w 6"/>
                  <a:gd name="T3" fmla="*/ 19 h 19"/>
                  <a:gd name="T4" fmla="*/ 0 w 6"/>
                  <a:gd name="T5" fmla="*/ 13 h 19"/>
                  <a:gd name="T6" fmla="*/ 6 w 6"/>
                  <a:gd name="T7" fmla="*/ 7 h 19"/>
                  <a:gd name="T8" fmla="*/ 6 w 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2" name="Freeform 1713"/>
              <p:cNvSpPr>
                <a:spLocks/>
              </p:cNvSpPr>
              <p:nvPr/>
            </p:nvSpPr>
            <p:spPr bwMode="auto">
              <a:xfrm>
                <a:off x="3678" y="2506"/>
                <a:ext cx="0" cy="25"/>
              </a:xfrm>
              <a:custGeom>
                <a:avLst/>
                <a:gdLst>
                  <a:gd name="T0" fmla="*/ 0 h 25"/>
                  <a:gd name="T1" fmla="*/ 7 h 25"/>
                  <a:gd name="T2" fmla="*/ 13 h 25"/>
                  <a:gd name="T3" fmla="*/ 25 h 25"/>
                  <a:gd name="T4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3" name="Freeform 1714"/>
              <p:cNvSpPr>
                <a:spLocks/>
              </p:cNvSpPr>
              <p:nvPr/>
            </p:nvSpPr>
            <p:spPr bwMode="auto">
              <a:xfrm>
                <a:off x="3678" y="2488"/>
                <a:ext cx="6" cy="43"/>
              </a:xfrm>
              <a:custGeom>
                <a:avLst/>
                <a:gdLst>
                  <a:gd name="T0" fmla="*/ 0 w 6"/>
                  <a:gd name="T1" fmla="*/ 43 h 43"/>
                  <a:gd name="T2" fmla="*/ 0 w 6"/>
                  <a:gd name="T3" fmla="*/ 37 h 43"/>
                  <a:gd name="T4" fmla="*/ 0 w 6"/>
                  <a:gd name="T5" fmla="*/ 25 h 43"/>
                  <a:gd name="T6" fmla="*/ 6 w 6"/>
                  <a:gd name="T7" fmla="*/ 12 h 43"/>
                  <a:gd name="T8" fmla="*/ 6 w 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3">
                    <a:moveTo>
                      <a:pt x="0" y="43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4" name="Freeform 1715"/>
              <p:cNvSpPr>
                <a:spLocks/>
              </p:cNvSpPr>
              <p:nvPr/>
            </p:nvSpPr>
            <p:spPr bwMode="auto">
              <a:xfrm>
                <a:off x="3684" y="2464"/>
                <a:ext cx="0" cy="24"/>
              </a:xfrm>
              <a:custGeom>
                <a:avLst/>
                <a:gdLst>
                  <a:gd name="T0" fmla="*/ 24 h 24"/>
                  <a:gd name="T1" fmla="*/ 6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5" name="Freeform 1716"/>
              <p:cNvSpPr>
                <a:spLocks/>
              </p:cNvSpPr>
              <p:nvPr/>
            </p:nvSpPr>
            <p:spPr bwMode="auto">
              <a:xfrm>
                <a:off x="3684" y="2464"/>
                <a:ext cx="0" cy="24"/>
              </a:xfrm>
              <a:custGeom>
                <a:avLst/>
                <a:gdLst>
                  <a:gd name="T0" fmla="*/ 0 h 24"/>
                  <a:gd name="T1" fmla="*/ 0 h 24"/>
                  <a:gd name="T2" fmla="*/ 6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6" name="Freeform 1717"/>
              <p:cNvSpPr>
                <a:spLocks/>
              </p:cNvSpPr>
              <p:nvPr/>
            </p:nvSpPr>
            <p:spPr bwMode="auto">
              <a:xfrm>
                <a:off x="3684" y="2488"/>
                <a:ext cx="7" cy="49"/>
              </a:xfrm>
              <a:custGeom>
                <a:avLst/>
                <a:gdLst>
                  <a:gd name="T0" fmla="*/ 0 w 7"/>
                  <a:gd name="T1" fmla="*/ 0 h 49"/>
                  <a:gd name="T2" fmla="*/ 0 w 7"/>
                  <a:gd name="T3" fmla="*/ 12 h 49"/>
                  <a:gd name="T4" fmla="*/ 0 w 7"/>
                  <a:gd name="T5" fmla="*/ 31 h 49"/>
                  <a:gd name="T6" fmla="*/ 7 w 7"/>
                  <a:gd name="T7" fmla="*/ 43 h 49"/>
                  <a:gd name="T8" fmla="*/ 7 w 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9">
                    <a:moveTo>
                      <a:pt x="0" y="0"/>
                    </a:moveTo>
                    <a:lnTo>
                      <a:pt x="0" y="12"/>
                    </a:lnTo>
                    <a:lnTo>
                      <a:pt x="0" y="31"/>
                    </a:lnTo>
                    <a:lnTo>
                      <a:pt x="7" y="43"/>
                    </a:lnTo>
                    <a:lnTo>
                      <a:pt x="7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7" name="Freeform 1718"/>
              <p:cNvSpPr>
                <a:spLocks/>
              </p:cNvSpPr>
              <p:nvPr/>
            </p:nvSpPr>
            <p:spPr bwMode="auto">
              <a:xfrm>
                <a:off x="3691" y="2488"/>
                <a:ext cx="0" cy="49"/>
              </a:xfrm>
              <a:custGeom>
                <a:avLst/>
                <a:gdLst>
                  <a:gd name="T0" fmla="*/ 49 h 49"/>
                  <a:gd name="T1" fmla="*/ 43 h 49"/>
                  <a:gd name="T2" fmla="*/ 31 h 49"/>
                  <a:gd name="T3" fmla="*/ 12 h 49"/>
                  <a:gd name="T4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8" name="Freeform 1719"/>
              <p:cNvSpPr>
                <a:spLocks/>
              </p:cNvSpPr>
              <p:nvPr/>
            </p:nvSpPr>
            <p:spPr bwMode="auto">
              <a:xfrm>
                <a:off x="3691" y="247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9" name="Freeform 1720"/>
              <p:cNvSpPr>
                <a:spLocks/>
              </p:cNvSpPr>
              <p:nvPr/>
            </p:nvSpPr>
            <p:spPr bwMode="auto">
              <a:xfrm>
                <a:off x="3697" y="2476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2 h 24"/>
                  <a:gd name="T3" fmla="*/ 18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0" name="Freeform 1721"/>
              <p:cNvSpPr>
                <a:spLocks/>
              </p:cNvSpPr>
              <p:nvPr/>
            </p:nvSpPr>
            <p:spPr bwMode="auto">
              <a:xfrm>
                <a:off x="3697" y="2476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8 h 24"/>
                  <a:gd name="T4" fmla="*/ 0 w 6"/>
                  <a:gd name="T5" fmla="*/ 12 h 24"/>
                  <a:gd name="T6" fmla="*/ 6 w 6"/>
                  <a:gd name="T7" fmla="*/ 6 h 24"/>
                  <a:gd name="T8" fmla="*/ 6 w 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1" name="Freeform 1722"/>
              <p:cNvSpPr>
                <a:spLocks/>
              </p:cNvSpPr>
              <p:nvPr/>
            </p:nvSpPr>
            <p:spPr bwMode="auto">
              <a:xfrm>
                <a:off x="3703" y="2476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2 h 24"/>
                  <a:gd name="T3" fmla="*/ 18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2" name="Freeform 1723"/>
              <p:cNvSpPr>
                <a:spLocks/>
              </p:cNvSpPr>
              <p:nvPr/>
            </p:nvSpPr>
            <p:spPr bwMode="auto">
              <a:xfrm>
                <a:off x="3703" y="249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3" name="Line 1724"/>
              <p:cNvSpPr>
                <a:spLocks noChangeShapeType="1"/>
              </p:cNvSpPr>
              <p:nvPr/>
            </p:nvSpPr>
            <p:spPr bwMode="auto">
              <a:xfrm>
                <a:off x="3709" y="249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4" name="Freeform 1725"/>
              <p:cNvSpPr>
                <a:spLocks/>
              </p:cNvSpPr>
              <p:nvPr/>
            </p:nvSpPr>
            <p:spPr bwMode="auto">
              <a:xfrm>
                <a:off x="3709" y="2494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5" name="Freeform 1726"/>
              <p:cNvSpPr>
                <a:spLocks/>
              </p:cNvSpPr>
              <p:nvPr/>
            </p:nvSpPr>
            <p:spPr bwMode="auto">
              <a:xfrm>
                <a:off x="3709" y="2482"/>
                <a:ext cx="7" cy="24"/>
              </a:xfrm>
              <a:custGeom>
                <a:avLst/>
                <a:gdLst>
                  <a:gd name="T0" fmla="*/ 0 w 7"/>
                  <a:gd name="T1" fmla="*/ 24 h 24"/>
                  <a:gd name="T2" fmla="*/ 0 w 7"/>
                  <a:gd name="T3" fmla="*/ 18 h 24"/>
                  <a:gd name="T4" fmla="*/ 0 w 7"/>
                  <a:gd name="T5" fmla="*/ 12 h 24"/>
                  <a:gd name="T6" fmla="*/ 7 w 7"/>
                  <a:gd name="T7" fmla="*/ 0 h 24"/>
                  <a:gd name="T8" fmla="*/ 7 w 7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6" name="Freeform 1727"/>
              <p:cNvSpPr>
                <a:spLocks/>
              </p:cNvSpPr>
              <p:nvPr/>
            </p:nvSpPr>
            <p:spPr bwMode="auto">
              <a:xfrm>
                <a:off x="3716" y="2482"/>
                <a:ext cx="0" cy="43"/>
              </a:xfrm>
              <a:custGeom>
                <a:avLst/>
                <a:gdLst>
                  <a:gd name="T0" fmla="*/ 0 h 43"/>
                  <a:gd name="T1" fmla="*/ 6 h 43"/>
                  <a:gd name="T2" fmla="*/ 18 h 43"/>
                  <a:gd name="T3" fmla="*/ 37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7" name="Freeform 1728"/>
              <p:cNvSpPr>
                <a:spLocks/>
              </p:cNvSpPr>
              <p:nvPr/>
            </p:nvSpPr>
            <p:spPr bwMode="auto">
              <a:xfrm>
                <a:off x="3716" y="2525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8" name="Freeform 1729"/>
              <p:cNvSpPr>
                <a:spLocks/>
              </p:cNvSpPr>
              <p:nvPr/>
            </p:nvSpPr>
            <p:spPr bwMode="auto">
              <a:xfrm>
                <a:off x="3722" y="2525"/>
                <a:ext cx="0" cy="48"/>
              </a:xfrm>
              <a:custGeom>
                <a:avLst/>
                <a:gdLst>
                  <a:gd name="T0" fmla="*/ 0 h 48"/>
                  <a:gd name="T1" fmla="*/ 12 h 48"/>
                  <a:gd name="T2" fmla="*/ 24 h 48"/>
                  <a:gd name="T3" fmla="*/ 36 h 48"/>
                  <a:gd name="T4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9" name="Freeform 1730"/>
              <p:cNvSpPr>
                <a:spLocks/>
              </p:cNvSpPr>
              <p:nvPr/>
            </p:nvSpPr>
            <p:spPr bwMode="auto">
              <a:xfrm>
                <a:off x="3722" y="256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0" name="Freeform 1731"/>
              <p:cNvSpPr>
                <a:spLocks/>
              </p:cNvSpPr>
              <p:nvPr/>
            </p:nvSpPr>
            <p:spPr bwMode="auto">
              <a:xfrm>
                <a:off x="3728" y="2494"/>
                <a:ext cx="0" cy="73"/>
              </a:xfrm>
              <a:custGeom>
                <a:avLst/>
                <a:gdLst>
                  <a:gd name="T0" fmla="*/ 73 h 73"/>
                  <a:gd name="T1" fmla="*/ 55 h 73"/>
                  <a:gd name="T2" fmla="*/ 37 h 73"/>
                  <a:gd name="T3" fmla="*/ 12 h 73"/>
                  <a:gd name="T4" fmla="*/ 0 h 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3">
                    <a:moveTo>
                      <a:pt x="0" y="73"/>
                    </a:moveTo>
                    <a:lnTo>
                      <a:pt x="0" y="55"/>
                    </a:lnTo>
                    <a:lnTo>
                      <a:pt x="0" y="37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1" name="Freeform 1732"/>
              <p:cNvSpPr>
                <a:spLocks/>
              </p:cNvSpPr>
              <p:nvPr/>
            </p:nvSpPr>
            <p:spPr bwMode="auto">
              <a:xfrm>
                <a:off x="3728" y="2494"/>
                <a:ext cx="0" cy="19"/>
              </a:xfrm>
              <a:custGeom>
                <a:avLst/>
                <a:gdLst>
                  <a:gd name="T0" fmla="*/ 0 h 19"/>
                  <a:gd name="T1" fmla="*/ 0 h 19"/>
                  <a:gd name="T2" fmla="*/ 6 h 19"/>
                  <a:gd name="T3" fmla="*/ 12 h 19"/>
                  <a:gd name="T4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2" name="Freeform 1733"/>
              <p:cNvSpPr>
                <a:spLocks/>
              </p:cNvSpPr>
              <p:nvPr/>
            </p:nvSpPr>
            <p:spPr bwMode="auto">
              <a:xfrm>
                <a:off x="3728" y="251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3" name="Freeform 1734"/>
              <p:cNvSpPr>
                <a:spLocks/>
              </p:cNvSpPr>
              <p:nvPr/>
            </p:nvSpPr>
            <p:spPr bwMode="auto">
              <a:xfrm>
                <a:off x="3734" y="2494"/>
                <a:ext cx="0" cy="31"/>
              </a:xfrm>
              <a:custGeom>
                <a:avLst/>
                <a:gdLst>
                  <a:gd name="T0" fmla="*/ 31 h 31"/>
                  <a:gd name="T1" fmla="*/ 25 h 31"/>
                  <a:gd name="T2" fmla="*/ 19 h 31"/>
                  <a:gd name="T3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4" name="Freeform 1735"/>
              <p:cNvSpPr>
                <a:spLocks/>
              </p:cNvSpPr>
              <p:nvPr/>
            </p:nvSpPr>
            <p:spPr bwMode="auto">
              <a:xfrm>
                <a:off x="3734" y="2470"/>
                <a:ext cx="7" cy="24"/>
              </a:xfrm>
              <a:custGeom>
                <a:avLst/>
                <a:gdLst>
                  <a:gd name="T0" fmla="*/ 0 w 7"/>
                  <a:gd name="T1" fmla="*/ 24 h 24"/>
                  <a:gd name="T2" fmla="*/ 0 w 7"/>
                  <a:gd name="T3" fmla="*/ 6 h 24"/>
                  <a:gd name="T4" fmla="*/ 7 w 7"/>
                  <a:gd name="T5" fmla="*/ 0 h 24"/>
                  <a:gd name="T6" fmla="*/ 7 w 7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4">
                    <a:moveTo>
                      <a:pt x="0" y="24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5" name="Freeform 1736"/>
              <p:cNvSpPr>
                <a:spLocks/>
              </p:cNvSpPr>
              <p:nvPr/>
            </p:nvSpPr>
            <p:spPr bwMode="auto">
              <a:xfrm>
                <a:off x="3741" y="2470"/>
                <a:ext cx="0" cy="49"/>
              </a:xfrm>
              <a:custGeom>
                <a:avLst/>
                <a:gdLst>
                  <a:gd name="T0" fmla="*/ 0 h 49"/>
                  <a:gd name="T1" fmla="*/ 6 h 49"/>
                  <a:gd name="T2" fmla="*/ 24 h 49"/>
                  <a:gd name="T3" fmla="*/ 43 h 49"/>
                  <a:gd name="T4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43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6" name="Freeform 1737"/>
              <p:cNvSpPr>
                <a:spLocks/>
              </p:cNvSpPr>
              <p:nvPr/>
            </p:nvSpPr>
            <p:spPr bwMode="auto">
              <a:xfrm>
                <a:off x="3741" y="2488"/>
                <a:ext cx="6" cy="31"/>
              </a:xfrm>
              <a:custGeom>
                <a:avLst/>
                <a:gdLst>
                  <a:gd name="T0" fmla="*/ 0 w 6"/>
                  <a:gd name="T1" fmla="*/ 31 h 31"/>
                  <a:gd name="T2" fmla="*/ 0 w 6"/>
                  <a:gd name="T3" fmla="*/ 25 h 31"/>
                  <a:gd name="T4" fmla="*/ 0 w 6"/>
                  <a:gd name="T5" fmla="*/ 18 h 31"/>
                  <a:gd name="T6" fmla="*/ 6 w 6"/>
                  <a:gd name="T7" fmla="*/ 6 h 31"/>
                  <a:gd name="T8" fmla="*/ 6 w 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7" name="Freeform 1738"/>
              <p:cNvSpPr>
                <a:spLocks/>
              </p:cNvSpPr>
              <p:nvPr/>
            </p:nvSpPr>
            <p:spPr bwMode="auto">
              <a:xfrm>
                <a:off x="3747" y="2488"/>
                <a:ext cx="0" cy="43"/>
              </a:xfrm>
              <a:custGeom>
                <a:avLst/>
                <a:gdLst>
                  <a:gd name="T0" fmla="*/ 0 h 43"/>
                  <a:gd name="T1" fmla="*/ 6 h 43"/>
                  <a:gd name="T2" fmla="*/ 18 h 43"/>
                  <a:gd name="T3" fmla="*/ 37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8" name="Freeform 1739"/>
              <p:cNvSpPr>
                <a:spLocks/>
              </p:cNvSpPr>
              <p:nvPr/>
            </p:nvSpPr>
            <p:spPr bwMode="auto">
              <a:xfrm>
                <a:off x="3747" y="2506"/>
                <a:ext cx="6" cy="25"/>
              </a:xfrm>
              <a:custGeom>
                <a:avLst/>
                <a:gdLst>
                  <a:gd name="T0" fmla="*/ 0 w 6"/>
                  <a:gd name="T1" fmla="*/ 25 h 25"/>
                  <a:gd name="T2" fmla="*/ 0 w 6"/>
                  <a:gd name="T3" fmla="*/ 25 h 25"/>
                  <a:gd name="T4" fmla="*/ 0 w 6"/>
                  <a:gd name="T5" fmla="*/ 13 h 25"/>
                  <a:gd name="T6" fmla="*/ 6 w 6"/>
                  <a:gd name="T7" fmla="*/ 0 h 25"/>
                  <a:gd name="T8" fmla="*/ 6 w 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9" name="Freeform 1740"/>
              <p:cNvSpPr>
                <a:spLocks/>
              </p:cNvSpPr>
              <p:nvPr/>
            </p:nvSpPr>
            <p:spPr bwMode="auto">
              <a:xfrm>
                <a:off x="3753" y="2506"/>
                <a:ext cx="0" cy="43"/>
              </a:xfrm>
              <a:custGeom>
                <a:avLst/>
                <a:gdLst>
                  <a:gd name="T0" fmla="*/ 0 h 43"/>
                  <a:gd name="T1" fmla="*/ 7 h 43"/>
                  <a:gd name="T2" fmla="*/ 19 h 43"/>
                  <a:gd name="T3" fmla="*/ 37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0" name="Freeform 1741"/>
              <p:cNvSpPr>
                <a:spLocks/>
              </p:cNvSpPr>
              <p:nvPr/>
            </p:nvSpPr>
            <p:spPr bwMode="auto">
              <a:xfrm>
                <a:off x="3753" y="2537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  <a:gd name="T4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1" name="Freeform 1742"/>
              <p:cNvSpPr>
                <a:spLocks/>
              </p:cNvSpPr>
              <p:nvPr/>
            </p:nvSpPr>
            <p:spPr bwMode="auto">
              <a:xfrm>
                <a:off x="3753" y="2537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6 h 12"/>
                  <a:gd name="T6" fmla="*/ 7 w 7"/>
                  <a:gd name="T7" fmla="*/ 12 h 12"/>
                  <a:gd name="T8" fmla="*/ 7 w 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2" name="Freeform 1743"/>
              <p:cNvSpPr>
                <a:spLocks/>
              </p:cNvSpPr>
              <p:nvPr/>
            </p:nvSpPr>
            <p:spPr bwMode="auto">
              <a:xfrm>
                <a:off x="3760" y="2519"/>
                <a:ext cx="0" cy="30"/>
              </a:xfrm>
              <a:custGeom>
                <a:avLst/>
                <a:gdLst>
                  <a:gd name="T0" fmla="*/ 30 h 30"/>
                  <a:gd name="T1" fmla="*/ 24 h 30"/>
                  <a:gd name="T2" fmla="*/ 18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3" name="Freeform 1744"/>
              <p:cNvSpPr>
                <a:spLocks/>
              </p:cNvSpPr>
              <p:nvPr/>
            </p:nvSpPr>
            <p:spPr bwMode="auto">
              <a:xfrm>
                <a:off x="3760" y="2494"/>
                <a:ext cx="6" cy="25"/>
              </a:xfrm>
              <a:custGeom>
                <a:avLst/>
                <a:gdLst>
                  <a:gd name="T0" fmla="*/ 0 w 6"/>
                  <a:gd name="T1" fmla="*/ 25 h 25"/>
                  <a:gd name="T2" fmla="*/ 0 w 6"/>
                  <a:gd name="T3" fmla="*/ 12 h 25"/>
                  <a:gd name="T4" fmla="*/ 6 w 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4" name="Line 1745"/>
              <p:cNvSpPr>
                <a:spLocks noChangeShapeType="1"/>
              </p:cNvSpPr>
              <p:nvPr/>
            </p:nvSpPr>
            <p:spPr bwMode="auto">
              <a:xfrm>
                <a:off x="3766" y="249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5" name="Freeform 1746"/>
              <p:cNvSpPr>
                <a:spLocks/>
              </p:cNvSpPr>
              <p:nvPr/>
            </p:nvSpPr>
            <p:spPr bwMode="auto">
              <a:xfrm>
                <a:off x="3766" y="2494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6 h 37"/>
                  <a:gd name="T4" fmla="*/ 0 w 6"/>
                  <a:gd name="T5" fmla="*/ 19 h 37"/>
                  <a:gd name="T6" fmla="*/ 6 w 6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6" name="Freeform 1747"/>
              <p:cNvSpPr>
                <a:spLocks/>
              </p:cNvSpPr>
              <p:nvPr/>
            </p:nvSpPr>
            <p:spPr bwMode="auto">
              <a:xfrm>
                <a:off x="3772" y="2531"/>
                <a:ext cx="0" cy="24"/>
              </a:xfrm>
              <a:custGeom>
                <a:avLst/>
                <a:gdLst>
                  <a:gd name="T0" fmla="*/ 0 h 24"/>
                  <a:gd name="T1" fmla="*/ 12 h 24"/>
                  <a:gd name="T2" fmla="*/ 18 h 24"/>
                  <a:gd name="T3" fmla="*/ 24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7" name="Freeform 1748"/>
              <p:cNvSpPr>
                <a:spLocks/>
              </p:cNvSpPr>
              <p:nvPr/>
            </p:nvSpPr>
            <p:spPr bwMode="auto">
              <a:xfrm>
                <a:off x="3772" y="2476"/>
                <a:ext cx="6" cy="79"/>
              </a:xfrm>
              <a:custGeom>
                <a:avLst/>
                <a:gdLst>
                  <a:gd name="T0" fmla="*/ 0 w 6"/>
                  <a:gd name="T1" fmla="*/ 79 h 79"/>
                  <a:gd name="T2" fmla="*/ 0 w 6"/>
                  <a:gd name="T3" fmla="*/ 73 h 79"/>
                  <a:gd name="T4" fmla="*/ 0 w 6"/>
                  <a:gd name="T5" fmla="*/ 67 h 79"/>
                  <a:gd name="T6" fmla="*/ 0 w 6"/>
                  <a:gd name="T7" fmla="*/ 43 h 79"/>
                  <a:gd name="T8" fmla="*/ 6 w 6"/>
                  <a:gd name="T9" fmla="*/ 18 h 79"/>
                  <a:gd name="T10" fmla="*/ 6 w 6"/>
                  <a:gd name="T11" fmla="*/ 6 h 79"/>
                  <a:gd name="T12" fmla="*/ 6 w 6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9">
                    <a:moveTo>
                      <a:pt x="0" y="79"/>
                    </a:moveTo>
                    <a:lnTo>
                      <a:pt x="0" y="73"/>
                    </a:lnTo>
                    <a:lnTo>
                      <a:pt x="0" y="67"/>
                    </a:lnTo>
                    <a:lnTo>
                      <a:pt x="0" y="43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8" name="Freeform 1749"/>
              <p:cNvSpPr>
                <a:spLocks/>
              </p:cNvSpPr>
              <p:nvPr/>
            </p:nvSpPr>
            <p:spPr bwMode="auto">
              <a:xfrm>
                <a:off x="3778" y="247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9" name="Freeform 1750"/>
              <p:cNvSpPr>
                <a:spLocks/>
              </p:cNvSpPr>
              <p:nvPr/>
            </p:nvSpPr>
            <p:spPr bwMode="auto">
              <a:xfrm>
                <a:off x="3778" y="2494"/>
                <a:ext cx="0" cy="49"/>
              </a:xfrm>
              <a:custGeom>
                <a:avLst/>
                <a:gdLst>
                  <a:gd name="T0" fmla="*/ 0 h 49"/>
                  <a:gd name="T1" fmla="*/ 12 h 49"/>
                  <a:gd name="T2" fmla="*/ 25 h 49"/>
                  <a:gd name="T3" fmla="*/ 43 h 49"/>
                  <a:gd name="T4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12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0" name="Freeform 1751"/>
              <p:cNvSpPr>
                <a:spLocks/>
              </p:cNvSpPr>
              <p:nvPr/>
            </p:nvSpPr>
            <p:spPr bwMode="auto">
              <a:xfrm>
                <a:off x="3778" y="2519"/>
                <a:ext cx="7" cy="24"/>
              </a:xfrm>
              <a:custGeom>
                <a:avLst/>
                <a:gdLst>
                  <a:gd name="T0" fmla="*/ 0 w 7"/>
                  <a:gd name="T1" fmla="*/ 24 h 24"/>
                  <a:gd name="T2" fmla="*/ 0 w 7"/>
                  <a:gd name="T3" fmla="*/ 24 h 24"/>
                  <a:gd name="T4" fmla="*/ 0 w 7"/>
                  <a:gd name="T5" fmla="*/ 12 h 24"/>
                  <a:gd name="T6" fmla="*/ 7 w 7"/>
                  <a:gd name="T7" fmla="*/ 6 h 24"/>
                  <a:gd name="T8" fmla="*/ 7 w 7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1" name="Freeform 1752"/>
              <p:cNvSpPr>
                <a:spLocks/>
              </p:cNvSpPr>
              <p:nvPr/>
            </p:nvSpPr>
            <p:spPr bwMode="auto">
              <a:xfrm>
                <a:off x="3785" y="2519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6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2" name="Freeform 1753"/>
              <p:cNvSpPr>
                <a:spLocks/>
              </p:cNvSpPr>
              <p:nvPr/>
            </p:nvSpPr>
            <p:spPr bwMode="auto">
              <a:xfrm>
                <a:off x="3785" y="253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3" name="Freeform 1754"/>
              <p:cNvSpPr>
                <a:spLocks/>
              </p:cNvSpPr>
              <p:nvPr/>
            </p:nvSpPr>
            <p:spPr bwMode="auto">
              <a:xfrm>
                <a:off x="3791" y="2531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4" name="Freeform 1755"/>
              <p:cNvSpPr>
                <a:spLocks/>
              </p:cNvSpPr>
              <p:nvPr/>
            </p:nvSpPr>
            <p:spPr bwMode="auto">
              <a:xfrm>
                <a:off x="3791" y="2500"/>
                <a:ext cx="6" cy="31"/>
              </a:xfrm>
              <a:custGeom>
                <a:avLst/>
                <a:gdLst>
                  <a:gd name="T0" fmla="*/ 0 w 6"/>
                  <a:gd name="T1" fmla="*/ 31 h 31"/>
                  <a:gd name="T2" fmla="*/ 0 w 6"/>
                  <a:gd name="T3" fmla="*/ 25 h 31"/>
                  <a:gd name="T4" fmla="*/ 0 w 6"/>
                  <a:gd name="T5" fmla="*/ 13 h 31"/>
                  <a:gd name="T6" fmla="*/ 6 w 6"/>
                  <a:gd name="T7" fmla="*/ 6 h 31"/>
                  <a:gd name="T8" fmla="*/ 6 w 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3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5" name="Freeform 1756"/>
              <p:cNvSpPr>
                <a:spLocks/>
              </p:cNvSpPr>
              <p:nvPr/>
            </p:nvSpPr>
            <p:spPr bwMode="auto">
              <a:xfrm>
                <a:off x="3797" y="2500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6" name="Freeform 1757"/>
              <p:cNvSpPr>
                <a:spLocks/>
              </p:cNvSpPr>
              <p:nvPr/>
            </p:nvSpPr>
            <p:spPr bwMode="auto">
              <a:xfrm>
                <a:off x="3797" y="2488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6 h 18"/>
                  <a:gd name="T3" fmla="*/ 0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7" name="Freeform 1758"/>
              <p:cNvSpPr>
                <a:spLocks/>
              </p:cNvSpPr>
              <p:nvPr/>
            </p:nvSpPr>
            <p:spPr bwMode="auto">
              <a:xfrm>
                <a:off x="3797" y="2488"/>
                <a:ext cx="7" cy="31"/>
              </a:xfrm>
              <a:custGeom>
                <a:avLst/>
                <a:gdLst>
                  <a:gd name="T0" fmla="*/ 0 w 7"/>
                  <a:gd name="T1" fmla="*/ 0 h 31"/>
                  <a:gd name="T2" fmla="*/ 0 w 7"/>
                  <a:gd name="T3" fmla="*/ 6 h 31"/>
                  <a:gd name="T4" fmla="*/ 0 w 7"/>
                  <a:gd name="T5" fmla="*/ 12 h 31"/>
                  <a:gd name="T6" fmla="*/ 7 w 7"/>
                  <a:gd name="T7" fmla="*/ 25 h 31"/>
                  <a:gd name="T8" fmla="*/ 7 w 7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25"/>
                    </a:lnTo>
                    <a:lnTo>
                      <a:pt x="7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8" name="Freeform 1759"/>
              <p:cNvSpPr>
                <a:spLocks/>
              </p:cNvSpPr>
              <p:nvPr/>
            </p:nvSpPr>
            <p:spPr bwMode="auto">
              <a:xfrm>
                <a:off x="3804" y="2513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9" name="Freeform 1760"/>
              <p:cNvSpPr>
                <a:spLocks/>
              </p:cNvSpPr>
              <p:nvPr/>
            </p:nvSpPr>
            <p:spPr bwMode="auto">
              <a:xfrm>
                <a:off x="3804" y="250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0" name="Freeform 1761"/>
              <p:cNvSpPr>
                <a:spLocks/>
              </p:cNvSpPr>
              <p:nvPr/>
            </p:nvSpPr>
            <p:spPr bwMode="auto">
              <a:xfrm>
                <a:off x="3810" y="250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1" name="Freeform 1762"/>
              <p:cNvSpPr>
                <a:spLocks/>
              </p:cNvSpPr>
              <p:nvPr/>
            </p:nvSpPr>
            <p:spPr bwMode="auto">
              <a:xfrm>
                <a:off x="3810" y="25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2" name="Freeform 1763"/>
              <p:cNvSpPr>
                <a:spLocks/>
              </p:cNvSpPr>
              <p:nvPr/>
            </p:nvSpPr>
            <p:spPr bwMode="auto">
              <a:xfrm>
                <a:off x="3816" y="2506"/>
                <a:ext cx="0" cy="25"/>
              </a:xfrm>
              <a:custGeom>
                <a:avLst/>
                <a:gdLst>
                  <a:gd name="T0" fmla="*/ 0 h 25"/>
                  <a:gd name="T1" fmla="*/ 13 h 25"/>
                  <a:gd name="T2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3" name="Freeform 1764"/>
              <p:cNvSpPr>
                <a:spLocks/>
              </p:cNvSpPr>
              <p:nvPr/>
            </p:nvSpPr>
            <p:spPr bwMode="auto">
              <a:xfrm>
                <a:off x="3816" y="2531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0 w 6"/>
                  <a:gd name="T5" fmla="*/ 12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4" name="Freeform 1765"/>
              <p:cNvSpPr>
                <a:spLocks/>
              </p:cNvSpPr>
              <p:nvPr/>
            </p:nvSpPr>
            <p:spPr bwMode="auto">
              <a:xfrm>
                <a:off x="3822" y="2446"/>
                <a:ext cx="0" cy="103"/>
              </a:xfrm>
              <a:custGeom>
                <a:avLst/>
                <a:gdLst>
                  <a:gd name="T0" fmla="*/ 103 h 103"/>
                  <a:gd name="T1" fmla="*/ 97 h 103"/>
                  <a:gd name="T2" fmla="*/ 85 h 103"/>
                  <a:gd name="T3" fmla="*/ 48 h 103"/>
                  <a:gd name="T4" fmla="*/ 18 h 103"/>
                  <a:gd name="T5" fmla="*/ 6 h 103"/>
                  <a:gd name="T6" fmla="*/ 0 h 10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03">
                    <a:moveTo>
                      <a:pt x="0" y="103"/>
                    </a:moveTo>
                    <a:lnTo>
                      <a:pt x="0" y="97"/>
                    </a:lnTo>
                    <a:lnTo>
                      <a:pt x="0" y="85"/>
                    </a:lnTo>
                    <a:lnTo>
                      <a:pt x="0" y="4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5" name="Freeform 1766"/>
              <p:cNvSpPr>
                <a:spLocks/>
              </p:cNvSpPr>
              <p:nvPr/>
            </p:nvSpPr>
            <p:spPr bwMode="auto">
              <a:xfrm>
                <a:off x="3822" y="2446"/>
                <a:ext cx="0" cy="48"/>
              </a:xfrm>
              <a:custGeom>
                <a:avLst/>
                <a:gdLst>
                  <a:gd name="T0" fmla="*/ 0 h 48"/>
                  <a:gd name="T1" fmla="*/ 0 h 48"/>
                  <a:gd name="T2" fmla="*/ 0 h 48"/>
                  <a:gd name="T3" fmla="*/ 18 h 48"/>
                  <a:gd name="T4" fmla="*/ 36 h 48"/>
                  <a:gd name="T5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6" name="Freeform 1767"/>
              <p:cNvSpPr>
                <a:spLocks/>
              </p:cNvSpPr>
              <p:nvPr/>
            </p:nvSpPr>
            <p:spPr bwMode="auto">
              <a:xfrm>
                <a:off x="3822" y="249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7" name="Freeform 1768"/>
              <p:cNvSpPr>
                <a:spLocks/>
              </p:cNvSpPr>
              <p:nvPr/>
            </p:nvSpPr>
            <p:spPr bwMode="auto">
              <a:xfrm>
                <a:off x="3829" y="2470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0 h 24"/>
                  <a:gd name="T4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8" name="Freeform 1769"/>
              <p:cNvSpPr>
                <a:spLocks/>
              </p:cNvSpPr>
              <p:nvPr/>
            </p:nvSpPr>
            <p:spPr bwMode="auto">
              <a:xfrm>
                <a:off x="3829" y="2470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6 h 36"/>
                  <a:gd name="T4" fmla="*/ 0 w 6"/>
                  <a:gd name="T5" fmla="*/ 12 h 36"/>
                  <a:gd name="T6" fmla="*/ 6 w 6"/>
                  <a:gd name="T7" fmla="*/ 24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9" name="Freeform 1770"/>
              <p:cNvSpPr>
                <a:spLocks/>
              </p:cNvSpPr>
              <p:nvPr/>
            </p:nvSpPr>
            <p:spPr bwMode="auto">
              <a:xfrm>
                <a:off x="3835" y="2506"/>
                <a:ext cx="0" cy="31"/>
              </a:xfrm>
              <a:custGeom>
                <a:avLst/>
                <a:gdLst>
                  <a:gd name="T0" fmla="*/ 0 h 31"/>
                  <a:gd name="T1" fmla="*/ 19 h 31"/>
                  <a:gd name="T2" fmla="*/ 25 h 31"/>
                  <a:gd name="T3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19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0" name="Freeform 1771"/>
              <p:cNvSpPr>
                <a:spLocks/>
              </p:cNvSpPr>
              <p:nvPr/>
            </p:nvSpPr>
            <p:spPr bwMode="auto">
              <a:xfrm>
                <a:off x="3835" y="251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0 w 6"/>
                  <a:gd name="T5" fmla="*/ 12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1" name="Freeform 1772"/>
              <p:cNvSpPr>
                <a:spLocks/>
              </p:cNvSpPr>
              <p:nvPr/>
            </p:nvSpPr>
            <p:spPr bwMode="auto">
              <a:xfrm>
                <a:off x="3841" y="2500"/>
                <a:ext cx="0" cy="19"/>
              </a:xfrm>
              <a:custGeom>
                <a:avLst/>
                <a:gdLst>
                  <a:gd name="T0" fmla="*/ 19 h 19"/>
                  <a:gd name="T1" fmla="*/ 6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2" name="Line 1773"/>
              <p:cNvSpPr>
                <a:spLocks noChangeShapeType="1"/>
              </p:cNvSpPr>
              <p:nvPr/>
            </p:nvSpPr>
            <p:spPr bwMode="auto">
              <a:xfrm>
                <a:off x="3841" y="250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3" name="Freeform 1774"/>
              <p:cNvSpPr>
                <a:spLocks/>
              </p:cNvSpPr>
              <p:nvPr/>
            </p:nvSpPr>
            <p:spPr bwMode="auto">
              <a:xfrm>
                <a:off x="3841" y="250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4" name="Line 1775"/>
              <p:cNvSpPr>
                <a:spLocks noChangeShapeType="1"/>
              </p:cNvSpPr>
              <p:nvPr/>
            </p:nvSpPr>
            <p:spPr bwMode="auto">
              <a:xfrm>
                <a:off x="3847" y="250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5" name="Freeform 1776"/>
              <p:cNvSpPr>
                <a:spLocks/>
              </p:cNvSpPr>
              <p:nvPr/>
            </p:nvSpPr>
            <p:spPr bwMode="auto">
              <a:xfrm>
                <a:off x="3847" y="2500"/>
                <a:ext cx="7" cy="49"/>
              </a:xfrm>
              <a:custGeom>
                <a:avLst/>
                <a:gdLst>
                  <a:gd name="T0" fmla="*/ 0 w 7"/>
                  <a:gd name="T1" fmla="*/ 0 h 49"/>
                  <a:gd name="T2" fmla="*/ 0 w 7"/>
                  <a:gd name="T3" fmla="*/ 13 h 49"/>
                  <a:gd name="T4" fmla="*/ 0 w 7"/>
                  <a:gd name="T5" fmla="*/ 31 h 49"/>
                  <a:gd name="T6" fmla="*/ 7 w 7"/>
                  <a:gd name="T7" fmla="*/ 43 h 49"/>
                  <a:gd name="T8" fmla="*/ 7 w 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9">
                    <a:moveTo>
                      <a:pt x="0" y="0"/>
                    </a:moveTo>
                    <a:lnTo>
                      <a:pt x="0" y="13"/>
                    </a:lnTo>
                    <a:lnTo>
                      <a:pt x="0" y="31"/>
                    </a:lnTo>
                    <a:lnTo>
                      <a:pt x="7" y="43"/>
                    </a:lnTo>
                    <a:lnTo>
                      <a:pt x="7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6" name="Freeform 1777"/>
              <p:cNvSpPr>
                <a:spLocks/>
              </p:cNvSpPr>
              <p:nvPr/>
            </p:nvSpPr>
            <p:spPr bwMode="auto">
              <a:xfrm>
                <a:off x="3854" y="2488"/>
                <a:ext cx="0" cy="61"/>
              </a:xfrm>
              <a:custGeom>
                <a:avLst/>
                <a:gdLst>
                  <a:gd name="T0" fmla="*/ 61 h 61"/>
                  <a:gd name="T1" fmla="*/ 55 h 61"/>
                  <a:gd name="T2" fmla="*/ 31 h 61"/>
                  <a:gd name="T3" fmla="*/ 12 h 61"/>
                  <a:gd name="T4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55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7" name="Freeform 1778"/>
              <p:cNvSpPr>
                <a:spLocks/>
              </p:cNvSpPr>
              <p:nvPr/>
            </p:nvSpPr>
            <p:spPr bwMode="auto">
              <a:xfrm>
                <a:off x="3854" y="2488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8" name="Freeform 1779"/>
              <p:cNvSpPr>
                <a:spLocks/>
              </p:cNvSpPr>
              <p:nvPr/>
            </p:nvSpPr>
            <p:spPr bwMode="auto">
              <a:xfrm>
                <a:off x="3860" y="2488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9" name="Freeform 1780"/>
              <p:cNvSpPr>
                <a:spLocks/>
              </p:cNvSpPr>
              <p:nvPr/>
            </p:nvSpPr>
            <p:spPr bwMode="auto">
              <a:xfrm>
                <a:off x="3860" y="2470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24 h 30"/>
                  <a:gd name="T4" fmla="*/ 0 w 6"/>
                  <a:gd name="T5" fmla="*/ 12 h 30"/>
                  <a:gd name="T6" fmla="*/ 6 w 6"/>
                  <a:gd name="T7" fmla="*/ 6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0" name="Freeform 1781"/>
              <p:cNvSpPr>
                <a:spLocks/>
              </p:cNvSpPr>
              <p:nvPr/>
            </p:nvSpPr>
            <p:spPr bwMode="auto">
              <a:xfrm>
                <a:off x="3866" y="2470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1" name="Freeform 1782"/>
              <p:cNvSpPr>
                <a:spLocks/>
              </p:cNvSpPr>
              <p:nvPr/>
            </p:nvSpPr>
            <p:spPr bwMode="auto">
              <a:xfrm>
                <a:off x="3866" y="2482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2" name="Freeform 1783"/>
              <p:cNvSpPr>
                <a:spLocks/>
              </p:cNvSpPr>
              <p:nvPr/>
            </p:nvSpPr>
            <p:spPr bwMode="auto">
              <a:xfrm>
                <a:off x="3866" y="2494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0 w 7"/>
                  <a:gd name="T5" fmla="*/ 0 h 6"/>
                  <a:gd name="T6" fmla="*/ 7 w 7"/>
                  <a:gd name="T7" fmla="*/ 0 h 6"/>
                  <a:gd name="T8" fmla="*/ 7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3" name="Freeform 1784"/>
              <p:cNvSpPr>
                <a:spLocks/>
              </p:cNvSpPr>
              <p:nvPr/>
            </p:nvSpPr>
            <p:spPr bwMode="auto">
              <a:xfrm>
                <a:off x="3873" y="2494"/>
                <a:ext cx="0" cy="31"/>
              </a:xfrm>
              <a:custGeom>
                <a:avLst/>
                <a:gdLst>
                  <a:gd name="T0" fmla="*/ 0 h 31"/>
                  <a:gd name="T1" fmla="*/ 6 h 31"/>
                  <a:gd name="T2" fmla="*/ 12 h 31"/>
                  <a:gd name="T3" fmla="*/ 25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4" name="Freeform 1785"/>
              <p:cNvSpPr>
                <a:spLocks/>
              </p:cNvSpPr>
              <p:nvPr/>
            </p:nvSpPr>
            <p:spPr bwMode="auto">
              <a:xfrm>
                <a:off x="3873" y="2525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5" name="Line 1786"/>
              <p:cNvSpPr>
                <a:spLocks noChangeShapeType="1"/>
              </p:cNvSpPr>
              <p:nvPr/>
            </p:nvSpPr>
            <p:spPr bwMode="auto">
              <a:xfrm flipV="1">
                <a:off x="3879" y="2519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6" name="Freeform 1787"/>
              <p:cNvSpPr>
                <a:spLocks/>
              </p:cNvSpPr>
              <p:nvPr/>
            </p:nvSpPr>
            <p:spPr bwMode="auto">
              <a:xfrm>
                <a:off x="3879" y="251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7" name="Freeform 1788"/>
              <p:cNvSpPr>
                <a:spLocks/>
              </p:cNvSpPr>
              <p:nvPr/>
            </p:nvSpPr>
            <p:spPr bwMode="auto">
              <a:xfrm>
                <a:off x="3885" y="2513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2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8" name="Freeform 1789"/>
              <p:cNvSpPr>
                <a:spLocks/>
              </p:cNvSpPr>
              <p:nvPr/>
            </p:nvSpPr>
            <p:spPr bwMode="auto">
              <a:xfrm>
                <a:off x="3885" y="253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9" name="Freeform 1790"/>
              <p:cNvSpPr>
                <a:spLocks/>
              </p:cNvSpPr>
              <p:nvPr/>
            </p:nvSpPr>
            <p:spPr bwMode="auto">
              <a:xfrm>
                <a:off x="3891" y="2543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0" name="Freeform 1791"/>
              <p:cNvSpPr>
                <a:spLocks/>
              </p:cNvSpPr>
              <p:nvPr/>
            </p:nvSpPr>
            <p:spPr bwMode="auto">
              <a:xfrm>
                <a:off x="3891" y="2482"/>
                <a:ext cx="0" cy="67"/>
              </a:xfrm>
              <a:custGeom>
                <a:avLst/>
                <a:gdLst>
                  <a:gd name="T0" fmla="*/ 67 h 67"/>
                  <a:gd name="T1" fmla="*/ 55 h 67"/>
                  <a:gd name="T2" fmla="*/ 37 h 67"/>
                  <a:gd name="T3" fmla="*/ 12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67"/>
                    </a:moveTo>
                    <a:lnTo>
                      <a:pt x="0" y="55"/>
                    </a:lnTo>
                    <a:lnTo>
                      <a:pt x="0" y="37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1" name="Freeform 1792"/>
              <p:cNvSpPr>
                <a:spLocks/>
              </p:cNvSpPr>
              <p:nvPr/>
            </p:nvSpPr>
            <p:spPr bwMode="auto">
              <a:xfrm>
                <a:off x="3891" y="2476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2" name="Line 1793"/>
              <p:cNvSpPr>
                <a:spLocks noChangeShapeType="1"/>
              </p:cNvSpPr>
              <p:nvPr/>
            </p:nvSpPr>
            <p:spPr bwMode="auto">
              <a:xfrm>
                <a:off x="3898" y="2476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3" name="Freeform 1794"/>
              <p:cNvSpPr>
                <a:spLocks/>
              </p:cNvSpPr>
              <p:nvPr/>
            </p:nvSpPr>
            <p:spPr bwMode="auto">
              <a:xfrm>
                <a:off x="3898" y="2476"/>
                <a:ext cx="6" cy="49"/>
              </a:xfrm>
              <a:custGeom>
                <a:avLst/>
                <a:gdLst>
                  <a:gd name="T0" fmla="*/ 0 w 6"/>
                  <a:gd name="T1" fmla="*/ 0 h 49"/>
                  <a:gd name="T2" fmla="*/ 0 w 6"/>
                  <a:gd name="T3" fmla="*/ 12 h 49"/>
                  <a:gd name="T4" fmla="*/ 0 w 6"/>
                  <a:gd name="T5" fmla="*/ 24 h 49"/>
                  <a:gd name="T6" fmla="*/ 6 w 6"/>
                  <a:gd name="T7" fmla="*/ 43 h 49"/>
                  <a:gd name="T8" fmla="*/ 6 w 6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6" y="43"/>
                    </a:lnTo>
                    <a:lnTo>
                      <a:pt x="6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4" name="Freeform 1795"/>
              <p:cNvSpPr>
                <a:spLocks/>
              </p:cNvSpPr>
              <p:nvPr/>
            </p:nvSpPr>
            <p:spPr bwMode="auto">
              <a:xfrm>
                <a:off x="3904" y="2500"/>
                <a:ext cx="0" cy="25"/>
              </a:xfrm>
              <a:custGeom>
                <a:avLst/>
                <a:gdLst>
                  <a:gd name="T0" fmla="*/ 25 h 25"/>
                  <a:gd name="T1" fmla="*/ 25 h 25"/>
                  <a:gd name="T2" fmla="*/ 13 h 25"/>
                  <a:gd name="T3" fmla="*/ 6 h 25"/>
                  <a:gd name="T4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5" name="Freeform 1796"/>
              <p:cNvSpPr>
                <a:spLocks/>
              </p:cNvSpPr>
              <p:nvPr/>
            </p:nvSpPr>
            <p:spPr bwMode="auto">
              <a:xfrm>
                <a:off x="3904" y="2500"/>
                <a:ext cx="6" cy="19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6 h 19"/>
                  <a:gd name="T6" fmla="*/ 6 w 6"/>
                  <a:gd name="T7" fmla="*/ 19 h 19"/>
                  <a:gd name="T8" fmla="*/ 6 w 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9"/>
                    </a:lnTo>
                    <a:lnTo>
                      <a:pt x="6" y="1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6" name="Freeform 1797"/>
              <p:cNvSpPr>
                <a:spLocks/>
              </p:cNvSpPr>
              <p:nvPr/>
            </p:nvSpPr>
            <p:spPr bwMode="auto">
              <a:xfrm>
                <a:off x="3910" y="2500"/>
                <a:ext cx="0" cy="19"/>
              </a:xfrm>
              <a:custGeom>
                <a:avLst/>
                <a:gdLst>
                  <a:gd name="T0" fmla="*/ 19 h 19"/>
                  <a:gd name="T1" fmla="*/ 13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7" name="Freeform 1798"/>
              <p:cNvSpPr>
                <a:spLocks/>
              </p:cNvSpPr>
              <p:nvPr/>
            </p:nvSpPr>
            <p:spPr bwMode="auto">
              <a:xfrm>
                <a:off x="3910" y="2458"/>
                <a:ext cx="0" cy="42"/>
              </a:xfrm>
              <a:custGeom>
                <a:avLst/>
                <a:gdLst>
                  <a:gd name="T0" fmla="*/ 42 h 42"/>
                  <a:gd name="T1" fmla="*/ 30 h 42"/>
                  <a:gd name="T2" fmla="*/ 18 h 42"/>
                  <a:gd name="T3" fmla="*/ 6 h 42"/>
                  <a:gd name="T4" fmla="*/ 0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2">
                    <a:moveTo>
                      <a:pt x="0" y="42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8" name="Freeform 1799"/>
              <p:cNvSpPr>
                <a:spLocks/>
              </p:cNvSpPr>
              <p:nvPr/>
            </p:nvSpPr>
            <p:spPr bwMode="auto">
              <a:xfrm>
                <a:off x="3910" y="2458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2 h 30"/>
                  <a:gd name="T6" fmla="*/ 6 w 6"/>
                  <a:gd name="T7" fmla="*/ 24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9" name="Line 1800"/>
              <p:cNvSpPr>
                <a:spLocks noChangeShapeType="1"/>
              </p:cNvSpPr>
              <p:nvPr/>
            </p:nvSpPr>
            <p:spPr bwMode="auto">
              <a:xfrm>
                <a:off x="3916" y="248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0" name="Freeform 1801"/>
              <p:cNvSpPr>
                <a:spLocks/>
              </p:cNvSpPr>
              <p:nvPr/>
            </p:nvSpPr>
            <p:spPr bwMode="auto">
              <a:xfrm>
                <a:off x="3916" y="2476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6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1" name="Freeform 1802"/>
              <p:cNvSpPr>
                <a:spLocks/>
              </p:cNvSpPr>
              <p:nvPr/>
            </p:nvSpPr>
            <p:spPr bwMode="auto">
              <a:xfrm>
                <a:off x="3923" y="24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2" name="Freeform 1803"/>
              <p:cNvSpPr>
                <a:spLocks/>
              </p:cNvSpPr>
              <p:nvPr/>
            </p:nvSpPr>
            <p:spPr bwMode="auto">
              <a:xfrm>
                <a:off x="3923" y="2470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6 h 43"/>
                  <a:gd name="T4" fmla="*/ 0 w 6"/>
                  <a:gd name="T5" fmla="*/ 24 h 43"/>
                  <a:gd name="T6" fmla="*/ 6 w 6"/>
                  <a:gd name="T7" fmla="*/ 36 h 43"/>
                  <a:gd name="T8" fmla="*/ 6 w 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3" name="Freeform 1804"/>
              <p:cNvSpPr>
                <a:spLocks/>
              </p:cNvSpPr>
              <p:nvPr/>
            </p:nvSpPr>
            <p:spPr bwMode="auto">
              <a:xfrm>
                <a:off x="3929" y="2500"/>
                <a:ext cx="0" cy="13"/>
              </a:xfrm>
              <a:custGeom>
                <a:avLst/>
                <a:gdLst>
                  <a:gd name="T0" fmla="*/ 13 h 13"/>
                  <a:gd name="T1" fmla="*/ 13 h 13"/>
                  <a:gd name="T2" fmla="*/ 6 h 13"/>
                  <a:gd name="T3" fmla="*/ 0 h 13"/>
                  <a:gd name="T4" fmla="*/ 0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4" name="Freeform 1805"/>
              <p:cNvSpPr>
                <a:spLocks/>
              </p:cNvSpPr>
              <p:nvPr/>
            </p:nvSpPr>
            <p:spPr bwMode="auto">
              <a:xfrm>
                <a:off x="3929" y="25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5" name="Freeform 1806"/>
              <p:cNvSpPr>
                <a:spLocks/>
              </p:cNvSpPr>
              <p:nvPr/>
            </p:nvSpPr>
            <p:spPr bwMode="auto">
              <a:xfrm>
                <a:off x="3935" y="2506"/>
                <a:ext cx="0" cy="43"/>
              </a:xfrm>
              <a:custGeom>
                <a:avLst/>
                <a:gdLst>
                  <a:gd name="T0" fmla="*/ 0 h 43"/>
                  <a:gd name="T1" fmla="*/ 13 h 43"/>
                  <a:gd name="T2" fmla="*/ 25 h 43"/>
                  <a:gd name="T3" fmla="*/ 37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6" name="Freeform 1807"/>
              <p:cNvSpPr>
                <a:spLocks/>
              </p:cNvSpPr>
              <p:nvPr/>
            </p:nvSpPr>
            <p:spPr bwMode="auto">
              <a:xfrm>
                <a:off x="3935" y="2506"/>
                <a:ext cx="0" cy="43"/>
              </a:xfrm>
              <a:custGeom>
                <a:avLst/>
                <a:gdLst>
                  <a:gd name="T0" fmla="*/ 43 h 43"/>
                  <a:gd name="T1" fmla="*/ 37 h 43"/>
                  <a:gd name="T2" fmla="*/ 25 h 43"/>
                  <a:gd name="T3" fmla="*/ 7 h 43"/>
                  <a:gd name="T4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7" name="Freeform 1808"/>
              <p:cNvSpPr>
                <a:spLocks/>
              </p:cNvSpPr>
              <p:nvPr/>
            </p:nvSpPr>
            <p:spPr bwMode="auto">
              <a:xfrm>
                <a:off x="3935" y="2506"/>
                <a:ext cx="7" cy="13"/>
              </a:xfrm>
              <a:custGeom>
                <a:avLst/>
                <a:gdLst>
                  <a:gd name="T0" fmla="*/ 0 w 7"/>
                  <a:gd name="T1" fmla="*/ 0 h 13"/>
                  <a:gd name="T2" fmla="*/ 0 w 7"/>
                  <a:gd name="T3" fmla="*/ 0 h 13"/>
                  <a:gd name="T4" fmla="*/ 0 w 7"/>
                  <a:gd name="T5" fmla="*/ 7 h 13"/>
                  <a:gd name="T6" fmla="*/ 7 w 7"/>
                  <a:gd name="T7" fmla="*/ 13 h 13"/>
                  <a:gd name="T8" fmla="*/ 7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7" y="13"/>
                    </a:lnTo>
                    <a:lnTo>
                      <a:pt x="7" y="1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8" name="Freeform 1809"/>
              <p:cNvSpPr>
                <a:spLocks/>
              </p:cNvSpPr>
              <p:nvPr/>
            </p:nvSpPr>
            <p:spPr bwMode="auto">
              <a:xfrm>
                <a:off x="3942" y="2476"/>
                <a:ext cx="0" cy="43"/>
              </a:xfrm>
              <a:custGeom>
                <a:avLst/>
                <a:gdLst>
                  <a:gd name="T0" fmla="*/ 43 h 43"/>
                  <a:gd name="T1" fmla="*/ 37 h 43"/>
                  <a:gd name="T2" fmla="*/ 18 h 43"/>
                  <a:gd name="T3" fmla="*/ 6 h 43"/>
                  <a:gd name="T4" fmla="*/ 0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43"/>
                    </a:moveTo>
                    <a:lnTo>
                      <a:pt x="0" y="37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79" name="Freeform 1810"/>
              <p:cNvSpPr>
                <a:spLocks/>
              </p:cNvSpPr>
              <p:nvPr/>
            </p:nvSpPr>
            <p:spPr bwMode="auto">
              <a:xfrm>
                <a:off x="3942" y="247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0" name="Freeform 1811"/>
              <p:cNvSpPr>
                <a:spLocks/>
              </p:cNvSpPr>
              <p:nvPr/>
            </p:nvSpPr>
            <p:spPr bwMode="auto">
              <a:xfrm>
                <a:off x="3948" y="2488"/>
                <a:ext cx="0" cy="91"/>
              </a:xfrm>
              <a:custGeom>
                <a:avLst/>
                <a:gdLst>
                  <a:gd name="T0" fmla="*/ 0 h 91"/>
                  <a:gd name="T1" fmla="*/ 18 h 91"/>
                  <a:gd name="T2" fmla="*/ 49 h 91"/>
                  <a:gd name="T3" fmla="*/ 73 h 91"/>
                  <a:gd name="T4" fmla="*/ 85 h 91"/>
                  <a:gd name="T5" fmla="*/ 91 h 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91">
                    <a:moveTo>
                      <a:pt x="0" y="0"/>
                    </a:moveTo>
                    <a:lnTo>
                      <a:pt x="0" y="18"/>
                    </a:lnTo>
                    <a:lnTo>
                      <a:pt x="0" y="49"/>
                    </a:lnTo>
                    <a:lnTo>
                      <a:pt x="0" y="73"/>
                    </a:lnTo>
                    <a:lnTo>
                      <a:pt x="0" y="85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1" name="Freeform 1812"/>
              <p:cNvSpPr>
                <a:spLocks/>
              </p:cNvSpPr>
              <p:nvPr/>
            </p:nvSpPr>
            <p:spPr bwMode="auto">
              <a:xfrm>
                <a:off x="3948" y="2543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36 h 36"/>
                  <a:gd name="T4" fmla="*/ 0 w 6"/>
                  <a:gd name="T5" fmla="*/ 24 h 36"/>
                  <a:gd name="T6" fmla="*/ 6 w 6"/>
                  <a:gd name="T7" fmla="*/ 12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2" name="Freeform 1813"/>
              <p:cNvSpPr>
                <a:spLocks/>
              </p:cNvSpPr>
              <p:nvPr/>
            </p:nvSpPr>
            <p:spPr bwMode="auto">
              <a:xfrm>
                <a:off x="3954" y="253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9" name="Group 1814"/>
            <p:cNvGrpSpPr>
              <a:grpSpLocks/>
            </p:cNvGrpSpPr>
            <p:nvPr/>
          </p:nvGrpSpPr>
          <p:grpSpPr bwMode="auto">
            <a:xfrm>
              <a:off x="2481263" y="3554413"/>
              <a:ext cx="3935412" cy="1023937"/>
              <a:chOff x="1563" y="2239"/>
              <a:chExt cx="2479" cy="645"/>
            </a:xfrm>
          </p:grpSpPr>
          <p:sp>
            <p:nvSpPr>
              <p:cNvPr id="783" name="Freeform 1815"/>
              <p:cNvSpPr>
                <a:spLocks/>
              </p:cNvSpPr>
              <p:nvPr/>
            </p:nvSpPr>
            <p:spPr bwMode="auto">
              <a:xfrm>
                <a:off x="3954" y="253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4" name="Freeform 1816"/>
              <p:cNvSpPr>
                <a:spLocks/>
              </p:cNvSpPr>
              <p:nvPr/>
            </p:nvSpPr>
            <p:spPr bwMode="auto">
              <a:xfrm>
                <a:off x="3960" y="2506"/>
                <a:ext cx="0" cy="31"/>
              </a:xfrm>
              <a:custGeom>
                <a:avLst/>
                <a:gdLst>
                  <a:gd name="T0" fmla="*/ 31 h 31"/>
                  <a:gd name="T1" fmla="*/ 25 h 31"/>
                  <a:gd name="T2" fmla="*/ 13 h 31"/>
                  <a:gd name="T3" fmla="*/ 7 h 31"/>
                  <a:gd name="T4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5" name="Freeform 1817"/>
              <p:cNvSpPr>
                <a:spLocks/>
              </p:cNvSpPr>
              <p:nvPr/>
            </p:nvSpPr>
            <p:spPr bwMode="auto">
              <a:xfrm>
                <a:off x="3960" y="2506"/>
                <a:ext cx="0" cy="31"/>
              </a:xfrm>
              <a:custGeom>
                <a:avLst/>
                <a:gdLst>
                  <a:gd name="T0" fmla="*/ 0 h 31"/>
                  <a:gd name="T1" fmla="*/ 7 h 31"/>
                  <a:gd name="T2" fmla="*/ 19 h 31"/>
                  <a:gd name="T3" fmla="*/ 25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6" name="Freeform 1818"/>
              <p:cNvSpPr>
                <a:spLocks/>
              </p:cNvSpPr>
              <p:nvPr/>
            </p:nvSpPr>
            <p:spPr bwMode="auto">
              <a:xfrm>
                <a:off x="3960" y="2494"/>
                <a:ext cx="7" cy="43"/>
              </a:xfrm>
              <a:custGeom>
                <a:avLst/>
                <a:gdLst>
                  <a:gd name="T0" fmla="*/ 0 w 7"/>
                  <a:gd name="T1" fmla="*/ 43 h 43"/>
                  <a:gd name="T2" fmla="*/ 0 w 7"/>
                  <a:gd name="T3" fmla="*/ 37 h 43"/>
                  <a:gd name="T4" fmla="*/ 0 w 7"/>
                  <a:gd name="T5" fmla="*/ 25 h 43"/>
                  <a:gd name="T6" fmla="*/ 7 w 7"/>
                  <a:gd name="T7" fmla="*/ 12 h 43"/>
                  <a:gd name="T8" fmla="*/ 7 w 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3">
                    <a:moveTo>
                      <a:pt x="0" y="43"/>
                    </a:moveTo>
                    <a:lnTo>
                      <a:pt x="0" y="37"/>
                    </a:lnTo>
                    <a:lnTo>
                      <a:pt x="0" y="25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7" name="Freeform 1819"/>
              <p:cNvSpPr>
                <a:spLocks/>
              </p:cNvSpPr>
              <p:nvPr/>
            </p:nvSpPr>
            <p:spPr bwMode="auto">
              <a:xfrm>
                <a:off x="3967" y="2464"/>
                <a:ext cx="0" cy="30"/>
              </a:xfrm>
              <a:custGeom>
                <a:avLst/>
                <a:gdLst>
                  <a:gd name="T0" fmla="*/ 30 h 30"/>
                  <a:gd name="T1" fmla="*/ 12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8" name="Freeform 1820"/>
              <p:cNvSpPr>
                <a:spLocks/>
              </p:cNvSpPr>
              <p:nvPr/>
            </p:nvSpPr>
            <p:spPr bwMode="auto">
              <a:xfrm>
                <a:off x="3967" y="2464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6 h 36"/>
                  <a:gd name="T4" fmla="*/ 0 w 6"/>
                  <a:gd name="T5" fmla="*/ 18 h 36"/>
                  <a:gd name="T6" fmla="*/ 6 w 6"/>
                  <a:gd name="T7" fmla="*/ 30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9" name="Freeform 1821"/>
              <p:cNvSpPr>
                <a:spLocks/>
              </p:cNvSpPr>
              <p:nvPr/>
            </p:nvSpPr>
            <p:spPr bwMode="auto">
              <a:xfrm>
                <a:off x="3973" y="2476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12 h 24"/>
                  <a:gd name="T3" fmla="*/ 6 h 24"/>
                  <a:gd name="T4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0" name="Freeform 1822"/>
              <p:cNvSpPr>
                <a:spLocks/>
              </p:cNvSpPr>
              <p:nvPr/>
            </p:nvSpPr>
            <p:spPr bwMode="auto">
              <a:xfrm>
                <a:off x="3973" y="247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1" name="Freeform 1823"/>
              <p:cNvSpPr>
                <a:spLocks/>
              </p:cNvSpPr>
              <p:nvPr/>
            </p:nvSpPr>
            <p:spPr bwMode="auto">
              <a:xfrm>
                <a:off x="3979" y="2476"/>
                <a:ext cx="0" cy="37"/>
              </a:xfrm>
              <a:custGeom>
                <a:avLst/>
                <a:gdLst>
                  <a:gd name="T0" fmla="*/ 0 h 37"/>
                  <a:gd name="T1" fmla="*/ 6 h 37"/>
                  <a:gd name="T2" fmla="*/ 18 h 37"/>
                  <a:gd name="T3" fmla="*/ 30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2" name="Line 1824"/>
              <p:cNvSpPr>
                <a:spLocks noChangeShapeType="1"/>
              </p:cNvSpPr>
              <p:nvPr/>
            </p:nvSpPr>
            <p:spPr bwMode="auto">
              <a:xfrm>
                <a:off x="3979" y="251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3" name="Freeform 1825"/>
              <p:cNvSpPr>
                <a:spLocks/>
              </p:cNvSpPr>
              <p:nvPr/>
            </p:nvSpPr>
            <p:spPr bwMode="auto">
              <a:xfrm>
                <a:off x="3979" y="2482"/>
                <a:ext cx="7" cy="31"/>
              </a:xfrm>
              <a:custGeom>
                <a:avLst/>
                <a:gdLst>
                  <a:gd name="T0" fmla="*/ 0 w 7"/>
                  <a:gd name="T1" fmla="*/ 31 h 31"/>
                  <a:gd name="T2" fmla="*/ 0 w 7"/>
                  <a:gd name="T3" fmla="*/ 24 h 31"/>
                  <a:gd name="T4" fmla="*/ 0 w 7"/>
                  <a:gd name="T5" fmla="*/ 12 h 31"/>
                  <a:gd name="T6" fmla="*/ 7 w 7"/>
                  <a:gd name="T7" fmla="*/ 6 h 31"/>
                  <a:gd name="T8" fmla="*/ 7 w 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0" y="31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4" name="Freeform 1826"/>
              <p:cNvSpPr>
                <a:spLocks/>
              </p:cNvSpPr>
              <p:nvPr/>
            </p:nvSpPr>
            <p:spPr bwMode="auto">
              <a:xfrm>
                <a:off x="3986" y="2482"/>
                <a:ext cx="0" cy="43"/>
              </a:xfrm>
              <a:custGeom>
                <a:avLst/>
                <a:gdLst>
                  <a:gd name="T0" fmla="*/ 0 h 43"/>
                  <a:gd name="T1" fmla="*/ 6 h 43"/>
                  <a:gd name="T2" fmla="*/ 18 h 43"/>
                  <a:gd name="T3" fmla="*/ 31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5" name="Freeform 1827"/>
              <p:cNvSpPr>
                <a:spLocks/>
              </p:cNvSpPr>
              <p:nvPr/>
            </p:nvSpPr>
            <p:spPr bwMode="auto">
              <a:xfrm>
                <a:off x="3986" y="252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6" name="Freeform 1828"/>
              <p:cNvSpPr>
                <a:spLocks/>
              </p:cNvSpPr>
              <p:nvPr/>
            </p:nvSpPr>
            <p:spPr bwMode="auto">
              <a:xfrm>
                <a:off x="3992" y="2506"/>
                <a:ext cx="0" cy="25"/>
              </a:xfrm>
              <a:custGeom>
                <a:avLst/>
                <a:gdLst>
                  <a:gd name="T0" fmla="*/ 25 h 25"/>
                  <a:gd name="T1" fmla="*/ 13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7" name="Freeform 1829"/>
              <p:cNvSpPr>
                <a:spLocks/>
              </p:cNvSpPr>
              <p:nvPr/>
            </p:nvSpPr>
            <p:spPr bwMode="auto">
              <a:xfrm>
                <a:off x="3992" y="2470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24 h 36"/>
                  <a:gd name="T4" fmla="*/ 0 w 6"/>
                  <a:gd name="T5" fmla="*/ 12 h 36"/>
                  <a:gd name="T6" fmla="*/ 6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8" name="Freeform 1830"/>
              <p:cNvSpPr>
                <a:spLocks/>
              </p:cNvSpPr>
              <p:nvPr/>
            </p:nvSpPr>
            <p:spPr bwMode="auto">
              <a:xfrm>
                <a:off x="3998" y="2470"/>
                <a:ext cx="0" cy="49"/>
              </a:xfrm>
              <a:custGeom>
                <a:avLst/>
                <a:gdLst>
                  <a:gd name="T0" fmla="*/ 0 h 49"/>
                  <a:gd name="T1" fmla="*/ 6 h 49"/>
                  <a:gd name="T2" fmla="*/ 18 h 49"/>
                  <a:gd name="T3" fmla="*/ 36 h 49"/>
                  <a:gd name="T4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99" name="Freeform 1831"/>
              <p:cNvSpPr>
                <a:spLocks/>
              </p:cNvSpPr>
              <p:nvPr/>
            </p:nvSpPr>
            <p:spPr bwMode="auto">
              <a:xfrm>
                <a:off x="3998" y="251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0" name="Freeform 1832"/>
              <p:cNvSpPr>
                <a:spLocks/>
              </p:cNvSpPr>
              <p:nvPr/>
            </p:nvSpPr>
            <p:spPr bwMode="auto">
              <a:xfrm>
                <a:off x="4004" y="2513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1" name="Freeform 1833"/>
              <p:cNvSpPr>
                <a:spLocks/>
              </p:cNvSpPr>
              <p:nvPr/>
            </p:nvSpPr>
            <p:spPr bwMode="auto">
              <a:xfrm>
                <a:off x="4004" y="2500"/>
                <a:ext cx="0" cy="13"/>
              </a:xfrm>
              <a:custGeom>
                <a:avLst/>
                <a:gdLst>
                  <a:gd name="T0" fmla="*/ 13 h 13"/>
                  <a:gd name="T1" fmla="*/ 6 h 13"/>
                  <a:gd name="T2" fmla="*/ 0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2" name="Freeform 1834"/>
              <p:cNvSpPr>
                <a:spLocks/>
              </p:cNvSpPr>
              <p:nvPr/>
            </p:nvSpPr>
            <p:spPr bwMode="auto">
              <a:xfrm>
                <a:off x="4004" y="2500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3" name="Freeform 1835"/>
              <p:cNvSpPr>
                <a:spLocks/>
              </p:cNvSpPr>
              <p:nvPr/>
            </p:nvSpPr>
            <p:spPr bwMode="auto">
              <a:xfrm>
                <a:off x="4011" y="2506"/>
                <a:ext cx="0" cy="37"/>
              </a:xfrm>
              <a:custGeom>
                <a:avLst/>
                <a:gdLst>
                  <a:gd name="T0" fmla="*/ 0 h 37"/>
                  <a:gd name="T1" fmla="*/ 7 h 37"/>
                  <a:gd name="T2" fmla="*/ 19 h 37"/>
                  <a:gd name="T3" fmla="*/ 31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4" name="Freeform 1836"/>
              <p:cNvSpPr>
                <a:spLocks/>
              </p:cNvSpPr>
              <p:nvPr/>
            </p:nvSpPr>
            <p:spPr bwMode="auto">
              <a:xfrm>
                <a:off x="4011" y="2519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24 h 24"/>
                  <a:gd name="T4" fmla="*/ 0 w 6"/>
                  <a:gd name="T5" fmla="*/ 18 h 24"/>
                  <a:gd name="T6" fmla="*/ 6 w 6"/>
                  <a:gd name="T7" fmla="*/ 6 h 24"/>
                  <a:gd name="T8" fmla="*/ 6 w 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5" name="Freeform 1837"/>
              <p:cNvSpPr>
                <a:spLocks/>
              </p:cNvSpPr>
              <p:nvPr/>
            </p:nvSpPr>
            <p:spPr bwMode="auto">
              <a:xfrm>
                <a:off x="4017" y="2500"/>
                <a:ext cx="0" cy="19"/>
              </a:xfrm>
              <a:custGeom>
                <a:avLst/>
                <a:gdLst>
                  <a:gd name="T0" fmla="*/ 19 h 19"/>
                  <a:gd name="T1" fmla="*/ 13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6" name="Freeform 1838"/>
              <p:cNvSpPr>
                <a:spLocks/>
              </p:cNvSpPr>
              <p:nvPr/>
            </p:nvSpPr>
            <p:spPr bwMode="auto">
              <a:xfrm>
                <a:off x="4017" y="2458"/>
                <a:ext cx="6" cy="42"/>
              </a:xfrm>
              <a:custGeom>
                <a:avLst/>
                <a:gdLst>
                  <a:gd name="T0" fmla="*/ 0 w 6"/>
                  <a:gd name="T1" fmla="*/ 42 h 42"/>
                  <a:gd name="T2" fmla="*/ 0 w 6"/>
                  <a:gd name="T3" fmla="*/ 30 h 42"/>
                  <a:gd name="T4" fmla="*/ 0 w 6"/>
                  <a:gd name="T5" fmla="*/ 18 h 42"/>
                  <a:gd name="T6" fmla="*/ 6 w 6"/>
                  <a:gd name="T7" fmla="*/ 6 h 42"/>
                  <a:gd name="T8" fmla="*/ 6 w 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0" y="42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7" name="Freeform 1839"/>
              <p:cNvSpPr>
                <a:spLocks/>
              </p:cNvSpPr>
              <p:nvPr/>
            </p:nvSpPr>
            <p:spPr bwMode="auto">
              <a:xfrm>
                <a:off x="4023" y="2446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8" name="Freeform 1840"/>
              <p:cNvSpPr>
                <a:spLocks/>
              </p:cNvSpPr>
              <p:nvPr/>
            </p:nvSpPr>
            <p:spPr bwMode="auto">
              <a:xfrm>
                <a:off x="4023" y="2446"/>
                <a:ext cx="0" cy="54"/>
              </a:xfrm>
              <a:custGeom>
                <a:avLst/>
                <a:gdLst>
                  <a:gd name="T0" fmla="*/ 0 h 54"/>
                  <a:gd name="T1" fmla="*/ 12 h 54"/>
                  <a:gd name="T2" fmla="*/ 24 h 54"/>
                  <a:gd name="T3" fmla="*/ 42 h 54"/>
                  <a:gd name="T4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09" name="Freeform 1841"/>
              <p:cNvSpPr>
                <a:spLocks/>
              </p:cNvSpPr>
              <p:nvPr/>
            </p:nvSpPr>
            <p:spPr bwMode="auto">
              <a:xfrm>
                <a:off x="4023" y="248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0" name="Freeform 1842"/>
              <p:cNvSpPr>
                <a:spLocks/>
              </p:cNvSpPr>
              <p:nvPr/>
            </p:nvSpPr>
            <p:spPr bwMode="auto">
              <a:xfrm>
                <a:off x="4029" y="2476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1" name="Freeform 1843"/>
              <p:cNvSpPr>
                <a:spLocks/>
              </p:cNvSpPr>
              <p:nvPr/>
            </p:nvSpPr>
            <p:spPr bwMode="auto">
              <a:xfrm>
                <a:off x="4029" y="2476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0 w 7"/>
                  <a:gd name="T3" fmla="*/ 6 h 24"/>
                  <a:gd name="T4" fmla="*/ 0 w 7"/>
                  <a:gd name="T5" fmla="*/ 12 h 24"/>
                  <a:gd name="T6" fmla="*/ 7 w 7"/>
                  <a:gd name="T7" fmla="*/ 24 h 24"/>
                  <a:gd name="T8" fmla="*/ 7 w 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24"/>
                    </a:lnTo>
                    <a:lnTo>
                      <a:pt x="7" y="24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2" name="Freeform 1844"/>
              <p:cNvSpPr>
                <a:spLocks/>
              </p:cNvSpPr>
              <p:nvPr/>
            </p:nvSpPr>
            <p:spPr bwMode="auto">
              <a:xfrm>
                <a:off x="4036" y="2452"/>
                <a:ext cx="0" cy="48"/>
              </a:xfrm>
              <a:custGeom>
                <a:avLst/>
                <a:gdLst>
                  <a:gd name="T0" fmla="*/ 48 h 48"/>
                  <a:gd name="T1" fmla="*/ 42 h 48"/>
                  <a:gd name="T2" fmla="*/ 24 h 48"/>
                  <a:gd name="T3" fmla="*/ 6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48"/>
                    </a:moveTo>
                    <a:lnTo>
                      <a:pt x="0" y="42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3" name="Freeform 1845"/>
              <p:cNvSpPr>
                <a:spLocks/>
              </p:cNvSpPr>
              <p:nvPr/>
            </p:nvSpPr>
            <p:spPr bwMode="auto">
              <a:xfrm>
                <a:off x="4036" y="2452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0 w 6"/>
                  <a:gd name="T5" fmla="*/ 6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4" name="Freeform 1846"/>
              <p:cNvSpPr>
                <a:spLocks/>
              </p:cNvSpPr>
              <p:nvPr/>
            </p:nvSpPr>
            <p:spPr bwMode="auto">
              <a:xfrm>
                <a:off x="4042" y="2482"/>
                <a:ext cx="0" cy="55"/>
              </a:xfrm>
              <a:custGeom>
                <a:avLst/>
                <a:gdLst>
                  <a:gd name="T0" fmla="*/ 0 h 55"/>
                  <a:gd name="T1" fmla="*/ 24 h 55"/>
                  <a:gd name="T2" fmla="*/ 55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24"/>
                    </a:lnTo>
                    <a:lnTo>
                      <a:pt x="0" y="55"/>
                    </a:lnTo>
                  </a:path>
                </a:pathLst>
              </a:custGeom>
              <a:noFill/>
              <a:ln w="95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5" name="Line 1847"/>
              <p:cNvSpPr>
                <a:spLocks noChangeShapeType="1"/>
              </p:cNvSpPr>
              <p:nvPr/>
            </p:nvSpPr>
            <p:spPr bwMode="auto">
              <a:xfrm>
                <a:off x="1563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6" name="Freeform 1848"/>
              <p:cNvSpPr>
                <a:spLocks/>
              </p:cNvSpPr>
              <p:nvPr/>
            </p:nvSpPr>
            <p:spPr bwMode="auto">
              <a:xfrm>
                <a:off x="1563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7" name="Line 1849"/>
              <p:cNvSpPr>
                <a:spLocks noChangeShapeType="1"/>
              </p:cNvSpPr>
              <p:nvPr/>
            </p:nvSpPr>
            <p:spPr bwMode="auto">
              <a:xfrm>
                <a:off x="1569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8" name="Freeform 1850"/>
              <p:cNvSpPr>
                <a:spLocks/>
              </p:cNvSpPr>
              <p:nvPr/>
            </p:nvSpPr>
            <p:spPr bwMode="auto">
              <a:xfrm>
                <a:off x="1569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19" name="Line 1851"/>
              <p:cNvSpPr>
                <a:spLocks noChangeShapeType="1"/>
              </p:cNvSpPr>
              <p:nvPr/>
            </p:nvSpPr>
            <p:spPr bwMode="auto">
              <a:xfrm>
                <a:off x="1575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0" name="Freeform 1852"/>
              <p:cNvSpPr>
                <a:spLocks/>
              </p:cNvSpPr>
              <p:nvPr/>
            </p:nvSpPr>
            <p:spPr bwMode="auto">
              <a:xfrm>
                <a:off x="1575" y="288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1" name="Line 1853"/>
              <p:cNvSpPr>
                <a:spLocks noChangeShapeType="1"/>
              </p:cNvSpPr>
              <p:nvPr/>
            </p:nvSpPr>
            <p:spPr bwMode="auto">
              <a:xfrm>
                <a:off x="1582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2" name="Freeform 1854"/>
              <p:cNvSpPr>
                <a:spLocks/>
              </p:cNvSpPr>
              <p:nvPr/>
            </p:nvSpPr>
            <p:spPr bwMode="auto">
              <a:xfrm>
                <a:off x="1582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3" name="Line 1855"/>
              <p:cNvSpPr>
                <a:spLocks noChangeShapeType="1"/>
              </p:cNvSpPr>
              <p:nvPr/>
            </p:nvSpPr>
            <p:spPr bwMode="auto">
              <a:xfrm>
                <a:off x="1588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4" name="Line 1856"/>
              <p:cNvSpPr>
                <a:spLocks noChangeShapeType="1"/>
              </p:cNvSpPr>
              <p:nvPr/>
            </p:nvSpPr>
            <p:spPr bwMode="auto">
              <a:xfrm>
                <a:off x="1588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5" name="Freeform 1857"/>
              <p:cNvSpPr>
                <a:spLocks/>
              </p:cNvSpPr>
              <p:nvPr/>
            </p:nvSpPr>
            <p:spPr bwMode="auto">
              <a:xfrm>
                <a:off x="1588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6" name="Line 1858"/>
              <p:cNvSpPr>
                <a:spLocks noChangeShapeType="1"/>
              </p:cNvSpPr>
              <p:nvPr/>
            </p:nvSpPr>
            <p:spPr bwMode="auto">
              <a:xfrm>
                <a:off x="1594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7" name="Freeform 1859"/>
              <p:cNvSpPr>
                <a:spLocks/>
              </p:cNvSpPr>
              <p:nvPr/>
            </p:nvSpPr>
            <p:spPr bwMode="auto">
              <a:xfrm>
                <a:off x="1594" y="288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8" name="Line 1860"/>
              <p:cNvSpPr>
                <a:spLocks noChangeShapeType="1"/>
              </p:cNvSpPr>
              <p:nvPr/>
            </p:nvSpPr>
            <p:spPr bwMode="auto">
              <a:xfrm>
                <a:off x="1601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29" name="Freeform 1861"/>
              <p:cNvSpPr>
                <a:spLocks/>
              </p:cNvSpPr>
              <p:nvPr/>
            </p:nvSpPr>
            <p:spPr bwMode="auto">
              <a:xfrm>
                <a:off x="1601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0" name="Line 1862"/>
              <p:cNvSpPr>
                <a:spLocks noChangeShapeType="1"/>
              </p:cNvSpPr>
              <p:nvPr/>
            </p:nvSpPr>
            <p:spPr bwMode="auto">
              <a:xfrm>
                <a:off x="1607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1" name="Line 1863"/>
              <p:cNvSpPr>
                <a:spLocks noChangeShapeType="1"/>
              </p:cNvSpPr>
              <p:nvPr/>
            </p:nvSpPr>
            <p:spPr bwMode="auto">
              <a:xfrm>
                <a:off x="1607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2" name="Freeform 1864"/>
              <p:cNvSpPr>
                <a:spLocks/>
              </p:cNvSpPr>
              <p:nvPr/>
            </p:nvSpPr>
            <p:spPr bwMode="auto">
              <a:xfrm>
                <a:off x="1607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3" name="Line 1865"/>
              <p:cNvSpPr>
                <a:spLocks noChangeShapeType="1"/>
              </p:cNvSpPr>
              <p:nvPr/>
            </p:nvSpPr>
            <p:spPr bwMode="auto">
              <a:xfrm>
                <a:off x="1613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4" name="Freeform 1866"/>
              <p:cNvSpPr>
                <a:spLocks/>
              </p:cNvSpPr>
              <p:nvPr/>
            </p:nvSpPr>
            <p:spPr bwMode="auto">
              <a:xfrm>
                <a:off x="1613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5" name="Line 1867"/>
              <p:cNvSpPr>
                <a:spLocks noChangeShapeType="1"/>
              </p:cNvSpPr>
              <p:nvPr/>
            </p:nvSpPr>
            <p:spPr bwMode="auto">
              <a:xfrm>
                <a:off x="1619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6" name="Freeform 1868"/>
              <p:cNvSpPr>
                <a:spLocks/>
              </p:cNvSpPr>
              <p:nvPr/>
            </p:nvSpPr>
            <p:spPr bwMode="auto">
              <a:xfrm>
                <a:off x="1619" y="288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7" name="Line 1869"/>
              <p:cNvSpPr>
                <a:spLocks noChangeShapeType="1"/>
              </p:cNvSpPr>
              <p:nvPr/>
            </p:nvSpPr>
            <p:spPr bwMode="auto">
              <a:xfrm>
                <a:off x="1626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8" name="Freeform 1870"/>
              <p:cNvSpPr>
                <a:spLocks/>
              </p:cNvSpPr>
              <p:nvPr/>
            </p:nvSpPr>
            <p:spPr bwMode="auto">
              <a:xfrm>
                <a:off x="1626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39" name="Line 1871"/>
              <p:cNvSpPr>
                <a:spLocks noChangeShapeType="1"/>
              </p:cNvSpPr>
              <p:nvPr/>
            </p:nvSpPr>
            <p:spPr bwMode="auto">
              <a:xfrm>
                <a:off x="1632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0" name="Line 1872"/>
              <p:cNvSpPr>
                <a:spLocks noChangeShapeType="1"/>
              </p:cNvSpPr>
              <p:nvPr/>
            </p:nvSpPr>
            <p:spPr bwMode="auto">
              <a:xfrm>
                <a:off x="1632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1" name="Freeform 1873"/>
              <p:cNvSpPr>
                <a:spLocks/>
              </p:cNvSpPr>
              <p:nvPr/>
            </p:nvSpPr>
            <p:spPr bwMode="auto">
              <a:xfrm>
                <a:off x="1632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2" name="Line 1874"/>
              <p:cNvSpPr>
                <a:spLocks noChangeShapeType="1"/>
              </p:cNvSpPr>
              <p:nvPr/>
            </p:nvSpPr>
            <p:spPr bwMode="auto">
              <a:xfrm>
                <a:off x="1638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3" name="Freeform 1875"/>
              <p:cNvSpPr>
                <a:spLocks/>
              </p:cNvSpPr>
              <p:nvPr/>
            </p:nvSpPr>
            <p:spPr bwMode="auto">
              <a:xfrm>
                <a:off x="1638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4" name="Line 1876"/>
              <p:cNvSpPr>
                <a:spLocks noChangeShapeType="1"/>
              </p:cNvSpPr>
              <p:nvPr/>
            </p:nvSpPr>
            <p:spPr bwMode="auto">
              <a:xfrm>
                <a:off x="1644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5" name="Freeform 1877"/>
              <p:cNvSpPr>
                <a:spLocks/>
              </p:cNvSpPr>
              <p:nvPr/>
            </p:nvSpPr>
            <p:spPr bwMode="auto">
              <a:xfrm>
                <a:off x="1644" y="288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6" name="Line 1878"/>
              <p:cNvSpPr>
                <a:spLocks noChangeShapeType="1"/>
              </p:cNvSpPr>
              <p:nvPr/>
            </p:nvSpPr>
            <p:spPr bwMode="auto">
              <a:xfrm>
                <a:off x="1651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7" name="Line 1879"/>
              <p:cNvSpPr>
                <a:spLocks noChangeShapeType="1"/>
              </p:cNvSpPr>
              <p:nvPr/>
            </p:nvSpPr>
            <p:spPr bwMode="auto">
              <a:xfrm>
                <a:off x="1651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8" name="Freeform 1880"/>
              <p:cNvSpPr>
                <a:spLocks/>
              </p:cNvSpPr>
              <p:nvPr/>
            </p:nvSpPr>
            <p:spPr bwMode="auto">
              <a:xfrm>
                <a:off x="1651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49" name="Line 1881"/>
              <p:cNvSpPr>
                <a:spLocks noChangeShapeType="1"/>
              </p:cNvSpPr>
              <p:nvPr/>
            </p:nvSpPr>
            <p:spPr bwMode="auto">
              <a:xfrm>
                <a:off x="1657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0" name="Freeform 1882"/>
              <p:cNvSpPr>
                <a:spLocks/>
              </p:cNvSpPr>
              <p:nvPr/>
            </p:nvSpPr>
            <p:spPr bwMode="auto">
              <a:xfrm>
                <a:off x="1657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1" name="Line 1883"/>
              <p:cNvSpPr>
                <a:spLocks noChangeShapeType="1"/>
              </p:cNvSpPr>
              <p:nvPr/>
            </p:nvSpPr>
            <p:spPr bwMode="auto">
              <a:xfrm>
                <a:off x="1663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2" name="Freeform 1884"/>
              <p:cNvSpPr>
                <a:spLocks/>
              </p:cNvSpPr>
              <p:nvPr/>
            </p:nvSpPr>
            <p:spPr bwMode="auto">
              <a:xfrm>
                <a:off x="1663" y="288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3" name="Line 1885"/>
              <p:cNvSpPr>
                <a:spLocks noChangeShapeType="1"/>
              </p:cNvSpPr>
              <p:nvPr/>
            </p:nvSpPr>
            <p:spPr bwMode="auto">
              <a:xfrm>
                <a:off x="1670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4" name="Freeform 1886"/>
              <p:cNvSpPr>
                <a:spLocks/>
              </p:cNvSpPr>
              <p:nvPr/>
            </p:nvSpPr>
            <p:spPr bwMode="auto">
              <a:xfrm>
                <a:off x="1670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5" name="Line 1887"/>
              <p:cNvSpPr>
                <a:spLocks noChangeShapeType="1"/>
              </p:cNvSpPr>
              <p:nvPr/>
            </p:nvSpPr>
            <p:spPr bwMode="auto">
              <a:xfrm>
                <a:off x="1676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6" name="Line 1888"/>
              <p:cNvSpPr>
                <a:spLocks noChangeShapeType="1"/>
              </p:cNvSpPr>
              <p:nvPr/>
            </p:nvSpPr>
            <p:spPr bwMode="auto">
              <a:xfrm>
                <a:off x="1676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7" name="Freeform 1889"/>
              <p:cNvSpPr>
                <a:spLocks/>
              </p:cNvSpPr>
              <p:nvPr/>
            </p:nvSpPr>
            <p:spPr bwMode="auto">
              <a:xfrm>
                <a:off x="1676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8" name="Line 1890"/>
              <p:cNvSpPr>
                <a:spLocks noChangeShapeType="1"/>
              </p:cNvSpPr>
              <p:nvPr/>
            </p:nvSpPr>
            <p:spPr bwMode="auto">
              <a:xfrm>
                <a:off x="1682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59" name="Freeform 1891"/>
              <p:cNvSpPr>
                <a:spLocks/>
              </p:cNvSpPr>
              <p:nvPr/>
            </p:nvSpPr>
            <p:spPr bwMode="auto">
              <a:xfrm>
                <a:off x="1682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0" name="Line 1892"/>
              <p:cNvSpPr>
                <a:spLocks noChangeShapeType="1"/>
              </p:cNvSpPr>
              <p:nvPr/>
            </p:nvSpPr>
            <p:spPr bwMode="auto">
              <a:xfrm>
                <a:off x="1688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1" name="Freeform 1893"/>
              <p:cNvSpPr>
                <a:spLocks/>
              </p:cNvSpPr>
              <p:nvPr/>
            </p:nvSpPr>
            <p:spPr bwMode="auto">
              <a:xfrm>
                <a:off x="1688" y="288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2" name="Line 1894"/>
              <p:cNvSpPr>
                <a:spLocks noChangeShapeType="1"/>
              </p:cNvSpPr>
              <p:nvPr/>
            </p:nvSpPr>
            <p:spPr bwMode="auto">
              <a:xfrm>
                <a:off x="1695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3" name="Freeform 1895"/>
              <p:cNvSpPr>
                <a:spLocks/>
              </p:cNvSpPr>
              <p:nvPr/>
            </p:nvSpPr>
            <p:spPr bwMode="auto">
              <a:xfrm>
                <a:off x="1695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4" name="Line 1896"/>
              <p:cNvSpPr>
                <a:spLocks noChangeShapeType="1"/>
              </p:cNvSpPr>
              <p:nvPr/>
            </p:nvSpPr>
            <p:spPr bwMode="auto">
              <a:xfrm>
                <a:off x="1701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5" name="Line 1897"/>
              <p:cNvSpPr>
                <a:spLocks noChangeShapeType="1"/>
              </p:cNvSpPr>
              <p:nvPr/>
            </p:nvSpPr>
            <p:spPr bwMode="auto">
              <a:xfrm>
                <a:off x="1701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6" name="Freeform 1898"/>
              <p:cNvSpPr>
                <a:spLocks/>
              </p:cNvSpPr>
              <p:nvPr/>
            </p:nvSpPr>
            <p:spPr bwMode="auto">
              <a:xfrm>
                <a:off x="1701" y="288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7" name="Line 1899"/>
              <p:cNvSpPr>
                <a:spLocks noChangeShapeType="1"/>
              </p:cNvSpPr>
              <p:nvPr/>
            </p:nvSpPr>
            <p:spPr bwMode="auto">
              <a:xfrm>
                <a:off x="1707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8" name="Freeform 1900"/>
              <p:cNvSpPr>
                <a:spLocks/>
              </p:cNvSpPr>
              <p:nvPr/>
            </p:nvSpPr>
            <p:spPr bwMode="auto">
              <a:xfrm>
                <a:off x="1707" y="288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69" name="Line 1901"/>
              <p:cNvSpPr>
                <a:spLocks noChangeShapeType="1"/>
              </p:cNvSpPr>
              <p:nvPr/>
            </p:nvSpPr>
            <p:spPr bwMode="auto">
              <a:xfrm>
                <a:off x="1714" y="288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0" name="Freeform 1902"/>
              <p:cNvSpPr>
                <a:spLocks/>
              </p:cNvSpPr>
              <p:nvPr/>
            </p:nvSpPr>
            <p:spPr bwMode="auto">
              <a:xfrm>
                <a:off x="1714" y="28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1" name="Freeform 1903"/>
              <p:cNvSpPr>
                <a:spLocks/>
              </p:cNvSpPr>
              <p:nvPr/>
            </p:nvSpPr>
            <p:spPr bwMode="auto">
              <a:xfrm>
                <a:off x="1720" y="2859"/>
                <a:ext cx="0" cy="19"/>
              </a:xfrm>
              <a:custGeom>
                <a:avLst/>
                <a:gdLst>
                  <a:gd name="T0" fmla="*/ 19 h 19"/>
                  <a:gd name="T1" fmla="*/ 12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2" name="Freeform 1904"/>
              <p:cNvSpPr>
                <a:spLocks/>
              </p:cNvSpPr>
              <p:nvPr/>
            </p:nvSpPr>
            <p:spPr bwMode="auto">
              <a:xfrm>
                <a:off x="1720" y="2847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3" name="Freeform 1905"/>
              <p:cNvSpPr>
                <a:spLocks/>
              </p:cNvSpPr>
              <p:nvPr/>
            </p:nvSpPr>
            <p:spPr bwMode="auto">
              <a:xfrm>
                <a:off x="1720" y="284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4" name="Line 1906"/>
              <p:cNvSpPr>
                <a:spLocks noChangeShapeType="1"/>
              </p:cNvSpPr>
              <p:nvPr/>
            </p:nvSpPr>
            <p:spPr bwMode="auto">
              <a:xfrm>
                <a:off x="1726" y="285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5" name="Freeform 1907"/>
              <p:cNvSpPr>
                <a:spLocks/>
              </p:cNvSpPr>
              <p:nvPr/>
            </p:nvSpPr>
            <p:spPr bwMode="auto">
              <a:xfrm>
                <a:off x="1726" y="285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6" name="Line 1908"/>
              <p:cNvSpPr>
                <a:spLocks noChangeShapeType="1"/>
              </p:cNvSpPr>
              <p:nvPr/>
            </p:nvSpPr>
            <p:spPr bwMode="auto">
              <a:xfrm>
                <a:off x="1732" y="2865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7" name="Freeform 1909"/>
              <p:cNvSpPr>
                <a:spLocks/>
              </p:cNvSpPr>
              <p:nvPr/>
            </p:nvSpPr>
            <p:spPr bwMode="auto">
              <a:xfrm>
                <a:off x="1732" y="2871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8" name="Line 1910"/>
              <p:cNvSpPr>
                <a:spLocks noChangeShapeType="1"/>
              </p:cNvSpPr>
              <p:nvPr/>
            </p:nvSpPr>
            <p:spPr bwMode="auto">
              <a:xfrm>
                <a:off x="1739" y="287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79" name="Freeform 1911"/>
              <p:cNvSpPr>
                <a:spLocks/>
              </p:cNvSpPr>
              <p:nvPr/>
            </p:nvSpPr>
            <p:spPr bwMode="auto">
              <a:xfrm>
                <a:off x="1739" y="287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0" name="Line 1912"/>
              <p:cNvSpPr>
                <a:spLocks noChangeShapeType="1"/>
              </p:cNvSpPr>
              <p:nvPr/>
            </p:nvSpPr>
            <p:spPr bwMode="auto">
              <a:xfrm flipV="1">
                <a:off x="1745" y="2865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1" name="Freeform 1913"/>
              <p:cNvSpPr>
                <a:spLocks/>
              </p:cNvSpPr>
              <p:nvPr/>
            </p:nvSpPr>
            <p:spPr bwMode="auto">
              <a:xfrm>
                <a:off x="1745" y="2853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2" name="Freeform 1914"/>
              <p:cNvSpPr>
                <a:spLocks/>
              </p:cNvSpPr>
              <p:nvPr/>
            </p:nvSpPr>
            <p:spPr bwMode="auto">
              <a:xfrm>
                <a:off x="1745" y="285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3" name="Line 1915"/>
              <p:cNvSpPr>
                <a:spLocks noChangeShapeType="1"/>
              </p:cNvSpPr>
              <p:nvPr/>
            </p:nvSpPr>
            <p:spPr bwMode="auto">
              <a:xfrm>
                <a:off x="1751" y="285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4" name="Freeform 1916"/>
              <p:cNvSpPr>
                <a:spLocks/>
              </p:cNvSpPr>
              <p:nvPr/>
            </p:nvSpPr>
            <p:spPr bwMode="auto">
              <a:xfrm>
                <a:off x="1751" y="285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5" name="Freeform 1917"/>
              <p:cNvSpPr>
                <a:spLocks/>
              </p:cNvSpPr>
              <p:nvPr/>
            </p:nvSpPr>
            <p:spPr bwMode="auto">
              <a:xfrm>
                <a:off x="1757" y="2859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6" name="Freeform 1918"/>
              <p:cNvSpPr>
                <a:spLocks/>
              </p:cNvSpPr>
              <p:nvPr/>
            </p:nvSpPr>
            <p:spPr bwMode="auto">
              <a:xfrm>
                <a:off x="1757" y="2841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12 h 18"/>
                  <a:gd name="T4" fmla="*/ 7 w 7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7" name="Freeform 1919"/>
              <p:cNvSpPr>
                <a:spLocks/>
              </p:cNvSpPr>
              <p:nvPr/>
            </p:nvSpPr>
            <p:spPr bwMode="auto">
              <a:xfrm>
                <a:off x="1764" y="2829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8" name="Freeform 1920"/>
              <p:cNvSpPr>
                <a:spLocks/>
              </p:cNvSpPr>
              <p:nvPr/>
            </p:nvSpPr>
            <p:spPr bwMode="auto">
              <a:xfrm>
                <a:off x="1764" y="2829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89" name="Freeform 1921"/>
              <p:cNvSpPr>
                <a:spLocks/>
              </p:cNvSpPr>
              <p:nvPr/>
            </p:nvSpPr>
            <p:spPr bwMode="auto">
              <a:xfrm>
                <a:off x="1764" y="2829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0" name="Line 1922"/>
              <p:cNvSpPr>
                <a:spLocks noChangeShapeType="1"/>
              </p:cNvSpPr>
              <p:nvPr/>
            </p:nvSpPr>
            <p:spPr bwMode="auto">
              <a:xfrm>
                <a:off x="1770" y="282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1" name="Freeform 1923"/>
              <p:cNvSpPr>
                <a:spLocks/>
              </p:cNvSpPr>
              <p:nvPr/>
            </p:nvSpPr>
            <p:spPr bwMode="auto">
              <a:xfrm>
                <a:off x="1770" y="2817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2" name="Line 1924"/>
              <p:cNvSpPr>
                <a:spLocks noChangeShapeType="1"/>
              </p:cNvSpPr>
              <p:nvPr/>
            </p:nvSpPr>
            <p:spPr bwMode="auto">
              <a:xfrm flipV="1">
                <a:off x="1776" y="2811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3" name="Freeform 1925"/>
              <p:cNvSpPr>
                <a:spLocks/>
              </p:cNvSpPr>
              <p:nvPr/>
            </p:nvSpPr>
            <p:spPr bwMode="auto">
              <a:xfrm>
                <a:off x="1776" y="2811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4" name="Freeform 1926"/>
              <p:cNvSpPr>
                <a:spLocks/>
              </p:cNvSpPr>
              <p:nvPr/>
            </p:nvSpPr>
            <p:spPr bwMode="auto">
              <a:xfrm>
                <a:off x="1783" y="2811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5" name="Freeform 1927"/>
              <p:cNvSpPr>
                <a:spLocks/>
              </p:cNvSpPr>
              <p:nvPr/>
            </p:nvSpPr>
            <p:spPr bwMode="auto">
              <a:xfrm>
                <a:off x="1783" y="281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6" name="Line 1928"/>
              <p:cNvSpPr>
                <a:spLocks noChangeShapeType="1"/>
              </p:cNvSpPr>
              <p:nvPr/>
            </p:nvSpPr>
            <p:spPr bwMode="auto">
              <a:xfrm flipV="1">
                <a:off x="1789" y="2805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7" name="Freeform 1929"/>
              <p:cNvSpPr>
                <a:spLocks/>
              </p:cNvSpPr>
              <p:nvPr/>
            </p:nvSpPr>
            <p:spPr bwMode="auto">
              <a:xfrm>
                <a:off x="1789" y="2786"/>
                <a:ext cx="0" cy="19"/>
              </a:xfrm>
              <a:custGeom>
                <a:avLst/>
                <a:gdLst>
                  <a:gd name="T0" fmla="*/ 19 h 19"/>
                  <a:gd name="T1" fmla="*/ 6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8" name="Freeform 1930"/>
              <p:cNvSpPr>
                <a:spLocks/>
              </p:cNvSpPr>
              <p:nvPr/>
            </p:nvSpPr>
            <p:spPr bwMode="auto">
              <a:xfrm>
                <a:off x="1789" y="278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899" name="Line 1931"/>
              <p:cNvSpPr>
                <a:spLocks noChangeShapeType="1"/>
              </p:cNvSpPr>
              <p:nvPr/>
            </p:nvSpPr>
            <p:spPr bwMode="auto">
              <a:xfrm flipV="1">
                <a:off x="1795" y="2768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0" name="Freeform 1932"/>
              <p:cNvSpPr>
                <a:spLocks/>
              </p:cNvSpPr>
              <p:nvPr/>
            </p:nvSpPr>
            <p:spPr bwMode="auto">
              <a:xfrm>
                <a:off x="1795" y="2750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1" name="Freeform 1933"/>
              <p:cNvSpPr>
                <a:spLocks/>
              </p:cNvSpPr>
              <p:nvPr/>
            </p:nvSpPr>
            <p:spPr bwMode="auto">
              <a:xfrm>
                <a:off x="1801" y="2732"/>
                <a:ext cx="0" cy="18"/>
              </a:xfrm>
              <a:custGeom>
                <a:avLst/>
                <a:gdLst>
                  <a:gd name="T0" fmla="*/ 18 h 18"/>
                  <a:gd name="T1" fmla="*/ 6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2" name="Freeform 1934"/>
              <p:cNvSpPr>
                <a:spLocks/>
              </p:cNvSpPr>
              <p:nvPr/>
            </p:nvSpPr>
            <p:spPr bwMode="auto">
              <a:xfrm>
                <a:off x="1801" y="2725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3" name="Line 1935"/>
              <p:cNvSpPr>
                <a:spLocks noChangeShapeType="1"/>
              </p:cNvSpPr>
              <p:nvPr/>
            </p:nvSpPr>
            <p:spPr bwMode="auto">
              <a:xfrm flipV="1">
                <a:off x="1808" y="2719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4" name="Freeform 1936"/>
              <p:cNvSpPr>
                <a:spLocks/>
              </p:cNvSpPr>
              <p:nvPr/>
            </p:nvSpPr>
            <p:spPr bwMode="auto">
              <a:xfrm>
                <a:off x="1808" y="271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5" name="Line 1937"/>
              <p:cNvSpPr>
                <a:spLocks noChangeShapeType="1"/>
              </p:cNvSpPr>
              <p:nvPr/>
            </p:nvSpPr>
            <p:spPr bwMode="auto">
              <a:xfrm flipV="1">
                <a:off x="1814" y="2701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6" name="Line 1938"/>
              <p:cNvSpPr>
                <a:spLocks noChangeShapeType="1"/>
              </p:cNvSpPr>
              <p:nvPr/>
            </p:nvSpPr>
            <p:spPr bwMode="auto">
              <a:xfrm flipV="1">
                <a:off x="1814" y="2695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7" name="Freeform 1939"/>
              <p:cNvSpPr>
                <a:spLocks/>
              </p:cNvSpPr>
              <p:nvPr/>
            </p:nvSpPr>
            <p:spPr bwMode="auto">
              <a:xfrm>
                <a:off x="1814" y="268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8" name="Line 1940"/>
              <p:cNvSpPr>
                <a:spLocks noChangeShapeType="1"/>
              </p:cNvSpPr>
              <p:nvPr/>
            </p:nvSpPr>
            <p:spPr bwMode="auto">
              <a:xfrm flipV="1">
                <a:off x="1820" y="268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09" name="Freeform 1941"/>
              <p:cNvSpPr>
                <a:spLocks/>
              </p:cNvSpPr>
              <p:nvPr/>
            </p:nvSpPr>
            <p:spPr bwMode="auto">
              <a:xfrm>
                <a:off x="1820" y="267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0" name="Line 1942"/>
              <p:cNvSpPr>
                <a:spLocks noChangeShapeType="1"/>
              </p:cNvSpPr>
              <p:nvPr/>
            </p:nvSpPr>
            <p:spPr bwMode="auto">
              <a:xfrm flipV="1">
                <a:off x="1826" y="2665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1" name="Freeform 1943"/>
              <p:cNvSpPr>
                <a:spLocks/>
              </p:cNvSpPr>
              <p:nvPr/>
            </p:nvSpPr>
            <p:spPr bwMode="auto">
              <a:xfrm>
                <a:off x="1826" y="2659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2" name="Line 1944"/>
              <p:cNvSpPr>
                <a:spLocks noChangeShapeType="1"/>
              </p:cNvSpPr>
              <p:nvPr/>
            </p:nvSpPr>
            <p:spPr bwMode="auto">
              <a:xfrm>
                <a:off x="1833" y="265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3" name="Freeform 1945"/>
              <p:cNvSpPr>
                <a:spLocks/>
              </p:cNvSpPr>
              <p:nvPr/>
            </p:nvSpPr>
            <p:spPr bwMode="auto">
              <a:xfrm>
                <a:off x="1833" y="2652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4" name="Freeform 1946"/>
              <p:cNvSpPr>
                <a:spLocks/>
              </p:cNvSpPr>
              <p:nvPr/>
            </p:nvSpPr>
            <p:spPr bwMode="auto">
              <a:xfrm>
                <a:off x="1833" y="265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5" name="Freeform 1947"/>
              <p:cNvSpPr>
                <a:spLocks/>
              </p:cNvSpPr>
              <p:nvPr/>
            </p:nvSpPr>
            <p:spPr bwMode="auto">
              <a:xfrm>
                <a:off x="1839" y="2646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6" name="Freeform 1948"/>
              <p:cNvSpPr>
                <a:spLocks/>
              </p:cNvSpPr>
              <p:nvPr/>
            </p:nvSpPr>
            <p:spPr bwMode="auto">
              <a:xfrm>
                <a:off x="1839" y="264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7" name="Line 1949"/>
              <p:cNvSpPr>
                <a:spLocks noChangeShapeType="1"/>
              </p:cNvSpPr>
              <p:nvPr/>
            </p:nvSpPr>
            <p:spPr bwMode="auto">
              <a:xfrm flipV="1">
                <a:off x="1845" y="2640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8" name="Freeform 1950"/>
              <p:cNvSpPr>
                <a:spLocks/>
              </p:cNvSpPr>
              <p:nvPr/>
            </p:nvSpPr>
            <p:spPr bwMode="auto">
              <a:xfrm>
                <a:off x="1845" y="2634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19" name="Line 1951"/>
              <p:cNvSpPr>
                <a:spLocks noChangeShapeType="1"/>
              </p:cNvSpPr>
              <p:nvPr/>
            </p:nvSpPr>
            <p:spPr bwMode="auto">
              <a:xfrm flipV="1">
                <a:off x="1852" y="2628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0" name="Freeform 1952"/>
              <p:cNvSpPr>
                <a:spLocks/>
              </p:cNvSpPr>
              <p:nvPr/>
            </p:nvSpPr>
            <p:spPr bwMode="auto">
              <a:xfrm>
                <a:off x="1852" y="261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1" name="Line 1953"/>
              <p:cNvSpPr>
                <a:spLocks noChangeShapeType="1"/>
              </p:cNvSpPr>
              <p:nvPr/>
            </p:nvSpPr>
            <p:spPr bwMode="auto">
              <a:xfrm flipV="1">
                <a:off x="1858" y="2604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2" name="Line 1954"/>
              <p:cNvSpPr>
                <a:spLocks noChangeShapeType="1"/>
              </p:cNvSpPr>
              <p:nvPr/>
            </p:nvSpPr>
            <p:spPr bwMode="auto">
              <a:xfrm flipV="1">
                <a:off x="1858" y="2598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3" name="Freeform 1955"/>
              <p:cNvSpPr>
                <a:spLocks/>
              </p:cNvSpPr>
              <p:nvPr/>
            </p:nvSpPr>
            <p:spPr bwMode="auto">
              <a:xfrm>
                <a:off x="1858" y="259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4" name="Line 1956"/>
              <p:cNvSpPr>
                <a:spLocks noChangeShapeType="1"/>
              </p:cNvSpPr>
              <p:nvPr/>
            </p:nvSpPr>
            <p:spPr bwMode="auto">
              <a:xfrm flipV="1">
                <a:off x="1864" y="2586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5" name="Freeform 1957"/>
              <p:cNvSpPr>
                <a:spLocks/>
              </p:cNvSpPr>
              <p:nvPr/>
            </p:nvSpPr>
            <p:spPr bwMode="auto">
              <a:xfrm>
                <a:off x="1864" y="257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6" name="Line 1958"/>
              <p:cNvSpPr>
                <a:spLocks noChangeShapeType="1"/>
              </p:cNvSpPr>
              <p:nvPr/>
            </p:nvSpPr>
            <p:spPr bwMode="auto">
              <a:xfrm flipV="1">
                <a:off x="1870" y="2567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7" name="Freeform 1959"/>
              <p:cNvSpPr>
                <a:spLocks/>
              </p:cNvSpPr>
              <p:nvPr/>
            </p:nvSpPr>
            <p:spPr bwMode="auto">
              <a:xfrm>
                <a:off x="1870" y="2561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8" name="Line 1960"/>
              <p:cNvSpPr>
                <a:spLocks noChangeShapeType="1"/>
              </p:cNvSpPr>
              <p:nvPr/>
            </p:nvSpPr>
            <p:spPr bwMode="auto">
              <a:xfrm flipV="1">
                <a:off x="1877" y="2555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29" name="Line 1961"/>
              <p:cNvSpPr>
                <a:spLocks noChangeShapeType="1"/>
              </p:cNvSpPr>
              <p:nvPr/>
            </p:nvSpPr>
            <p:spPr bwMode="auto">
              <a:xfrm>
                <a:off x="1877" y="255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0" name="Freeform 1962"/>
              <p:cNvSpPr>
                <a:spLocks/>
              </p:cNvSpPr>
              <p:nvPr/>
            </p:nvSpPr>
            <p:spPr bwMode="auto">
              <a:xfrm>
                <a:off x="1877" y="254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1" name="Line 1963"/>
              <p:cNvSpPr>
                <a:spLocks noChangeShapeType="1"/>
              </p:cNvSpPr>
              <p:nvPr/>
            </p:nvSpPr>
            <p:spPr bwMode="auto">
              <a:xfrm flipV="1">
                <a:off x="1883" y="254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2" name="Freeform 1964"/>
              <p:cNvSpPr>
                <a:spLocks/>
              </p:cNvSpPr>
              <p:nvPr/>
            </p:nvSpPr>
            <p:spPr bwMode="auto">
              <a:xfrm>
                <a:off x="1883" y="2531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3" name="Freeform 1965"/>
              <p:cNvSpPr>
                <a:spLocks/>
              </p:cNvSpPr>
              <p:nvPr/>
            </p:nvSpPr>
            <p:spPr bwMode="auto">
              <a:xfrm>
                <a:off x="1889" y="2513"/>
                <a:ext cx="0" cy="18"/>
              </a:xfrm>
              <a:custGeom>
                <a:avLst/>
                <a:gdLst>
                  <a:gd name="T0" fmla="*/ 18 h 18"/>
                  <a:gd name="T1" fmla="*/ 6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4" name="Freeform 1966"/>
              <p:cNvSpPr>
                <a:spLocks/>
              </p:cNvSpPr>
              <p:nvPr/>
            </p:nvSpPr>
            <p:spPr bwMode="auto">
              <a:xfrm>
                <a:off x="1889" y="250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5" name="Line 1967"/>
              <p:cNvSpPr>
                <a:spLocks noChangeShapeType="1"/>
              </p:cNvSpPr>
              <p:nvPr/>
            </p:nvSpPr>
            <p:spPr bwMode="auto">
              <a:xfrm>
                <a:off x="1896" y="2506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6" name="Freeform 1968"/>
              <p:cNvSpPr>
                <a:spLocks/>
              </p:cNvSpPr>
              <p:nvPr/>
            </p:nvSpPr>
            <p:spPr bwMode="auto">
              <a:xfrm>
                <a:off x="1896" y="249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7" name="Freeform 1969"/>
              <p:cNvSpPr>
                <a:spLocks/>
              </p:cNvSpPr>
              <p:nvPr/>
            </p:nvSpPr>
            <p:spPr bwMode="auto">
              <a:xfrm>
                <a:off x="1902" y="2476"/>
                <a:ext cx="0" cy="18"/>
              </a:xfrm>
              <a:custGeom>
                <a:avLst/>
                <a:gdLst>
                  <a:gd name="T0" fmla="*/ 18 h 18"/>
                  <a:gd name="T1" fmla="*/ 6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8" name="Line 1970"/>
              <p:cNvSpPr>
                <a:spLocks noChangeShapeType="1"/>
              </p:cNvSpPr>
              <p:nvPr/>
            </p:nvSpPr>
            <p:spPr bwMode="auto">
              <a:xfrm flipV="1">
                <a:off x="1902" y="2470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39" name="Freeform 1971"/>
              <p:cNvSpPr>
                <a:spLocks/>
              </p:cNvSpPr>
              <p:nvPr/>
            </p:nvSpPr>
            <p:spPr bwMode="auto">
              <a:xfrm>
                <a:off x="1902" y="245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0" name="Line 1972"/>
              <p:cNvSpPr>
                <a:spLocks noChangeShapeType="1"/>
              </p:cNvSpPr>
              <p:nvPr/>
            </p:nvSpPr>
            <p:spPr bwMode="auto">
              <a:xfrm flipV="1">
                <a:off x="1908" y="2452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1" name="Freeform 1973"/>
              <p:cNvSpPr>
                <a:spLocks/>
              </p:cNvSpPr>
              <p:nvPr/>
            </p:nvSpPr>
            <p:spPr bwMode="auto">
              <a:xfrm>
                <a:off x="1908" y="24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2" name="Line 1974"/>
              <p:cNvSpPr>
                <a:spLocks noChangeShapeType="1"/>
              </p:cNvSpPr>
              <p:nvPr/>
            </p:nvSpPr>
            <p:spPr bwMode="auto">
              <a:xfrm>
                <a:off x="1914" y="2446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3" name="Freeform 1975"/>
              <p:cNvSpPr>
                <a:spLocks/>
              </p:cNvSpPr>
              <p:nvPr/>
            </p:nvSpPr>
            <p:spPr bwMode="auto">
              <a:xfrm>
                <a:off x="1914" y="244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4" name="Freeform 1976"/>
              <p:cNvSpPr>
                <a:spLocks/>
              </p:cNvSpPr>
              <p:nvPr/>
            </p:nvSpPr>
            <p:spPr bwMode="auto">
              <a:xfrm>
                <a:off x="1921" y="2427"/>
                <a:ext cx="0" cy="19"/>
              </a:xfrm>
              <a:custGeom>
                <a:avLst/>
                <a:gdLst>
                  <a:gd name="T0" fmla="*/ 19 h 19"/>
                  <a:gd name="T1" fmla="*/ 13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5" name="Freeform 1977"/>
              <p:cNvSpPr>
                <a:spLocks/>
              </p:cNvSpPr>
              <p:nvPr/>
            </p:nvSpPr>
            <p:spPr bwMode="auto">
              <a:xfrm>
                <a:off x="1921" y="240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6" name="Freeform 1978"/>
              <p:cNvSpPr>
                <a:spLocks/>
              </p:cNvSpPr>
              <p:nvPr/>
            </p:nvSpPr>
            <p:spPr bwMode="auto">
              <a:xfrm>
                <a:off x="1927" y="2409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7" name="Line 1979"/>
              <p:cNvSpPr>
                <a:spLocks noChangeShapeType="1"/>
              </p:cNvSpPr>
              <p:nvPr/>
            </p:nvSpPr>
            <p:spPr bwMode="auto">
              <a:xfrm>
                <a:off x="1927" y="241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8" name="Freeform 1980"/>
              <p:cNvSpPr>
                <a:spLocks/>
              </p:cNvSpPr>
              <p:nvPr/>
            </p:nvSpPr>
            <p:spPr bwMode="auto">
              <a:xfrm>
                <a:off x="1927" y="240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49" name="Line 1981"/>
              <p:cNvSpPr>
                <a:spLocks noChangeShapeType="1"/>
              </p:cNvSpPr>
              <p:nvPr/>
            </p:nvSpPr>
            <p:spPr bwMode="auto">
              <a:xfrm flipV="1">
                <a:off x="1933" y="240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0" name="Freeform 1982"/>
              <p:cNvSpPr>
                <a:spLocks/>
              </p:cNvSpPr>
              <p:nvPr/>
            </p:nvSpPr>
            <p:spPr bwMode="auto">
              <a:xfrm>
                <a:off x="1933" y="239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1" name="Freeform 1983"/>
              <p:cNvSpPr>
                <a:spLocks/>
              </p:cNvSpPr>
              <p:nvPr/>
            </p:nvSpPr>
            <p:spPr bwMode="auto">
              <a:xfrm>
                <a:off x="1939" y="2379"/>
                <a:ext cx="0" cy="18"/>
              </a:xfrm>
              <a:custGeom>
                <a:avLst/>
                <a:gdLst>
                  <a:gd name="T0" fmla="*/ 18 h 18"/>
                  <a:gd name="T1" fmla="*/ 6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2" name="Freeform 1984"/>
              <p:cNvSpPr>
                <a:spLocks/>
              </p:cNvSpPr>
              <p:nvPr/>
            </p:nvSpPr>
            <p:spPr bwMode="auto">
              <a:xfrm>
                <a:off x="1939" y="2373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3" name="Line 1985"/>
              <p:cNvSpPr>
                <a:spLocks noChangeShapeType="1"/>
              </p:cNvSpPr>
              <p:nvPr/>
            </p:nvSpPr>
            <p:spPr bwMode="auto">
              <a:xfrm>
                <a:off x="1946" y="237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4" name="Freeform 1986"/>
              <p:cNvSpPr>
                <a:spLocks/>
              </p:cNvSpPr>
              <p:nvPr/>
            </p:nvSpPr>
            <p:spPr bwMode="auto">
              <a:xfrm>
                <a:off x="1946" y="2354"/>
                <a:ext cx="0" cy="19"/>
              </a:xfrm>
              <a:custGeom>
                <a:avLst/>
                <a:gdLst>
                  <a:gd name="T0" fmla="*/ 19 h 19"/>
                  <a:gd name="T1" fmla="*/ 13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5" name="Freeform 1987"/>
              <p:cNvSpPr>
                <a:spLocks/>
              </p:cNvSpPr>
              <p:nvPr/>
            </p:nvSpPr>
            <p:spPr bwMode="auto">
              <a:xfrm>
                <a:off x="1946" y="234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6" name="Freeform 1988"/>
              <p:cNvSpPr>
                <a:spLocks/>
              </p:cNvSpPr>
              <p:nvPr/>
            </p:nvSpPr>
            <p:spPr bwMode="auto">
              <a:xfrm>
                <a:off x="1952" y="234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7" name="Freeform 1989"/>
              <p:cNvSpPr>
                <a:spLocks/>
              </p:cNvSpPr>
              <p:nvPr/>
            </p:nvSpPr>
            <p:spPr bwMode="auto">
              <a:xfrm>
                <a:off x="1952" y="2342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8" name="Freeform 1990"/>
              <p:cNvSpPr>
                <a:spLocks/>
              </p:cNvSpPr>
              <p:nvPr/>
            </p:nvSpPr>
            <p:spPr bwMode="auto">
              <a:xfrm>
                <a:off x="1958" y="2324"/>
                <a:ext cx="0" cy="18"/>
              </a:xfrm>
              <a:custGeom>
                <a:avLst/>
                <a:gdLst>
                  <a:gd name="T0" fmla="*/ 18 h 18"/>
                  <a:gd name="T1" fmla="*/ 6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59" name="Freeform 1991"/>
              <p:cNvSpPr>
                <a:spLocks/>
              </p:cNvSpPr>
              <p:nvPr/>
            </p:nvSpPr>
            <p:spPr bwMode="auto">
              <a:xfrm>
                <a:off x="1958" y="232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0" name="Freeform 1992"/>
              <p:cNvSpPr>
                <a:spLocks/>
              </p:cNvSpPr>
              <p:nvPr/>
            </p:nvSpPr>
            <p:spPr bwMode="auto">
              <a:xfrm>
                <a:off x="1965" y="2306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1" name="Freeform 1993"/>
              <p:cNvSpPr>
                <a:spLocks/>
              </p:cNvSpPr>
              <p:nvPr/>
            </p:nvSpPr>
            <p:spPr bwMode="auto">
              <a:xfrm>
                <a:off x="1965" y="229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2" name="Freeform 1994"/>
              <p:cNvSpPr>
                <a:spLocks/>
              </p:cNvSpPr>
              <p:nvPr/>
            </p:nvSpPr>
            <p:spPr bwMode="auto">
              <a:xfrm>
                <a:off x="1971" y="2294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3" name="Freeform 1995"/>
              <p:cNvSpPr>
                <a:spLocks/>
              </p:cNvSpPr>
              <p:nvPr/>
            </p:nvSpPr>
            <p:spPr bwMode="auto">
              <a:xfrm>
                <a:off x="1971" y="230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4" name="Freeform 1996"/>
              <p:cNvSpPr>
                <a:spLocks/>
              </p:cNvSpPr>
              <p:nvPr/>
            </p:nvSpPr>
            <p:spPr bwMode="auto">
              <a:xfrm>
                <a:off x="1971" y="228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5" name="Line 1997"/>
              <p:cNvSpPr>
                <a:spLocks noChangeShapeType="1"/>
              </p:cNvSpPr>
              <p:nvPr/>
            </p:nvSpPr>
            <p:spPr bwMode="auto">
              <a:xfrm>
                <a:off x="1977" y="228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6" name="Freeform 1998"/>
              <p:cNvSpPr>
                <a:spLocks/>
              </p:cNvSpPr>
              <p:nvPr/>
            </p:nvSpPr>
            <p:spPr bwMode="auto">
              <a:xfrm>
                <a:off x="1977" y="2288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7" name="Freeform 1999"/>
              <p:cNvSpPr>
                <a:spLocks/>
              </p:cNvSpPr>
              <p:nvPr/>
            </p:nvSpPr>
            <p:spPr bwMode="auto">
              <a:xfrm>
                <a:off x="1983" y="2269"/>
                <a:ext cx="0" cy="19"/>
              </a:xfrm>
              <a:custGeom>
                <a:avLst/>
                <a:gdLst>
                  <a:gd name="T0" fmla="*/ 19 h 19"/>
                  <a:gd name="T1" fmla="*/ 12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8" name="Freeform 2000"/>
              <p:cNvSpPr>
                <a:spLocks/>
              </p:cNvSpPr>
              <p:nvPr/>
            </p:nvSpPr>
            <p:spPr bwMode="auto">
              <a:xfrm>
                <a:off x="1983" y="2257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6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69" name="Freeform 2001"/>
              <p:cNvSpPr>
                <a:spLocks/>
              </p:cNvSpPr>
              <p:nvPr/>
            </p:nvSpPr>
            <p:spPr bwMode="auto">
              <a:xfrm>
                <a:off x="1990" y="2257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0" name="Line 2002"/>
              <p:cNvSpPr>
                <a:spLocks noChangeShapeType="1"/>
              </p:cNvSpPr>
              <p:nvPr/>
            </p:nvSpPr>
            <p:spPr bwMode="auto">
              <a:xfrm>
                <a:off x="1990" y="2269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1" name="Freeform 2003"/>
              <p:cNvSpPr>
                <a:spLocks/>
              </p:cNvSpPr>
              <p:nvPr/>
            </p:nvSpPr>
            <p:spPr bwMode="auto">
              <a:xfrm>
                <a:off x="1990" y="227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2" name="Freeform 2004"/>
              <p:cNvSpPr>
                <a:spLocks/>
              </p:cNvSpPr>
              <p:nvPr/>
            </p:nvSpPr>
            <p:spPr bwMode="auto">
              <a:xfrm>
                <a:off x="1996" y="2269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3" name="Freeform 2005"/>
              <p:cNvSpPr>
                <a:spLocks/>
              </p:cNvSpPr>
              <p:nvPr/>
            </p:nvSpPr>
            <p:spPr bwMode="auto">
              <a:xfrm>
                <a:off x="1996" y="22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4" name="Line 2006"/>
              <p:cNvSpPr>
                <a:spLocks noChangeShapeType="1"/>
              </p:cNvSpPr>
              <p:nvPr/>
            </p:nvSpPr>
            <p:spPr bwMode="auto">
              <a:xfrm>
                <a:off x="2002" y="226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5" name="Freeform 2007"/>
              <p:cNvSpPr>
                <a:spLocks/>
              </p:cNvSpPr>
              <p:nvPr/>
            </p:nvSpPr>
            <p:spPr bwMode="auto">
              <a:xfrm>
                <a:off x="2002" y="2245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12 h 18"/>
                  <a:gd name="T4" fmla="*/ 7 w 7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6" name="Freeform 2008"/>
              <p:cNvSpPr>
                <a:spLocks/>
              </p:cNvSpPr>
              <p:nvPr/>
            </p:nvSpPr>
            <p:spPr bwMode="auto">
              <a:xfrm>
                <a:off x="2009" y="223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7" name="Freeform 2009"/>
              <p:cNvSpPr>
                <a:spLocks/>
              </p:cNvSpPr>
              <p:nvPr/>
            </p:nvSpPr>
            <p:spPr bwMode="auto">
              <a:xfrm>
                <a:off x="2009" y="223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8" name="Line 2010"/>
              <p:cNvSpPr>
                <a:spLocks noChangeShapeType="1"/>
              </p:cNvSpPr>
              <p:nvPr/>
            </p:nvSpPr>
            <p:spPr bwMode="auto">
              <a:xfrm>
                <a:off x="2015" y="2257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79" name="Line 2011"/>
              <p:cNvSpPr>
                <a:spLocks noChangeShapeType="1"/>
              </p:cNvSpPr>
              <p:nvPr/>
            </p:nvSpPr>
            <p:spPr bwMode="auto">
              <a:xfrm>
                <a:off x="2015" y="2269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0" name="Freeform 2012"/>
              <p:cNvSpPr>
                <a:spLocks/>
              </p:cNvSpPr>
              <p:nvPr/>
            </p:nvSpPr>
            <p:spPr bwMode="auto">
              <a:xfrm>
                <a:off x="2015" y="227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1" name="Freeform 2013"/>
              <p:cNvSpPr>
                <a:spLocks/>
              </p:cNvSpPr>
              <p:nvPr/>
            </p:nvSpPr>
            <p:spPr bwMode="auto">
              <a:xfrm>
                <a:off x="2021" y="2275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982" name="Freeform 2014"/>
              <p:cNvSpPr>
                <a:spLocks/>
              </p:cNvSpPr>
              <p:nvPr/>
            </p:nvSpPr>
            <p:spPr bwMode="auto">
              <a:xfrm>
                <a:off x="2021" y="226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0" name="Group 2015"/>
            <p:cNvGrpSpPr>
              <a:grpSpLocks/>
            </p:cNvGrpSpPr>
            <p:nvPr/>
          </p:nvGrpSpPr>
          <p:grpSpPr bwMode="auto">
            <a:xfrm>
              <a:off x="3217863" y="3582988"/>
              <a:ext cx="877887" cy="560387"/>
              <a:chOff x="2027" y="2257"/>
              <a:chExt cx="553" cy="353"/>
            </a:xfrm>
          </p:grpSpPr>
          <p:sp>
            <p:nvSpPr>
              <p:cNvPr id="583" name="Line 2016"/>
              <p:cNvSpPr>
                <a:spLocks noChangeShapeType="1"/>
              </p:cNvSpPr>
              <p:nvPr/>
            </p:nvSpPr>
            <p:spPr bwMode="auto">
              <a:xfrm>
                <a:off x="2027" y="226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4" name="Freeform 2017"/>
              <p:cNvSpPr>
                <a:spLocks/>
              </p:cNvSpPr>
              <p:nvPr/>
            </p:nvSpPr>
            <p:spPr bwMode="auto">
              <a:xfrm>
                <a:off x="2027" y="2269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5" name="Line 2018"/>
              <p:cNvSpPr>
                <a:spLocks noChangeShapeType="1"/>
              </p:cNvSpPr>
              <p:nvPr/>
            </p:nvSpPr>
            <p:spPr bwMode="auto">
              <a:xfrm>
                <a:off x="2034" y="228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6" name="Freeform 2019"/>
              <p:cNvSpPr>
                <a:spLocks/>
              </p:cNvSpPr>
              <p:nvPr/>
            </p:nvSpPr>
            <p:spPr bwMode="auto">
              <a:xfrm>
                <a:off x="2034" y="2269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7" name="Freeform 2020"/>
              <p:cNvSpPr>
                <a:spLocks/>
              </p:cNvSpPr>
              <p:nvPr/>
            </p:nvSpPr>
            <p:spPr bwMode="auto">
              <a:xfrm>
                <a:off x="2040" y="2257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8" name="Line 2021"/>
              <p:cNvSpPr>
                <a:spLocks noChangeShapeType="1"/>
              </p:cNvSpPr>
              <p:nvPr/>
            </p:nvSpPr>
            <p:spPr bwMode="auto">
              <a:xfrm>
                <a:off x="2040" y="2257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9" name="Freeform 2022"/>
              <p:cNvSpPr>
                <a:spLocks/>
              </p:cNvSpPr>
              <p:nvPr/>
            </p:nvSpPr>
            <p:spPr bwMode="auto">
              <a:xfrm>
                <a:off x="2040" y="2257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0" name="Line 2023"/>
              <p:cNvSpPr>
                <a:spLocks noChangeShapeType="1"/>
              </p:cNvSpPr>
              <p:nvPr/>
            </p:nvSpPr>
            <p:spPr bwMode="auto">
              <a:xfrm>
                <a:off x="2046" y="2269"/>
                <a:ext cx="0" cy="1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1" name="Freeform 2024"/>
              <p:cNvSpPr>
                <a:spLocks/>
              </p:cNvSpPr>
              <p:nvPr/>
            </p:nvSpPr>
            <p:spPr bwMode="auto">
              <a:xfrm>
                <a:off x="2046" y="2288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2" name="Line 2025"/>
              <p:cNvSpPr>
                <a:spLocks noChangeShapeType="1"/>
              </p:cNvSpPr>
              <p:nvPr/>
            </p:nvSpPr>
            <p:spPr bwMode="auto">
              <a:xfrm>
                <a:off x="2052" y="2306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3" name="Freeform 2026"/>
              <p:cNvSpPr>
                <a:spLocks/>
              </p:cNvSpPr>
              <p:nvPr/>
            </p:nvSpPr>
            <p:spPr bwMode="auto">
              <a:xfrm>
                <a:off x="2052" y="2318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4" name="Freeform 2027"/>
              <p:cNvSpPr>
                <a:spLocks/>
              </p:cNvSpPr>
              <p:nvPr/>
            </p:nvSpPr>
            <p:spPr bwMode="auto">
              <a:xfrm>
                <a:off x="2059" y="2330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5" name="Freeform 2028"/>
              <p:cNvSpPr>
                <a:spLocks/>
              </p:cNvSpPr>
              <p:nvPr/>
            </p:nvSpPr>
            <p:spPr bwMode="auto">
              <a:xfrm>
                <a:off x="2059" y="2324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6" name="Freeform 2029"/>
              <p:cNvSpPr>
                <a:spLocks/>
              </p:cNvSpPr>
              <p:nvPr/>
            </p:nvSpPr>
            <p:spPr bwMode="auto">
              <a:xfrm>
                <a:off x="2059" y="2312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7" name="Freeform 2030"/>
              <p:cNvSpPr>
                <a:spLocks/>
              </p:cNvSpPr>
              <p:nvPr/>
            </p:nvSpPr>
            <p:spPr bwMode="auto">
              <a:xfrm>
                <a:off x="2065" y="2312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8" name="Freeform 2031"/>
              <p:cNvSpPr>
                <a:spLocks/>
              </p:cNvSpPr>
              <p:nvPr/>
            </p:nvSpPr>
            <p:spPr bwMode="auto">
              <a:xfrm>
                <a:off x="2065" y="2318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2 h 24"/>
                  <a:gd name="T4" fmla="*/ 6 w 6"/>
                  <a:gd name="T5" fmla="*/ 18 h 24"/>
                  <a:gd name="T6" fmla="*/ 6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99" name="Freeform 2032"/>
              <p:cNvSpPr>
                <a:spLocks/>
              </p:cNvSpPr>
              <p:nvPr/>
            </p:nvSpPr>
            <p:spPr bwMode="auto">
              <a:xfrm>
                <a:off x="2071" y="2336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0" name="Freeform 2033"/>
              <p:cNvSpPr>
                <a:spLocks/>
              </p:cNvSpPr>
              <p:nvPr/>
            </p:nvSpPr>
            <p:spPr bwMode="auto">
              <a:xfrm>
                <a:off x="2071" y="2336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1" name="Line 2034"/>
              <p:cNvSpPr>
                <a:spLocks noChangeShapeType="1"/>
              </p:cNvSpPr>
              <p:nvPr/>
            </p:nvSpPr>
            <p:spPr bwMode="auto">
              <a:xfrm>
                <a:off x="2078" y="2348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2" name="Freeform 2035"/>
              <p:cNvSpPr>
                <a:spLocks/>
              </p:cNvSpPr>
              <p:nvPr/>
            </p:nvSpPr>
            <p:spPr bwMode="auto">
              <a:xfrm>
                <a:off x="2078" y="2354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6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6" y="7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3" name="Line 2036"/>
              <p:cNvSpPr>
                <a:spLocks noChangeShapeType="1"/>
              </p:cNvSpPr>
              <p:nvPr/>
            </p:nvSpPr>
            <p:spPr bwMode="auto">
              <a:xfrm>
                <a:off x="2084" y="2361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4" name="Freeform 2037"/>
              <p:cNvSpPr>
                <a:spLocks/>
              </p:cNvSpPr>
              <p:nvPr/>
            </p:nvSpPr>
            <p:spPr bwMode="auto">
              <a:xfrm>
                <a:off x="2084" y="2373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5" name="Freeform 2038"/>
              <p:cNvSpPr>
                <a:spLocks/>
              </p:cNvSpPr>
              <p:nvPr/>
            </p:nvSpPr>
            <p:spPr bwMode="auto">
              <a:xfrm>
                <a:off x="2084" y="239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6" name="Line 2039"/>
              <p:cNvSpPr>
                <a:spLocks noChangeShapeType="1"/>
              </p:cNvSpPr>
              <p:nvPr/>
            </p:nvSpPr>
            <p:spPr bwMode="auto">
              <a:xfrm>
                <a:off x="2090" y="239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7" name="Freeform 2040"/>
              <p:cNvSpPr>
                <a:spLocks/>
              </p:cNvSpPr>
              <p:nvPr/>
            </p:nvSpPr>
            <p:spPr bwMode="auto">
              <a:xfrm>
                <a:off x="2090" y="239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8" name="Freeform 2041"/>
              <p:cNvSpPr>
                <a:spLocks/>
              </p:cNvSpPr>
              <p:nvPr/>
            </p:nvSpPr>
            <p:spPr bwMode="auto">
              <a:xfrm>
                <a:off x="2096" y="2391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09" name="Freeform 2042"/>
              <p:cNvSpPr>
                <a:spLocks/>
              </p:cNvSpPr>
              <p:nvPr/>
            </p:nvSpPr>
            <p:spPr bwMode="auto">
              <a:xfrm>
                <a:off x="2096" y="2403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6 h 18"/>
                  <a:gd name="T4" fmla="*/ 7 w 7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6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0" name="Line 2043"/>
              <p:cNvSpPr>
                <a:spLocks noChangeShapeType="1"/>
              </p:cNvSpPr>
              <p:nvPr/>
            </p:nvSpPr>
            <p:spPr bwMode="auto">
              <a:xfrm>
                <a:off x="2103" y="2421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1" name="Line 2044"/>
              <p:cNvSpPr>
                <a:spLocks noChangeShapeType="1"/>
              </p:cNvSpPr>
              <p:nvPr/>
            </p:nvSpPr>
            <p:spPr bwMode="auto">
              <a:xfrm>
                <a:off x="2103" y="2433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2" name="Freeform 2045"/>
              <p:cNvSpPr>
                <a:spLocks/>
              </p:cNvSpPr>
              <p:nvPr/>
            </p:nvSpPr>
            <p:spPr bwMode="auto">
              <a:xfrm>
                <a:off x="2103" y="244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3" name="Freeform 2046"/>
              <p:cNvSpPr>
                <a:spLocks/>
              </p:cNvSpPr>
              <p:nvPr/>
            </p:nvSpPr>
            <p:spPr bwMode="auto">
              <a:xfrm>
                <a:off x="2109" y="2427"/>
                <a:ext cx="0" cy="19"/>
              </a:xfrm>
              <a:custGeom>
                <a:avLst/>
                <a:gdLst>
                  <a:gd name="T0" fmla="*/ 19 h 19"/>
                  <a:gd name="T1" fmla="*/ 13 h 19"/>
                  <a:gd name="T2" fmla="*/ 6 h 19"/>
                  <a:gd name="T3" fmla="*/ 6 h 19"/>
                  <a:gd name="T4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4" name="Freeform 2047"/>
              <p:cNvSpPr>
                <a:spLocks/>
              </p:cNvSpPr>
              <p:nvPr/>
            </p:nvSpPr>
            <p:spPr bwMode="auto">
              <a:xfrm>
                <a:off x="2109" y="242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5" name="Line 2048"/>
              <p:cNvSpPr>
                <a:spLocks noChangeShapeType="1"/>
              </p:cNvSpPr>
              <p:nvPr/>
            </p:nvSpPr>
            <p:spPr bwMode="auto">
              <a:xfrm>
                <a:off x="2115" y="2433"/>
                <a:ext cx="0" cy="1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6" name="Freeform 2049"/>
              <p:cNvSpPr>
                <a:spLocks/>
              </p:cNvSpPr>
              <p:nvPr/>
            </p:nvSpPr>
            <p:spPr bwMode="auto">
              <a:xfrm>
                <a:off x="2115" y="244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7" name="Line 2050"/>
              <p:cNvSpPr>
                <a:spLocks noChangeShapeType="1"/>
              </p:cNvSpPr>
              <p:nvPr/>
            </p:nvSpPr>
            <p:spPr bwMode="auto">
              <a:xfrm>
                <a:off x="2121" y="2458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8" name="Freeform 2051"/>
              <p:cNvSpPr>
                <a:spLocks/>
              </p:cNvSpPr>
              <p:nvPr/>
            </p:nvSpPr>
            <p:spPr bwMode="auto">
              <a:xfrm>
                <a:off x="2121" y="2470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9" name="Freeform 2052"/>
              <p:cNvSpPr>
                <a:spLocks/>
              </p:cNvSpPr>
              <p:nvPr/>
            </p:nvSpPr>
            <p:spPr bwMode="auto">
              <a:xfrm>
                <a:off x="2128" y="2476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0" name="Line 2053"/>
              <p:cNvSpPr>
                <a:spLocks noChangeShapeType="1"/>
              </p:cNvSpPr>
              <p:nvPr/>
            </p:nvSpPr>
            <p:spPr bwMode="auto">
              <a:xfrm flipV="1">
                <a:off x="2128" y="2470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1" name="Freeform 2054"/>
              <p:cNvSpPr>
                <a:spLocks/>
              </p:cNvSpPr>
              <p:nvPr/>
            </p:nvSpPr>
            <p:spPr bwMode="auto">
              <a:xfrm>
                <a:off x="2128" y="246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2" name="Line 2055"/>
              <p:cNvSpPr>
                <a:spLocks noChangeShapeType="1"/>
              </p:cNvSpPr>
              <p:nvPr/>
            </p:nvSpPr>
            <p:spPr bwMode="auto">
              <a:xfrm>
                <a:off x="2134" y="246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3" name="Freeform 2056"/>
              <p:cNvSpPr>
                <a:spLocks/>
              </p:cNvSpPr>
              <p:nvPr/>
            </p:nvSpPr>
            <p:spPr bwMode="auto">
              <a:xfrm>
                <a:off x="2134" y="245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4" name="Freeform 2057"/>
              <p:cNvSpPr>
                <a:spLocks/>
              </p:cNvSpPr>
              <p:nvPr/>
            </p:nvSpPr>
            <p:spPr bwMode="auto">
              <a:xfrm>
                <a:off x="2140" y="2458"/>
                <a:ext cx="0" cy="24"/>
              </a:xfrm>
              <a:custGeom>
                <a:avLst/>
                <a:gdLst>
                  <a:gd name="T0" fmla="*/ 0 h 24"/>
                  <a:gd name="T1" fmla="*/ 12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5" name="Freeform 2058"/>
              <p:cNvSpPr>
                <a:spLocks/>
              </p:cNvSpPr>
              <p:nvPr/>
            </p:nvSpPr>
            <p:spPr bwMode="auto">
              <a:xfrm>
                <a:off x="2140" y="2482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12 h 18"/>
                  <a:gd name="T4" fmla="*/ 7 w 7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12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6" name="Freeform 2059"/>
              <p:cNvSpPr>
                <a:spLocks/>
              </p:cNvSpPr>
              <p:nvPr/>
            </p:nvSpPr>
            <p:spPr bwMode="auto">
              <a:xfrm>
                <a:off x="2147" y="2500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7" name="Freeform 2060"/>
              <p:cNvSpPr>
                <a:spLocks/>
              </p:cNvSpPr>
              <p:nvPr/>
            </p:nvSpPr>
            <p:spPr bwMode="auto">
              <a:xfrm>
                <a:off x="2147" y="249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8" name="Freeform 2061"/>
              <p:cNvSpPr>
                <a:spLocks/>
              </p:cNvSpPr>
              <p:nvPr/>
            </p:nvSpPr>
            <p:spPr bwMode="auto">
              <a:xfrm>
                <a:off x="2153" y="2476"/>
                <a:ext cx="0" cy="18"/>
              </a:xfrm>
              <a:custGeom>
                <a:avLst/>
                <a:gdLst>
                  <a:gd name="T0" fmla="*/ 18 h 18"/>
                  <a:gd name="T1" fmla="*/ 6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9" name="Freeform 2062"/>
              <p:cNvSpPr>
                <a:spLocks/>
              </p:cNvSpPr>
              <p:nvPr/>
            </p:nvSpPr>
            <p:spPr bwMode="auto">
              <a:xfrm>
                <a:off x="2153" y="2476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0" name="Freeform 2063"/>
              <p:cNvSpPr>
                <a:spLocks/>
              </p:cNvSpPr>
              <p:nvPr/>
            </p:nvSpPr>
            <p:spPr bwMode="auto">
              <a:xfrm>
                <a:off x="2153" y="2488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1" name="Freeform 2064"/>
              <p:cNvSpPr>
                <a:spLocks/>
              </p:cNvSpPr>
              <p:nvPr/>
            </p:nvSpPr>
            <p:spPr bwMode="auto">
              <a:xfrm>
                <a:off x="2159" y="2500"/>
                <a:ext cx="0" cy="13"/>
              </a:xfrm>
              <a:custGeom>
                <a:avLst/>
                <a:gdLst>
                  <a:gd name="T0" fmla="*/ 0 h 13"/>
                  <a:gd name="T1" fmla="*/ 6 h 13"/>
                  <a:gd name="T2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2" name="Freeform 2065"/>
              <p:cNvSpPr>
                <a:spLocks/>
              </p:cNvSpPr>
              <p:nvPr/>
            </p:nvSpPr>
            <p:spPr bwMode="auto">
              <a:xfrm>
                <a:off x="2159" y="250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3" name="Freeform 2066"/>
              <p:cNvSpPr>
                <a:spLocks/>
              </p:cNvSpPr>
              <p:nvPr/>
            </p:nvSpPr>
            <p:spPr bwMode="auto">
              <a:xfrm>
                <a:off x="2165" y="2476"/>
                <a:ext cx="0" cy="30"/>
              </a:xfrm>
              <a:custGeom>
                <a:avLst/>
                <a:gdLst>
                  <a:gd name="T0" fmla="*/ 30 h 30"/>
                  <a:gd name="T1" fmla="*/ 24 h 30"/>
                  <a:gd name="T2" fmla="*/ 12 h 30"/>
                  <a:gd name="T3" fmla="*/ 6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4" name="Freeform 2067"/>
              <p:cNvSpPr>
                <a:spLocks/>
              </p:cNvSpPr>
              <p:nvPr/>
            </p:nvSpPr>
            <p:spPr bwMode="auto">
              <a:xfrm>
                <a:off x="2165" y="2476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6 h 12"/>
                  <a:gd name="T6" fmla="*/ 7 w 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5" name="Line 2068"/>
              <p:cNvSpPr>
                <a:spLocks noChangeShapeType="1"/>
              </p:cNvSpPr>
              <p:nvPr/>
            </p:nvSpPr>
            <p:spPr bwMode="auto">
              <a:xfrm>
                <a:off x="2172" y="2488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6" name="Freeform 2069"/>
              <p:cNvSpPr>
                <a:spLocks/>
              </p:cNvSpPr>
              <p:nvPr/>
            </p:nvSpPr>
            <p:spPr bwMode="auto">
              <a:xfrm>
                <a:off x="2172" y="2494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7" name="Freeform 2070"/>
              <p:cNvSpPr>
                <a:spLocks/>
              </p:cNvSpPr>
              <p:nvPr/>
            </p:nvSpPr>
            <p:spPr bwMode="auto">
              <a:xfrm>
                <a:off x="2172" y="25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8" name="Freeform 2071"/>
              <p:cNvSpPr>
                <a:spLocks/>
              </p:cNvSpPr>
              <p:nvPr/>
            </p:nvSpPr>
            <p:spPr bwMode="auto">
              <a:xfrm>
                <a:off x="2178" y="2500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9" name="Freeform 2072"/>
              <p:cNvSpPr>
                <a:spLocks/>
              </p:cNvSpPr>
              <p:nvPr/>
            </p:nvSpPr>
            <p:spPr bwMode="auto">
              <a:xfrm>
                <a:off x="2178" y="250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0" name="Freeform 2073"/>
              <p:cNvSpPr>
                <a:spLocks/>
              </p:cNvSpPr>
              <p:nvPr/>
            </p:nvSpPr>
            <p:spPr bwMode="auto">
              <a:xfrm>
                <a:off x="2184" y="250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1" name="Freeform 2074"/>
              <p:cNvSpPr>
                <a:spLocks/>
              </p:cNvSpPr>
              <p:nvPr/>
            </p:nvSpPr>
            <p:spPr bwMode="auto">
              <a:xfrm>
                <a:off x="2184" y="2500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2" name="Freeform 2075"/>
              <p:cNvSpPr>
                <a:spLocks/>
              </p:cNvSpPr>
              <p:nvPr/>
            </p:nvSpPr>
            <p:spPr bwMode="auto">
              <a:xfrm>
                <a:off x="2191" y="2506"/>
                <a:ext cx="0" cy="13"/>
              </a:xfrm>
              <a:custGeom>
                <a:avLst/>
                <a:gdLst>
                  <a:gd name="T0" fmla="*/ 0 h 13"/>
                  <a:gd name="T1" fmla="*/ 7 h 13"/>
                  <a:gd name="T2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3" name="Freeform 2076"/>
              <p:cNvSpPr>
                <a:spLocks/>
              </p:cNvSpPr>
              <p:nvPr/>
            </p:nvSpPr>
            <p:spPr bwMode="auto">
              <a:xfrm>
                <a:off x="2191" y="251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4" name="Freeform 2077"/>
              <p:cNvSpPr>
                <a:spLocks/>
              </p:cNvSpPr>
              <p:nvPr/>
            </p:nvSpPr>
            <p:spPr bwMode="auto">
              <a:xfrm>
                <a:off x="2197" y="2494"/>
                <a:ext cx="0" cy="19"/>
              </a:xfrm>
              <a:custGeom>
                <a:avLst/>
                <a:gdLst>
                  <a:gd name="T0" fmla="*/ 19 h 19"/>
                  <a:gd name="T1" fmla="*/ 6 h 19"/>
                  <a:gd name="T2" fmla="*/ 0 h 19"/>
                  <a:gd name="T3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5" name="Freeform 2078"/>
              <p:cNvSpPr>
                <a:spLocks/>
              </p:cNvSpPr>
              <p:nvPr/>
            </p:nvSpPr>
            <p:spPr bwMode="auto">
              <a:xfrm>
                <a:off x="2197" y="2494"/>
                <a:ext cx="0" cy="19"/>
              </a:xfrm>
              <a:custGeom>
                <a:avLst/>
                <a:gdLst>
                  <a:gd name="T0" fmla="*/ 0 h 19"/>
                  <a:gd name="T1" fmla="*/ 0 h 19"/>
                  <a:gd name="T2" fmla="*/ 6 h 19"/>
                  <a:gd name="T3" fmla="*/ 12 h 19"/>
                  <a:gd name="T4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6" name="Freeform 2079"/>
              <p:cNvSpPr>
                <a:spLocks/>
              </p:cNvSpPr>
              <p:nvPr/>
            </p:nvSpPr>
            <p:spPr bwMode="auto">
              <a:xfrm>
                <a:off x="2197" y="250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7" name="Freeform 2080"/>
              <p:cNvSpPr>
                <a:spLocks/>
              </p:cNvSpPr>
              <p:nvPr/>
            </p:nvSpPr>
            <p:spPr bwMode="auto">
              <a:xfrm>
                <a:off x="2203" y="2506"/>
                <a:ext cx="0" cy="19"/>
              </a:xfrm>
              <a:custGeom>
                <a:avLst/>
                <a:gdLst>
                  <a:gd name="T0" fmla="*/ 0 h 19"/>
                  <a:gd name="T1" fmla="*/ 7 h 19"/>
                  <a:gd name="T2" fmla="*/ 7 h 19"/>
                  <a:gd name="T3" fmla="*/ 13 h 19"/>
                  <a:gd name="T4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8" name="Freeform 2081"/>
              <p:cNvSpPr>
                <a:spLocks/>
              </p:cNvSpPr>
              <p:nvPr/>
            </p:nvSpPr>
            <p:spPr bwMode="auto">
              <a:xfrm>
                <a:off x="2203" y="251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9" name="Line 2082"/>
              <p:cNvSpPr>
                <a:spLocks noChangeShapeType="1"/>
              </p:cNvSpPr>
              <p:nvPr/>
            </p:nvSpPr>
            <p:spPr bwMode="auto">
              <a:xfrm>
                <a:off x="2209" y="251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0" name="Freeform 2083"/>
              <p:cNvSpPr>
                <a:spLocks/>
              </p:cNvSpPr>
              <p:nvPr/>
            </p:nvSpPr>
            <p:spPr bwMode="auto">
              <a:xfrm>
                <a:off x="2209" y="2519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1" name="Line 2084"/>
              <p:cNvSpPr>
                <a:spLocks noChangeShapeType="1"/>
              </p:cNvSpPr>
              <p:nvPr/>
            </p:nvSpPr>
            <p:spPr bwMode="auto">
              <a:xfrm>
                <a:off x="2216" y="2519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2" name="Freeform 2085"/>
              <p:cNvSpPr>
                <a:spLocks/>
              </p:cNvSpPr>
              <p:nvPr/>
            </p:nvSpPr>
            <p:spPr bwMode="auto">
              <a:xfrm>
                <a:off x="2216" y="2525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3" name="Freeform 2086"/>
              <p:cNvSpPr>
                <a:spLocks/>
              </p:cNvSpPr>
              <p:nvPr/>
            </p:nvSpPr>
            <p:spPr bwMode="auto">
              <a:xfrm>
                <a:off x="2216" y="253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4" name="Freeform 2087"/>
              <p:cNvSpPr>
                <a:spLocks/>
              </p:cNvSpPr>
              <p:nvPr/>
            </p:nvSpPr>
            <p:spPr bwMode="auto">
              <a:xfrm>
                <a:off x="2222" y="2537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5" name="Freeform 2088"/>
              <p:cNvSpPr>
                <a:spLocks/>
              </p:cNvSpPr>
              <p:nvPr/>
            </p:nvSpPr>
            <p:spPr bwMode="auto">
              <a:xfrm>
                <a:off x="2222" y="2531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6" name="Freeform 2089"/>
              <p:cNvSpPr>
                <a:spLocks/>
              </p:cNvSpPr>
              <p:nvPr/>
            </p:nvSpPr>
            <p:spPr bwMode="auto">
              <a:xfrm>
                <a:off x="2228" y="2531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7" name="Freeform 2090"/>
              <p:cNvSpPr>
                <a:spLocks/>
              </p:cNvSpPr>
              <p:nvPr/>
            </p:nvSpPr>
            <p:spPr bwMode="auto">
              <a:xfrm>
                <a:off x="2228" y="254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8" name="Line 2091"/>
              <p:cNvSpPr>
                <a:spLocks noChangeShapeType="1"/>
              </p:cNvSpPr>
              <p:nvPr/>
            </p:nvSpPr>
            <p:spPr bwMode="auto">
              <a:xfrm>
                <a:off x="2234" y="254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59" name="Freeform 2092"/>
              <p:cNvSpPr>
                <a:spLocks/>
              </p:cNvSpPr>
              <p:nvPr/>
            </p:nvSpPr>
            <p:spPr bwMode="auto">
              <a:xfrm>
                <a:off x="2234" y="2549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0 w 7"/>
                  <a:gd name="T5" fmla="*/ 12 h 12"/>
                  <a:gd name="T6" fmla="*/ 7 w 7"/>
                  <a:gd name="T7" fmla="*/ 12 h 12"/>
                  <a:gd name="T8" fmla="*/ 7 w 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0" name="Freeform 2093"/>
              <p:cNvSpPr>
                <a:spLocks/>
              </p:cNvSpPr>
              <p:nvPr/>
            </p:nvSpPr>
            <p:spPr bwMode="auto">
              <a:xfrm>
                <a:off x="2241" y="2500"/>
                <a:ext cx="0" cy="61"/>
              </a:xfrm>
              <a:custGeom>
                <a:avLst/>
                <a:gdLst>
                  <a:gd name="T0" fmla="*/ 61 h 61"/>
                  <a:gd name="T1" fmla="*/ 49 h 61"/>
                  <a:gd name="T2" fmla="*/ 31 h 61"/>
                  <a:gd name="T3" fmla="*/ 13 h 61"/>
                  <a:gd name="T4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1" name="Freeform 2094"/>
              <p:cNvSpPr>
                <a:spLocks/>
              </p:cNvSpPr>
              <p:nvPr/>
            </p:nvSpPr>
            <p:spPr bwMode="auto">
              <a:xfrm>
                <a:off x="2241" y="2500"/>
                <a:ext cx="0" cy="19"/>
              </a:xfrm>
              <a:custGeom>
                <a:avLst/>
                <a:gdLst>
                  <a:gd name="T0" fmla="*/ 0 h 19"/>
                  <a:gd name="T1" fmla="*/ 0 h 19"/>
                  <a:gd name="T2" fmla="*/ 6 h 19"/>
                  <a:gd name="T3" fmla="*/ 13 h 19"/>
                  <a:gd name="T4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2" name="Freeform 2095"/>
              <p:cNvSpPr>
                <a:spLocks/>
              </p:cNvSpPr>
              <p:nvPr/>
            </p:nvSpPr>
            <p:spPr bwMode="auto">
              <a:xfrm>
                <a:off x="2241" y="251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3" name="Line 2096"/>
              <p:cNvSpPr>
                <a:spLocks noChangeShapeType="1"/>
              </p:cNvSpPr>
              <p:nvPr/>
            </p:nvSpPr>
            <p:spPr bwMode="auto">
              <a:xfrm>
                <a:off x="2247" y="2537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4" name="Freeform 2097"/>
              <p:cNvSpPr>
                <a:spLocks/>
              </p:cNvSpPr>
              <p:nvPr/>
            </p:nvSpPr>
            <p:spPr bwMode="auto">
              <a:xfrm>
                <a:off x="2247" y="254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5" name="Freeform 2098"/>
              <p:cNvSpPr>
                <a:spLocks/>
              </p:cNvSpPr>
              <p:nvPr/>
            </p:nvSpPr>
            <p:spPr bwMode="auto">
              <a:xfrm>
                <a:off x="2253" y="2537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6" name="Freeform 2099"/>
              <p:cNvSpPr>
                <a:spLocks/>
              </p:cNvSpPr>
              <p:nvPr/>
            </p:nvSpPr>
            <p:spPr bwMode="auto">
              <a:xfrm>
                <a:off x="2253" y="2531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7" name="Freeform 2100"/>
              <p:cNvSpPr>
                <a:spLocks/>
              </p:cNvSpPr>
              <p:nvPr/>
            </p:nvSpPr>
            <p:spPr bwMode="auto">
              <a:xfrm>
                <a:off x="2260" y="2531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8" name="Freeform 2101"/>
              <p:cNvSpPr>
                <a:spLocks/>
              </p:cNvSpPr>
              <p:nvPr/>
            </p:nvSpPr>
            <p:spPr bwMode="auto">
              <a:xfrm>
                <a:off x="2260" y="254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69" name="Freeform 2102"/>
              <p:cNvSpPr>
                <a:spLocks/>
              </p:cNvSpPr>
              <p:nvPr/>
            </p:nvSpPr>
            <p:spPr bwMode="auto">
              <a:xfrm>
                <a:off x="2266" y="2567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0" name="Freeform 2103"/>
              <p:cNvSpPr>
                <a:spLocks/>
              </p:cNvSpPr>
              <p:nvPr/>
            </p:nvSpPr>
            <p:spPr bwMode="auto">
              <a:xfrm>
                <a:off x="2266" y="256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1" name="Freeform 2104"/>
              <p:cNvSpPr>
                <a:spLocks/>
              </p:cNvSpPr>
              <p:nvPr/>
            </p:nvSpPr>
            <p:spPr bwMode="auto">
              <a:xfrm>
                <a:off x="2266" y="256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2" name="Line 2105"/>
              <p:cNvSpPr>
                <a:spLocks noChangeShapeType="1"/>
              </p:cNvSpPr>
              <p:nvPr/>
            </p:nvSpPr>
            <p:spPr bwMode="auto">
              <a:xfrm>
                <a:off x="2272" y="2567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3" name="Freeform 2106"/>
              <p:cNvSpPr>
                <a:spLocks/>
              </p:cNvSpPr>
              <p:nvPr/>
            </p:nvSpPr>
            <p:spPr bwMode="auto">
              <a:xfrm>
                <a:off x="2272" y="256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4" name="Line 2107"/>
              <p:cNvSpPr>
                <a:spLocks noChangeShapeType="1"/>
              </p:cNvSpPr>
              <p:nvPr/>
            </p:nvSpPr>
            <p:spPr bwMode="auto">
              <a:xfrm>
                <a:off x="2278" y="256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5" name="Freeform 2108"/>
              <p:cNvSpPr>
                <a:spLocks/>
              </p:cNvSpPr>
              <p:nvPr/>
            </p:nvSpPr>
            <p:spPr bwMode="auto">
              <a:xfrm>
                <a:off x="2278" y="2561"/>
                <a:ext cx="7" cy="25"/>
              </a:xfrm>
              <a:custGeom>
                <a:avLst/>
                <a:gdLst>
                  <a:gd name="T0" fmla="*/ 0 w 7"/>
                  <a:gd name="T1" fmla="*/ 0 h 25"/>
                  <a:gd name="T2" fmla="*/ 0 w 7"/>
                  <a:gd name="T3" fmla="*/ 12 h 25"/>
                  <a:gd name="T4" fmla="*/ 7 w 7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5">
                    <a:moveTo>
                      <a:pt x="0" y="0"/>
                    </a:moveTo>
                    <a:lnTo>
                      <a:pt x="0" y="12"/>
                    </a:lnTo>
                    <a:lnTo>
                      <a:pt x="7" y="2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6" name="Freeform 2109"/>
              <p:cNvSpPr>
                <a:spLocks/>
              </p:cNvSpPr>
              <p:nvPr/>
            </p:nvSpPr>
            <p:spPr bwMode="auto">
              <a:xfrm>
                <a:off x="2285" y="2586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7" name="Freeform 2110"/>
              <p:cNvSpPr>
                <a:spLocks/>
              </p:cNvSpPr>
              <p:nvPr/>
            </p:nvSpPr>
            <p:spPr bwMode="auto">
              <a:xfrm>
                <a:off x="2285" y="2579"/>
                <a:ext cx="0" cy="19"/>
              </a:xfrm>
              <a:custGeom>
                <a:avLst/>
                <a:gdLst>
                  <a:gd name="T0" fmla="*/ 19 h 19"/>
                  <a:gd name="T1" fmla="*/ 19 h 19"/>
                  <a:gd name="T2" fmla="*/ 13 h 19"/>
                  <a:gd name="T3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8" name="Freeform 2111"/>
              <p:cNvSpPr>
                <a:spLocks/>
              </p:cNvSpPr>
              <p:nvPr/>
            </p:nvSpPr>
            <p:spPr bwMode="auto">
              <a:xfrm>
                <a:off x="2285" y="257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79" name="Line 2112"/>
              <p:cNvSpPr>
                <a:spLocks noChangeShapeType="1"/>
              </p:cNvSpPr>
              <p:nvPr/>
            </p:nvSpPr>
            <p:spPr bwMode="auto">
              <a:xfrm flipV="1">
                <a:off x="2291" y="257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0" name="Freeform 2113"/>
              <p:cNvSpPr>
                <a:spLocks/>
              </p:cNvSpPr>
              <p:nvPr/>
            </p:nvSpPr>
            <p:spPr bwMode="auto">
              <a:xfrm>
                <a:off x="2291" y="256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1" name="Freeform 2114"/>
              <p:cNvSpPr>
                <a:spLocks/>
              </p:cNvSpPr>
              <p:nvPr/>
            </p:nvSpPr>
            <p:spPr bwMode="auto">
              <a:xfrm>
                <a:off x="2297" y="2567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2" name="Freeform 2115"/>
              <p:cNvSpPr>
                <a:spLocks/>
              </p:cNvSpPr>
              <p:nvPr/>
            </p:nvSpPr>
            <p:spPr bwMode="auto">
              <a:xfrm>
                <a:off x="2297" y="2555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8 h 24"/>
                  <a:gd name="T4" fmla="*/ 0 w 6"/>
                  <a:gd name="T5" fmla="*/ 12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3" name="Freeform 2116"/>
              <p:cNvSpPr>
                <a:spLocks/>
              </p:cNvSpPr>
              <p:nvPr/>
            </p:nvSpPr>
            <p:spPr bwMode="auto">
              <a:xfrm>
                <a:off x="2303" y="2537"/>
                <a:ext cx="0" cy="18"/>
              </a:xfrm>
              <a:custGeom>
                <a:avLst/>
                <a:gdLst>
                  <a:gd name="T0" fmla="*/ 18 h 18"/>
                  <a:gd name="T1" fmla="*/ 6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4" name="Freeform 2117"/>
              <p:cNvSpPr>
                <a:spLocks/>
              </p:cNvSpPr>
              <p:nvPr/>
            </p:nvSpPr>
            <p:spPr bwMode="auto">
              <a:xfrm>
                <a:off x="2303" y="2537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0 w 7"/>
                  <a:gd name="T3" fmla="*/ 6 h 24"/>
                  <a:gd name="T4" fmla="*/ 0 w 7"/>
                  <a:gd name="T5" fmla="*/ 12 h 24"/>
                  <a:gd name="T6" fmla="*/ 7 w 7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5" name="Freeform 2118"/>
              <p:cNvSpPr>
                <a:spLocks/>
              </p:cNvSpPr>
              <p:nvPr/>
            </p:nvSpPr>
            <p:spPr bwMode="auto">
              <a:xfrm>
                <a:off x="2310" y="2561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6" name="Freeform 2119"/>
              <p:cNvSpPr>
                <a:spLocks/>
              </p:cNvSpPr>
              <p:nvPr/>
            </p:nvSpPr>
            <p:spPr bwMode="auto">
              <a:xfrm>
                <a:off x="2310" y="2567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7" name="Freeform 2120"/>
              <p:cNvSpPr>
                <a:spLocks/>
              </p:cNvSpPr>
              <p:nvPr/>
            </p:nvSpPr>
            <p:spPr bwMode="auto">
              <a:xfrm>
                <a:off x="2310" y="2537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24 h 30"/>
                  <a:gd name="T4" fmla="*/ 0 w 6"/>
                  <a:gd name="T5" fmla="*/ 12 h 30"/>
                  <a:gd name="T6" fmla="*/ 6 w 6"/>
                  <a:gd name="T7" fmla="*/ 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8" name="Freeform 2121"/>
              <p:cNvSpPr>
                <a:spLocks/>
              </p:cNvSpPr>
              <p:nvPr/>
            </p:nvSpPr>
            <p:spPr bwMode="auto">
              <a:xfrm>
                <a:off x="2316" y="2537"/>
                <a:ext cx="0" cy="42"/>
              </a:xfrm>
              <a:custGeom>
                <a:avLst/>
                <a:gdLst>
                  <a:gd name="T0" fmla="*/ 0 h 42"/>
                  <a:gd name="T1" fmla="*/ 6 h 42"/>
                  <a:gd name="T2" fmla="*/ 18 h 42"/>
                  <a:gd name="T3" fmla="*/ 36 h 42"/>
                  <a:gd name="T4" fmla="*/ 42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2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4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89" name="Freeform 2122"/>
              <p:cNvSpPr>
                <a:spLocks/>
              </p:cNvSpPr>
              <p:nvPr/>
            </p:nvSpPr>
            <p:spPr bwMode="auto">
              <a:xfrm>
                <a:off x="2316" y="25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0" name="Freeform 2123"/>
              <p:cNvSpPr>
                <a:spLocks/>
              </p:cNvSpPr>
              <p:nvPr/>
            </p:nvSpPr>
            <p:spPr bwMode="auto">
              <a:xfrm>
                <a:off x="2322" y="2555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1" name="Freeform 2124"/>
              <p:cNvSpPr>
                <a:spLocks/>
              </p:cNvSpPr>
              <p:nvPr/>
            </p:nvSpPr>
            <p:spPr bwMode="auto">
              <a:xfrm>
                <a:off x="2322" y="2543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6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2" name="Freeform 2125"/>
              <p:cNvSpPr>
                <a:spLocks/>
              </p:cNvSpPr>
              <p:nvPr/>
            </p:nvSpPr>
            <p:spPr bwMode="auto">
              <a:xfrm>
                <a:off x="2329" y="2543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2 h 18"/>
                  <a:gd name="T3" fmla="*/ 18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3" name="Freeform 2126"/>
              <p:cNvSpPr>
                <a:spLocks/>
              </p:cNvSpPr>
              <p:nvPr/>
            </p:nvSpPr>
            <p:spPr bwMode="auto">
              <a:xfrm>
                <a:off x="2329" y="2543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6 h 18"/>
                  <a:gd name="T3" fmla="*/ 0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4" name="Freeform 2127"/>
              <p:cNvSpPr>
                <a:spLocks/>
              </p:cNvSpPr>
              <p:nvPr/>
            </p:nvSpPr>
            <p:spPr bwMode="auto">
              <a:xfrm>
                <a:off x="2329" y="2543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6 h 24"/>
                  <a:gd name="T4" fmla="*/ 0 w 6"/>
                  <a:gd name="T5" fmla="*/ 12 h 24"/>
                  <a:gd name="T6" fmla="*/ 6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5" name="Freeform 2128"/>
              <p:cNvSpPr>
                <a:spLocks/>
              </p:cNvSpPr>
              <p:nvPr/>
            </p:nvSpPr>
            <p:spPr bwMode="auto">
              <a:xfrm>
                <a:off x="2335" y="2567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6" name="Freeform 2129"/>
              <p:cNvSpPr>
                <a:spLocks/>
              </p:cNvSpPr>
              <p:nvPr/>
            </p:nvSpPr>
            <p:spPr bwMode="auto">
              <a:xfrm>
                <a:off x="2335" y="2561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0 w 6"/>
                  <a:gd name="T5" fmla="*/ 12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7" name="Line 2130"/>
              <p:cNvSpPr>
                <a:spLocks noChangeShapeType="1"/>
              </p:cNvSpPr>
              <p:nvPr/>
            </p:nvSpPr>
            <p:spPr bwMode="auto">
              <a:xfrm>
                <a:off x="2341" y="256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8" name="Freeform 2131"/>
              <p:cNvSpPr>
                <a:spLocks/>
              </p:cNvSpPr>
              <p:nvPr/>
            </p:nvSpPr>
            <p:spPr bwMode="auto">
              <a:xfrm>
                <a:off x="2341" y="2549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99" name="Freeform 2132"/>
              <p:cNvSpPr>
                <a:spLocks/>
              </p:cNvSpPr>
              <p:nvPr/>
            </p:nvSpPr>
            <p:spPr bwMode="auto">
              <a:xfrm>
                <a:off x="2347" y="2500"/>
                <a:ext cx="0" cy="49"/>
              </a:xfrm>
              <a:custGeom>
                <a:avLst/>
                <a:gdLst>
                  <a:gd name="T0" fmla="*/ 49 h 49"/>
                  <a:gd name="T1" fmla="*/ 37 h 49"/>
                  <a:gd name="T2" fmla="*/ 19 h 49"/>
                  <a:gd name="T3" fmla="*/ 6 h 49"/>
                  <a:gd name="T4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37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0" name="Freeform 2133"/>
              <p:cNvSpPr>
                <a:spLocks/>
              </p:cNvSpPr>
              <p:nvPr/>
            </p:nvSpPr>
            <p:spPr bwMode="auto">
              <a:xfrm>
                <a:off x="2347" y="2500"/>
                <a:ext cx="7" cy="55"/>
              </a:xfrm>
              <a:custGeom>
                <a:avLst/>
                <a:gdLst>
                  <a:gd name="T0" fmla="*/ 0 w 7"/>
                  <a:gd name="T1" fmla="*/ 0 h 55"/>
                  <a:gd name="T2" fmla="*/ 0 w 7"/>
                  <a:gd name="T3" fmla="*/ 6 h 55"/>
                  <a:gd name="T4" fmla="*/ 0 w 7"/>
                  <a:gd name="T5" fmla="*/ 25 h 55"/>
                  <a:gd name="T6" fmla="*/ 7 w 7"/>
                  <a:gd name="T7" fmla="*/ 43 h 55"/>
                  <a:gd name="T8" fmla="*/ 7 w 7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5">
                    <a:moveTo>
                      <a:pt x="0" y="0"/>
                    </a:moveTo>
                    <a:lnTo>
                      <a:pt x="0" y="6"/>
                    </a:lnTo>
                    <a:lnTo>
                      <a:pt x="0" y="25"/>
                    </a:lnTo>
                    <a:lnTo>
                      <a:pt x="7" y="43"/>
                    </a:lnTo>
                    <a:lnTo>
                      <a:pt x="7" y="5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1" name="Freeform 2134"/>
              <p:cNvSpPr>
                <a:spLocks/>
              </p:cNvSpPr>
              <p:nvPr/>
            </p:nvSpPr>
            <p:spPr bwMode="auto">
              <a:xfrm>
                <a:off x="2354" y="2555"/>
                <a:ext cx="0" cy="24"/>
              </a:xfrm>
              <a:custGeom>
                <a:avLst/>
                <a:gdLst>
                  <a:gd name="T0" fmla="*/ 0 h 24"/>
                  <a:gd name="T1" fmla="*/ 18 h 24"/>
                  <a:gd name="T2" fmla="*/ 24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2" name="Freeform 2135"/>
              <p:cNvSpPr>
                <a:spLocks/>
              </p:cNvSpPr>
              <p:nvPr/>
            </p:nvSpPr>
            <p:spPr bwMode="auto">
              <a:xfrm>
                <a:off x="2354" y="2543"/>
                <a:ext cx="0" cy="36"/>
              </a:xfrm>
              <a:custGeom>
                <a:avLst/>
                <a:gdLst>
                  <a:gd name="T0" fmla="*/ 36 h 36"/>
                  <a:gd name="T1" fmla="*/ 30 h 36"/>
                  <a:gd name="T2" fmla="*/ 18 h 36"/>
                  <a:gd name="T3" fmla="*/ 6 h 36"/>
                  <a:gd name="T4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3" name="Freeform 2136"/>
              <p:cNvSpPr>
                <a:spLocks/>
              </p:cNvSpPr>
              <p:nvPr/>
            </p:nvSpPr>
            <p:spPr bwMode="auto">
              <a:xfrm>
                <a:off x="2354" y="254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4" name="Line 2137"/>
              <p:cNvSpPr>
                <a:spLocks noChangeShapeType="1"/>
              </p:cNvSpPr>
              <p:nvPr/>
            </p:nvSpPr>
            <p:spPr bwMode="auto">
              <a:xfrm>
                <a:off x="2360" y="2549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5" name="Freeform 2138"/>
              <p:cNvSpPr>
                <a:spLocks/>
              </p:cNvSpPr>
              <p:nvPr/>
            </p:nvSpPr>
            <p:spPr bwMode="auto">
              <a:xfrm>
                <a:off x="2360" y="2555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2 h 24"/>
                  <a:gd name="T4" fmla="*/ 6 w 6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2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6" name="Line 2139"/>
              <p:cNvSpPr>
                <a:spLocks noChangeShapeType="1"/>
              </p:cNvSpPr>
              <p:nvPr/>
            </p:nvSpPr>
            <p:spPr bwMode="auto">
              <a:xfrm>
                <a:off x="2366" y="2579"/>
                <a:ext cx="0" cy="1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7" name="Freeform 2140"/>
              <p:cNvSpPr>
                <a:spLocks/>
              </p:cNvSpPr>
              <p:nvPr/>
            </p:nvSpPr>
            <p:spPr bwMode="auto">
              <a:xfrm>
                <a:off x="2366" y="2598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8" name="Freeform 2141"/>
              <p:cNvSpPr>
                <a:spLocks/>
              </p:cNvSpPr>
              <p:nvPr/>
            </p:nvSpPr>
            <p:spPr bwMode="auto">
              <a:xfrm>
                <a:off x="2373" y="2592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09" name="Freeform 2142"/>
              <p:cNvSpPr>
                <a:spLocks/>
              </p:cNvSpPr>
              <p:nvPr/>
            </p:nvSpPr>
            <p:spPr bwMode="auto">
              <a:xfrm>
                <a:off x="2373" y="2555"/>
                <a:ext cx="6" cy="37"/>
              </a:xfrm>
              <a:custGeom>
                <a:avLst/>
                <a:gdLst>
                  <a:gd name="T0" fmla="*/ 0 w 6"/>
                  <a:gd name="T1" fmla="*/ 37 h 37"/>
                  <a:gd name="T2" fmla="*/ 0 w 6"/>
                  <a:gd name="T3" fmla="*/ 18 h 37"/>
                  <a:gd name="T4" fmla="*/ 6 w 6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7">
                    <a:moveTo>
                      <a:pt x="0" y="37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0" name="Freeform 2143"/>
              <p:cNvSpPr>
                <a:spLocks/>
              </p:cNvSpPr>
              <p:nvPr/>
            </p:nvSpPr>
            <p:spPr bwMode="auto">
              <a:xfrm>
                <a:off x="2379" y="2543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1" name="Freeform 2144"/>
              <p:cNvSpPr>
                <a:spLocks/>
              </p:cNvSpPr>
              <p:nvPr/>
            </p:nvSpPr>
            <p:spPr bwMode="auto">
              <a:xfrm>
                <a:off x="2379" y="2519"/>
                <a:ext cx="0" cy="24"/>
              </a:xfrm>
              <a:custGeom>
                <a:avLst/>
                <a:gdLst>
                  <a:gd name="T0" fmla="*/ 24 h 24"/>
                  <a:gd name="T1" fmla="*/ 12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2" name="Freeform 2145"/>
              <p:cNvSpPr>
                <a:spLocks/>
              </p:cNvSpPr>
              <p:nvPr/>
            </p:nvSpPr>
            <p:spPr bwMode="auto">
              <a:xfrm>
                <a:off x="2379" y="2506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0 h 13"/>
                  <a:gd name="T4" fmla="*/ 6 w 6"/>
                  <a:gd name="T5" fmla="*/ 0 h 13"/>
                  <a:gd name="T6" fmla="*/ 6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3" name="Freeform 2146"/>
              <p:cNvSpPr>
                <a:spLocks/>
              </p:cNvSpPr>
              <p:nvPr/>
            </p:nvSpPr>
            <p:spPr bwMode="auto">
              <a:xfrm>
                <a:off x="2385" y="2506"/>
                <a:ext cx="0" cy="43"/>
              </a:xfrm>
              <a:custGeom>
                <a:avLst/>
                <a:gdLst>
                  <a:gd name="T0" fmla="*/ 0 h 43"/>
                  <a:gd name="T1" fmla="*/ 7 h 43"/>
                  <a:gd name="T2" fmla="*/ 19 h 43"/>
                  <a:gd name="T3" fmla="*/ 31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4" name="Freeform 2147"/>
              <p:cNvSpPr>
                <a:spLocks/>
              </p:cNvSpPr>
              <p:nvPr/>
            </p:nvSpPr>
            <p:spPr bwMode="auto">
              <a:xfrm>
                <a:off x="2385" y="254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2 h 24"/>
                  <a:gd name="T4" fmla="*/ 6 w 6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2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5" name="Line 2148"/>
              <p:cNvSpPr>
                <a:spLocks noChangeShapeType="1"/>
              </p:cNvSpPr>
              <p:nvPr/>
            </p:nvSpPr>
            <p:spPr bwMode="auto">
              <a:xfrm>
                <a:off x="2391" y="257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6" name="Freeform 2149"/>
              <p:cNvSpPr>
                <a:spLocks/>
              </p:cNvSpPr>
              <p:nvPr/>
            </p:nvSpPr>
            <p:spPr bwMode="auto">
              <a:xfrm>
                <a:off x="2391" y="2573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7" name="Line 2150"/>
              <p:cNvSpPr>
                <a:spLocks noChangeShapeType="1"/>
              </p:cNvSpPr>
              <p:nvPr/>
            </p:nvSpPr>
            <p:spPr bwMode="auto">
              <a:xfrm flipV="1">
                <a:off x="2398" y="2567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8" name="Freeform 2151"/>
              <p:cNvSpPr>
                <a:spLocks/>
              </p:cNvSpPr>
              <p:nvPr/>
            </p:nvSpPr>
            <p:spPr bwMode="auto">
              <a:xfrm>
                <a:off x="2398" y="2506"/>
                <a:ext cx="0" cy="61"/>
              </a:xfrm>
              <a:custGeom>
                <a:avLst/>
                <a:gdLst>
                  <a:gd name="T0" fmla="*/ 61 h 61"/>
                  <a:gd name="T1" fmla="*/ 49 h 61"/>
                  <a:gd name="T2" fmla="*/ 31 h 61"/>
                  <a:gd name="T3" fmla="*/ 13 h 61"/>
                  <a:gd name="T4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19" name="Freeform 2152"/>
              <p:cNvSpPr>
                <a:spLocks/>
              </p:cNvSpPr>
              <p:nvPr/>
            </p:nvSpPr>
            <p:spPr bwMode="auto">
              <a:xfrm>
                <a:off x="2398" y="2506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7 h 37"/>
                  <a:gd name="T4" fmla="*/ 0 w 6"/>
                  <a:gd name="T5" fmla="*/ 13 h 37"/>
                  <a:gd name="T6" fmla="*/ 6 w 6"/>
                  <a:gd name="T7" fmla="*/ 31 h 37"/>
                  <a:gd name="T8" fmla="*/ 6 w 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6" y="31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0" name="Line 2153"/>
              <p:cNvSpPr>
                <a:spLocks noChangeShapeType="1"/>
              </p:cNvSpPr>
              <p:nvPr/>
            </p:nvSpPr>
            <p:spPr bwMode="auto">
              <a:xfrm>
                <a:off x="2404" y="254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1" name="Freeform 2154"/>
              <p:cNvSpPr>
                <a:spLocks/>
              </p:cNvSpPr>
              <p:nvPr/>
            </p:nvSpPr>
            <p:spPr bwMode="auto">
              <a:xfrm>
                <a:off x="2404" y="2543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2 h 30"/>
                  <a:gd name="T6" fmla="*/ 6 w 6"/>
                  <a:gd name="T7" fmla="*/ 24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2" name="Freeform 2155"/>
              <p:cNvSpPr>
                <a:spLocks/>
              </p:cNvSpPr>
              <p:nvPr/>
            </p:nvSpPr>
            <p:spPr bwMode="auto">
              <a:xfrm>
                <a:off x="2410" y="2573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3" name="Freeform 2156"/>
              <p:cNvSpPr>
                <a:spLocks/>
              </p:cNvSpPr>
              <p:nvPr/>
            </p:nvSpPr>
            <p:spPr bwMode="auto">
              <a:xfrm>
                <a:off x="2410" y="2555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8 h 24"/>
                  <a:gd name="T4" fmla="*/ 0 w 6"/>
                  <a:gd name="T5" fmla="*/ 12 h 24"/>
                  <a:gd name="T6" fmla="*/ 6 w 6"/>
                  <a:gd name="T7" fmla="*/ 6 h 24"/>
                  <a:gd name="T8" fmla="*/ 6 w 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4" name="Line 2157"/>
              <p:cNvSpPr>
                <a:spLocks noChangeShapeType="1"/>
              </p:cNvSpPr>
              <p:nvPr/>
            </p:nvSpPr>
            <p:spPr bwMode="auto">
              <a:xfrm>
                <a:off x="2416" y="255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5" name="Freeform 2158"/>
              <p:cNvSpPr>
                <a:spLocks/>
              </p:cNvSpPr>
              <p:nvPr/>
            </p:nvSpPr>
            <p:spPr bwMode="auto">
              <a:xfrm>
                <a:off x="2416" y="2555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6" name="Freeform 2159"/>
              <p:cNvSpPr>
                <a:spLocks/>
              </p:cNvSpPr>
              <p:nvPr/>
            </p:nvSpPr>
            <p:spPr bwMode="auto">
              <a:xfrm>
                <a:off x="2423" y="2531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6 h 24"/>
                  <a:gd name="T4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7" name="Freeform 2160"/>
              <p:cNvSpPr>
                <a:spLocks/>
              </p:cNvSpPr>
              <p:nvPr/>
            </p:nvSpPr>
            <p:spPr bwMode="auto">
              <a:xfrm>
                <a:off x="2423" y="2531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6 h 18"/>
                  <a:gd name="T3" fmla="*/ 12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8" name="Freeform 2161"/>
              <p:cNvSpPr>
                <a:spLocks/>
              </p:cNvSpPr>
              <p:nvPr/>
            </p:nvSpPr>
            <p:spPr bwMode="auto">
              <a:xfrm>
                <a:off x="2423" y="2537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29" name="Freeform 2162"/>
              <p:cNvSpPr>
                <a:spLocks/>
              </p:cNvSpPr>
              <p:nvPr/>
            </p:nvSpPr>
            <p:spPr bwMode="auto">
              <a:xfrm>
                <a:off x="2429" y="2531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0" name="Freeform 2163"/>
              <p:cNvSpPr>
                <a:spLocks/>
              </p:cNvSpPr>
              <p:nvPr/>
            </p:nvSpPr>
            <p:spPr bwMode="auto">
              <a:xfrm>
                <a:off x="2429" y="253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1" name="Freeform 2164"/>
              <p:cNvSpPr>
                <a:spLocks/>
              </p:cNvSpPr>
              <p:nvPr/>
            </p:nvSpPr>
            <p:spPr bwMode="auto">
              <a:xfrm>
                <a:off x="2435" y="2543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2" name="Freeform 2165"/>
              <p:cNvSpPr>
                <a:spLocks/>
              </p:cNvSpPr>
              <p:nvPr/>
            </p:nvSpPr>
            <p:spPr bwMode="auto">
              <a:xfrm>
                <a:off x="2435" y="2543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12 h 12"/>
                  <a:gd name="T4" fmla="*/ 0 w 7"/>
                  <a:gd name="T5" fmla="*/ 6 h 12"/>
                  <a:gd name="T6" fmla="*/ 7 w 7"/>
                  <a:gd name="T7" fmla="*/ 0 h 12"/>
                  <a:gd name="T8" fmla="*/ 7 w 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3" name="Freeform 2166"/>
              <p:cNvSpPr>
                <a:spLocks/>
              </p:cNvSpPr>
              <p:nvPr/>
            </p:nvSpPr>
            <p:spPr bwMode="auto">
              <a:xfrm>
                <a:off x="2442" y="2543"/>
                <a:ext cx="0" cy="36"/>
              </a:xfrm>
              <a:custGeom>
                <a:avLst/>
                <a:gdLst>
                  <a:gd name="T0" fmla="*/ 0 h 36"/>
                  <a:gd name="T1" fmla="*/ 6 h 36"/>
                  <a:gd name="T2" fmla="*/ 18 h 36"/>
                  <a:gd name="T3" fmla="*/ 30 h 36"/>
                  <a:gd name="T4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4" name="Freeform 2167"/>
              <p:cNvSpPr>
                <a:spLocks/>
              </p:cNvSpPr>
              <p:nvPr/>
            </p:nvSpPr>
            <p:spPr bwMode="auto">
              <a:xfrm>
                <a:off x="2442" y="2561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6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5" name="Freeform 2168"/>
              <p:cNvSpPr>
                <a:spLocks/>
              </p:cNvSpPr>
              <p:nvPr/>
            </p:nvSpPr>
            <p:spPr bwMode="auto">
              <a:xfrm>
                <a:off x="2442" y="256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6" name="Freeform 2169"/>
              <p:cNvSpPr>
                <a:spLocks/>
              </p:cNvSpPr>
              <p:nvPr/>
            </p:nvSpPr>
            <p:spPr bwMode="auto">
              <a:xfrm>
                <a:off x="2448" y="2506"/>
                <a:ext cx="0" cy="61"/>
              </a:xfrm>
              <a:custGeom>
                <a:avLst/>
                <a:gdLst>
                  <a:gd name="T0" fmla="*/ 61 h 61"/>
                  <a:gd name="T1" fmla="*/ 49 h 61"/>
                  <a:gd name="T2" fmla="*/ 31 h 61"/>
                  <a:gd name="T3" fmla="*/ 13 h 61"/>
                  <a:gd name="T4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7" name="Freeform 2170"/>
              <p:cNvSpPr>
                <a:spLocks/>
              </p:cNvSpPr>
              <p:nvPr/>
            </p:nvSpPr>
            <p:spPr bwMode="auto">
              <a:xfrm>
                <a:off x="2448" y="2506"/>
                <a:ext cx="6" cy="31"/>
              </a:xfrm>
              <a:custGeom>
                <a:avLst/>
                <a:gdLst>
                  <a:gd name="T0" fmla="*/ 0 w 6"/>
                  <a:gd name="T1" fmla="*/ 0 h 31"/>
                  <a:gd name="T2" fmla="*/ 0 w 6"/>
                  <a:gd name="T3" fmla="*/ 0 h 31"/>
                  <a:gd name="T4" fmla="*/ 0 w 6"/>
                  <a:gd name="T5" fmla="*/ 13 h 31"/>
                  <a:gd name="T6" fmla="*/ 6 w 6"/>
                  <a:gd name="T7" fmla="*/ 25 h 31"/>
                  <a:gd name="T8" fmla="*/ 6 w 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25"/>
                    </a:lnTo>
                    <a:lnTo>
                      <a:pt x="6" y="31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8" name="Line 2171"/>
              <p:cNvSpPr>
                <a:spLocks noChangeShapeType="1"/>
              </p:cNvSpPr>
              <p:nvPr/>
            </p:nvSpPr>
            <p:spPr bwMode="auto">
              <a:xfrm>
                <a:off x="2454" y="2537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39" name="Freeform 2172"/>
              <p:cNvSpPr>
                <a:spLocks/>
              </p:cNvSpPr>
              <p:nvPr/>
            </p:nvSpPr>
            <p:spPr bwMode="auto">
              <a:xfrm>
                <a:off x="2454" y="2537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12 h 42"/>
                  <a:gd name="T4" fmla="*/ 0 w 6"/>
                  <a:gd name="T5" fmla="*/ 24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" y="4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0" name="Freeform 2173"/>
              <p:cNvSpPr>
                <a:spLocks/>
              </p:cNvSpPr>
              <p:nvPr/>
            </p:nvSpPr>
            <p:spPr bwMode="auto">
              <a:xfrm>
                <a:off x="2460" y="2525"/>
                <a:ext cx="0" cy="54"/>
              </a:xfrm>
              <a:custGeom>
                <a:avLst/>
                <a:gdLst>
                  <a:gd name="T0" fmla="*/ 54 h 54"/>
                  <a:gd name="T1" fmla="*/ 48 h 54"/>
                  <a:gd name="T2" fmla="*/ 30 h 54"/>
                  <a:gd name="T3" fmla="*/ 12 h 54"/>
                  <a:gd name="T4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48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1" name="Freeform 2174"/>
              <p:cNvSpPr>
                <a:spLocks/>
              </p:cNvSpPr>
              <p:nvPr/>
            </p:nvSpPr>
            <p:spPr bwMode="auto">
              <a:xfrm>
                <a:off x="2460" y="2525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2" name="Freeform 2175"/>
              <p:cNvSpPr>
                <a:spLocks/>
              </p:cNvSpPr>
              <p:nvPr/>
            </p:nvSpPr>
            <p:spPr bwMode="auto">
              <a:xfrm>
                <a:off x="2467" y="2525"/>
                <a:ext cx="0" cy="36"/>
              </a:xfrm>
              <a:custGeom>
                <a:avLst/>
                <a:gdLst>
                  <a:gd name="T0" fmla="*/ 0 h 36"/>
                  <a:gd name="T1" fmla="*/ 6 h 36"/>
                  <a:gd name="T2" fmla="*/ 18 h 36"/>
                  <a:gd name="T3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3" name="Freeform 2176"/>
              <p:cNvSpPr>
                <a:spLocks/>
              </p:cNvSpPr>
              <p:nvPr/>
            </p:nvSpPr>
            <p:spPr bwMode="auto">
              <a:xfrm>
                <a:off x="2467" y="2561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4" name="Freeform 2177"/>
              <p:cNvSpPr>
                <a:spLocks/>
              </p:cNvSpPr>
              <p:nvPr/>
            </p:nvSpPr>
            <p:spPr bwMode="auto">
              <a:xfrm>
                <a:off x="2467" y="2579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7 h 7"/>
                  <a:gd name="T4" fmla="*/ 6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7"/>
                    </a:lnTo>
                    <a:lnTo>
                      <a:pt x="6" y="7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5" name="Freeform 2178"/>
              <p:cNvSpPr>
                <a:spLocks/>
              </p:cNvSpPr>
              <p:nvPr/>
            </p:nvSpPr>
            <p:spPr bwMode="auto">
              <a:xfrm>
                <a:off x="2473" y="2579"/>
                <a:ext cx="0" cy="7"/>
              </a:xfrm>
              <a:custGeom>
                <a:avLst/>
                <a:gdLst>
                  <a:gd name="T0" fmla="*/ 7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6" name="Freeform 2179"/>
              <p:cNvSpPr>
                <a:spLocks/>
              </p:cNvSpPr>
              <p:nvPr/>
            </p:nvSpPr>
            <p:spPr bwMode="auto">
              <a:xfrm>
                <a:off x="2473" y="25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7" name="Freeform 2180"/>
              <p:cNvSpPr>
                <a:spLocks/>
              </p:cNvSpPr>
              <p:nvPr/>
            </p:nvSpPr>
            <p:spPr bwMode="auto">
              <a:xfrm>
                <a:off x="2479" y="2549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6 h 24"/>
                  <a:gd name="T4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8" name="Freeform 2181"/>
              <p:cNvSpPr>
                <a:spLocks/>
              </p:cNvSpPr>
              <p:nvPr/>
            </p:nvSpPr>
            <p:spPr bwMode="auto">
              <a:xfrm>
                <a:off x="2479" y="254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49" name="Freeform 2182"/>
              <p:cNvSpPr>
                <a:spLocks/>
              </p:cNvSpPr>
              <p:nvPr/>
            </p:nvSpPr>
            <p:spPr bwMode="auto">
              <a:xfrm>
                <a:off x="2485" y="2561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0" name="Freeform 2183"/>
              <p:cNvSpPr>
                <a:spLocks/>
              </p:cNvSpPr>
              <p:nvPr/>
            </p:nvSpPr>
            <p:spPr bwMode="auto">
              <a:xfrm>
                <a:off x="2485" y="2537"/>
                <a:ext cx="7" cy="30"/>
              </a:xfrm>
              <a:custGeom>
                <a:avLst/>
                <a:gdLst>
                  <a:gd name="T0" fmla="*/ 0 w 7"/>
                  <a:gd name="T1" fmla="*/ 30 h 30"/>
                  <a:gd name="T2" fmla="*/ 0 w 7"/>
                  <a:gd name="T3" fmla="*/ 24 h 30"/>
                  <a:gd name="T4" fmla="*/ 0 w 7"/>
                  <a:gd name="T5" fmla="*/ 12 h 30"/>
                  <a:gd name="T6" fmla="*/ 7 w 7"/>
                  <a:gd name="T7" fmla="*/ 6 h 30"/>
                  <a:gd name="T8" fmla="*/ 7 w 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1" name="Freeform 2184"/>
              <p:cNvSpPr>
                <a:spLocks/>
              </p:cNvSpPr>
              <p:nvPr/>
            </p:nvSpPr>
            <p:spPr bwMode="auto">
              <a:xfrm>
                <a:off x="2492" y="2537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2" name="Freeform 2185"/>
              <p:cNvSpPr>
                <a:spLocks/>
              </p:cNvSpPr>
              <p:nvPr/>
            </p:nvSpPr>
            <p:spPr bwMode="auto">
              <a:xfrm>
                <a:off x="2492" y="2537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  <a:gd name="T4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3" name="Freeform 2186"/>
              <p:cNvSpPr>
                <a:spLocks/>
              </p:cNvSpPr>
              <p:nvPr/>
            </p:nvSpPr>
            <p:spPr bwMode="auto">
              <a:xfrm>
                <a:off x="2492" y="2537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2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4" name="Line 2187"/>
              <p:cNvSpPr>
                <a:spLocks noChangeShapeType="1"/>
              </p:cNvSpPr>
              <p:nvPr/>
            </p:nvSpPr>
            <p:spPr bwMode="auto">
              <a:xfrm>
                <a:off x="2498" y="2567"/>
                <a:ext cx="0" cy="19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5" name="Freeform 2188"/>
              <p:cNvSpPr>
                <a:spLocks/>
              </p:cNvSpPr>
              <p:nvPr/>
            </p:nvSpPr>
            <p:spPr bwMode="auto">
              <a:xfrm>
                <a:off x="2498" y="258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6" name="Freeform 2189"/>
              <p:cNvSpPr>
                <a:spLocks/>
              </p:cNvSpPr>
              <p:nvPr/>
            </p:nvSpPr>
            <p:spPr bwMode="auto">
              <a:xfrm>
                <a:off x="2504" y="2555"/>
                <a:ext cx="0" cy="37"/>
              </a:xfrm>
              <a:custGeom>
                <a:avLst/>
                <a:gdLst>
                  <a:gd name="T0" fmla="*/ 37 h 37"/>
                  <a:gd name="T1" fmla="*/ 31 h 37"/>
                  <a:gd name="T2" fmla="*/ 18 h 37"/>
                  <a:gd name="T3" fmla="*/ 6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7" name="Freeform 2190"/>
              <p:cNvSpPr>
                <a:spLocks/>
              </p:cNvSpPr>
              <p:nvPr/>
            </p:nvSpPr>
            <p:spPr bwMode="auto">
              <a:xfrm>
                <a:off x="2504" y="2555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6 h 18"/>
                  <a:gd name="T6" fmla="*/ 7 w 7"/>
                  <a:gd name="T7" fmla="*/ 12 h 18"/>
                  <a:gd name="T8" fmla="*/ 7 w 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8" name="Freeform 2191"/>
              <p:cNvSpPr>
                <a:spLocks/>
              </p:cNvSpPr>
              <p:nvPr/>
            </p:nvSpPr>
            <p:spPr bwMode="auto">
              <a:xfrm>
                <a:off x="2511" y="256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59" name="Freeform 2192"/>
              <p:cNvSpPr>
                <a:spLocks/>
              </p:cNvSpPr>
              <p:nvPr/>
            </p:nvSpPr>
            <p:spPr bwMode="auto">
              <a:xfrm>
                <a:off x="2511" y="2567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0" name="Freeform 2193"/>
              <p:cNvSpPr>
                <a:spLocks/>
              </p:cNvSpPr>
              <p:nvPr/>
            </p:nvSpPr>
            <p:spPr bwMode="auto">
              <a:xfrm>
                <a:off x="2511" y="25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1" name="Line 2194"/>
              <p:cNvSpPr>
                <a:spLocks noChangeShapeType="1"/>
              </p:cNvSpPr>
              <p:nvPr/>
            </p:nvSpPr>
            <p:spPr bwMode="auto">
              <a:xfrm>
                <a:off x="2517" y="257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2" name="Freeform 2195"/>
              <p:cNvSpPr>
                <a:spLocks/>
              </p:cNvSpPr>
              <p:nvPr/>
            </p:nvSpPr>
            <p:spPr bwMode="auto">
              <a:xfrm>
                <a:off x="2517" y="256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3" name="Freeform 2196"/>
              <p:cNvSpPr>
                <a:spLocks/>
              </p:cNvSpPr>
              <p:nvPr/>
            </p:nvSpPr>
            <p:spPr bwMode="auto">
              <a:xfrm>
                <a:off x="2523" y="2555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4" name="Freeform 2197"/>
              <p:cNvSpPr>
                <a:spLocks/>
              </p:cNvSpPr>
              <p:nvPr/>
            </p:nvSpPr>
            <p:spPr bwMode="auto">
              <a:xfrm>
                <a:off x="2523" y="2494"/>
                <a:ext cx="6" cy="61"/>
              </a:xfrm>
              <a:custGeom>
                <a:avLst/>
                <a:gdLst>
                  <a:gd name="T0" fmla="*/ 0 w 6"/>
                  <a:gd name="T1" fmla="*/ 61 h 61"/>
                  <a:gd name="T2" fmla="*/ 0 w 6"/>
                  <a:gd name="T3" fmla="*/ 49 h 61"/>
                  <a:gd name="T4" fmla="*/ 0 w 6"/>
                  <a:gd name="T5" fmla="*/ 25 h 61"/>
                  <a:gd name="T6" fmla="*/ 6 w 6"/>
                  <a:gd name="T7" fmla="*/ 6 h 61"/>
                  <a:gd name="T8" fmla="*/ 6 w 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1">
                    <a:moveTo>
                      <a:pt x="0" y="61"/>
                    </a:moveTo>
                    <a:lnTo>
                      <a:pt x="0" y="49"/>
                    </a:lnTo>
                    <a:lnTo>
                      <a:pt x="0" y="25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5" name="Freeform 2198"/>
              <p:cNvSpPr>
                <a:spLocks/>
              </p:cNvSpPr>
              <p:nvPr/>
            </p:nvSpPr>
            <p:spPr bwMode="auto">
              <a:xfrm>
                <a:off x="2529" y="2494"/>
                <a:ext cx="0" cy="43"/>
              </a:xfrm>
              <a:custGeom>
                <a:avLst/>
                <a:gdLst>
                  <a:gd name="T0" fmla="*/ 0 h 43"/>
                  <a:gd name="T1" fmla="*/ 6 h 43"/>
                  <a:gd name="T2" fmla="*/ 19 h 43"/>
                  <a:gd name="T3" fmla="*/ 31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6" name="Freeform 2199"/>
              <p:cNvSpPr>
                <a:spLocks/>
              </p:cNvSpPr>
              <p:nvPr/>
            </p:nvSpPr>
            <p:spPr bwMode="auto">
              <a:xfrm>
                <a:off x="2529" y="2537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7" name="Freeform 2200"/>
              <p:cNvSpPr>
                <a:spLocks/>
              </p:cNvSpPr>
              <p:nvPr/>
            </p:nvSpPr>
            <p:spPr bwMode="auto">
              <a:xfrm>
                <a:off x="2536" y="2549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8" name="Line 2201"/>
              <p:cNvSpPr>
                <a:spLocks noChangeShapeType="1"/>
              </p:cNvSpPr>
              <p:nvPr/>
            </p:nvSpPr>
            <p:spPr bwMode="auto">
              <a:xfrm>
                <a:off x="2536" y="2567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69" name="Freeform 2202"/>
              <p:cNvSpPr>
                <a:spLocks/>
              </p:cNvSpPr>
              <p:nvPr/>
            </p:nvSpPr>
            <p:spPr bwMode="auto">
              <a:xfrm>
                <a:off x="2536" y="2573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6 h 25"/>
                  <a:gd name="T4" fmla="*/ 0 w 6"/>
                  <a:gd name="T5" fmla="*/ 13 h 25"/>
                  <a:gd name="T6" fmla="*/ 6 w 6"/>
                  <a:gd name="T7" fmla="*/ 19 h 25"/>
                  <a:gd name="T8" fmla="*/ 6 w 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6" y="2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0" name="Freeform 2203"/>
              <p:cNvSpPr>
                <a:spLocks/>
              </p:cNvSpPr>
              <p:nvPr/>
            </p:nvSpPr>
            <p:spPr bwMode="auto">
              <a:xfrm>
                <a:off x="2542" y="258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1" name="Freeform 2204"/>
              <p:cNvSpPr>
                <a:spLocks/>
              </p:cNvSpPr>
              <p:nvPr/>
            </p:nvSpPr>
            <p:spPr bwMode="auto">
              <a:xfrm>
                <a:off x="2542" y="258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2" name="Line 2205"/>
              <p:cNvSpPr>
                <a:spLocks noChangeShapeType="1"/>
              </p:cNvSpPr>
              <p:nvPr/>
            </p:nvSpPr>
            <p:spPr bwMode="auto">
              <a:xfrm>
                <a:off x="2548" y="2586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3" name="Freeform 2206"/>
              <p:cNvSpPr>
                <a:spLocks/>
              </p:cNvSpPr>
              <p:nvPr/>
            </p:nvSpPr>
            <p:spPr bwMode="auto">
              <a:xfrm>
                <a:off x="2548" y="2573"/>
                <a:ext cx="7" cy="13"/>
              </a:xfrm>
              <a:custGeom>
                <a:avLst/>
                <a:gdLst>
                  <a:gd name="T0" fmla="*/ 0 w 7"/>
                  <a:gd name="T1" fmla="*/ 13 h 13"/>
                  <a:gd name="T2" fmla="*/ 0 w 7"/>
                  <a:gd name="T3" fmla="*/ 6 h 13"/>
                  <a:gd name="T4" fmla="*/ 7 w 7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13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4" name="Line 2207"/>
              <p:cNvSpPr>
                <a:spLocks noChangeShapeType="1"/>
              </p:cNvSpPr>
              <p:nvPr/>
            </p:nvSpPr>
            <p:spPr bwMode="auto">
              <a:xfrm flipV="1">
                <a:off x="2555" y="2561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5" name="Line 2208"/>
              <p:cNvSpPr>
                <a:spLocks noChangeShapeType="1"/>
              </p:cNvSpPr>
              <p:nvPr/>
            </p:nvSpPr>
            <p:spPr bwMode="auto">
              <a:xfrm flipV="1">
                <a:off x="2555" y="2555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6" name="Freeform 2209"/>
              <p:cNvSpPr>
                <a:spLocks/>
              </p:cNvSpPr>
              <p:nvPr/>
            </p:nvSpPr>
            <p:spPr bwMode="auto">
              <a:xfrm>
                <a:off x="2555" y="2555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7" name="Freeform 2210"/>
              <p:cNvSpPr>
                <a:spLocks/>
              </p:cNvSpPr>
              <p:nvPr/>
            </p:nvSpPr>
            <p:spPr bwMode="auto">
              <a:xfrm>
                <a:off x="2561" y="2537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8" name="Freeform 2211"/>
              <p:cNvSpPr>
                <a:spLocks/>
              </p:cNvSpPr>
              <p:nvPr/>
            </p:nvSpPr>
            <p:spPr bwMode="auto">
              <a:xfrm>
                <a:off x="2561" y="253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79" name="Freeform 2212"/>
              <p:cNvSpPr>
                <a:spLocks/>
              </p:cNvSpPr>
              <p:nvPr/>
            </p:nvSpPr>
            <p:spPr bwMode="auto">
              <a:xfrm>
                <a:off x="2567" y="252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0" name="Freeform 2213"/>
              <p:cNvSpPr>
                <a:spLocks/>
              </p:cNvSpPr>
              <p:nvPr/>
            </p:nvSpPr>
            <p:spPr bwMode="auto">
              <a:xfrm>
                <a:off x="2567" y="2525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6 h 36"/>
                  <a:gd name="T4" fmla="*/ 0 w 6"/>
                  <a:gd name="T5" fmla="*/ 18 h 36"/>
                  <a:gd name="T6" fmla="*/ 6 w 6"/>
                  <a:gd name="T7" fmla="*/ 30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1" name="Freeform 2214"/>
              <p:cNvSpPr>
                <a:spLocks/>
              </p:cNvSpPr>
              <p:nvPr/>
            </p:nvSpPr>
            <p:spPr bwMode="auto">
              <a:xfrm>
                <a:off x="2573" y="2543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782" name="Freeform 2215"/>
              <p:cNvSpPr>
                <a:spLocks/>
              </p:cNvSpPr>
              <p:nvPr/>
            </p:nvSpPr>
            <p:spPr bwMode="auto">
              <a:xfrm>
                <a:off x="2573" y="2513"/>
                <a:ext cx="7" cy="30"/>
              </a:xfrm>
              <a:custGeom>
                <a:avLst/>
                <a:gdLst>
                  <a:gd name="T0" fmla="*/ 0 w 7"/>
                  <a:gd name="T1" fmla="*/ 30 h 30"/>
                  <a:gd name="T2" fmla="*/ 0 w 7"/>
                  <a:gd name="T3" fmla="*/ 12 h 30"/>
                  <a:gd name="T4" fmla="*/ 7 w 7"/>
                  <a:gd name="T5" fmla="*/ 6 h 30"/>
                  <a:gd name="T6" fmla="*/ 7 w 7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0">
                    <a:moveTo>
                      <a:pt x="0" y="30"/>
                    </a:moveTo>
                    <a:lnTo>
                      <a:pt x="0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1" name="Group 2216"/>
            <p:cNvGrpSpPr>
              <a:grpSpLocks/>
            </p:cNvGrpSpPr>
            <p:nvPr/>
          </p:nvGrpSpPr>
          <p:grpSpPr bwMode="auto">
            <a:xfrm>
              <a:off x="4095750" y="3873500"/>
              <a:ext cx="866775" cy="279400"/>
              <a:chOff x="2580" y="2440"/>
              <a:chExt cx="546" cy="176"/>
            </a:xfrm>
          </p:grpSpPr>
          <p:sp>
            <p:nvSpPr>
              <p:cNvPr id="383" name="Freeform 2217"/>
              <p:cNvSpPr>
                <a:spLocks/>
              </p:cNvSpPr>
              <p:nvPr/>
            </p:nvSpPr>
            <p:spPr bwMode="auto">
              <a:xfrm>
                <a:off x="2580" y="2513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4" name="Line 2218"/>
              <p:cNvSpPr>
                <a:spLocks noChangeShapeType="1"/>
              </p:cNvSpPr>
              <p:nvPr/>
            </p:nvSpPr>
            <p:spPr bwMode="auto">
              <a:xfrm>
                <a:off x="2580" y="2519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5" name="Freeform 2219"/>
              <p:cNvSpPr>
                <a:spLocks/>
              </p:cNvSpPr>
              <p:nvPr/>
            </p:nvSpPr>
            <p:spPr bwMode="auto">
              <a:xfrm>
                <a:off x="2580" y="252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6" name="Line 2220"/>
              <p:cNvSpPr>
                <a:spLocks noChangeShapeType="1"/>
              </p:cNvSpPr>
              <p:nvPr/>
            </p:nvSpPr>
            <p:spPr bwMode="auto">
              <a:xfrm>
                <a:off x="2586" y="2531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7" name="Freeform 2221"/>
              <p:cNvSpPr>
                <a:spLocks/>
              </p:cNvSpPr>
              <p:nvPr/>
            </p:nvSpPr>
            <p:spPr bwMode="auto">
              <a:xfrm>
                <a:off x="2586" y="2537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8" name="Freeform 2222"/>
              <p:cNvSpPr>
                <a:spLocks/>
              </p:cNvSpPr>
              <p:nvPr/>
            </p:nvSpPr>
            <p:spPr bwMode="auto">
              <a:xfrm>
                <a:off x="2592" y="2549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9" name="Freeform 2223"/>
              <p:cNvSpPr>
                <a:spLocks/>
              </p:cNvSpPr>
              <p:nvPr/>
            </p:nvSpPr>
            <p:spPr bwMode="auto">
              <a:xfrm>
                <a:off x="2592" y="2513"/>
                <a:ext cx="6" cy="42"/>
              </a:xfrm>
              <a:custGeom>
                <a:avLst/>
                <a:gdLst>
                  <a:gd name="T0" fmla="*/ 0 w 6"/>
                  <a:gd name="T1" fmla="*/ 42 h 42"/>
                  <a:gd name="T2" fmla="*/ 0 w 6"/>
                  <a:gd name="T3" fmla="*/ 36 h 42"/>
                  <a:gd name="T4" fmla="*/ 0 w 6"/>
                  <a:gd name="T5" fmla="*/ 24 h 42"/>
                  <a:gd name="T6" fmla="*/ 6 w 6"/>
                  <a:gd name="T7" fmla="*/ 12 h 42"/>
                  <a:gd name="T8" fmla="*/ 6 w 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0" y="42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0" name="Freeform 2224"/>
              <p:cNvSpPr>
                <a:spLocks/>
              </p:cNvSpPr>
              <p:nvPr/>
            </p:nvSpPr>
            <p:spPr bwMode="auto">
              <a:xfrm>
                <a:off x="2598" y="2488"/>
                <a:ext cx="0" cy="25"/>
              </a:xfrm>
              <a:custGeom>
                <a:avLst/>
                <a:gdLst>
                  <a:gd name="T0" fmla="*/ 25 h 25"/>
                  <a:gd name="T1" fmla="*/ 6 h 25"/>
                  <a:gd name="T2" fmla="*/ 0 h 25"/>
                  <a:gd name="T3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1" name="Freeform 2225"/>
              <p:cNvSpPr>
                <a:spLocks/>
              </p:cNvSpPr>
              <p:nvPr/>
            </p:nvSpPr>
            <p:spPr bwMode="auto">
              <a:xfrm>
                <a:off x="2598" y="2488"/>
                <a:ext cx="7" cy="49"/>
              </a:xfrm>
              <a:custGeom>
                <a:avLst/>
                <a:gdLst>
                  <a:gd name="T0" fmla="*/ 0 w 7"/>
                  <a:gd name="T1" fmla="*/ 0 h 49"/>
                  <a:gd name="T2" fmla="*/ 0 w 7"/>
                  <a:gd name="T3" fmla="*/ 6 h 49"/>
                  <a:gd name="T4" fmla="*/ 0 w 7"/>
                  <a:gd name="T5" fmla="*/ 25 h 49"/>
                  <a:gd name="T6" fmla="*/ 7 w 7"/>
                  <a:gd name="T7" fmla="*/ 37 h 49"/>
                  <a:gd name="T8" fmla="*/ 7 w 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9">
                    <a:moveTo>
                      <a:pt x="0" y="0"/>
                    </a:moveTo>
                    <a:lnTo>
                      <a:pt x="0" y="6"/>
                    </a:lnTo>
                    <a:lnTo>
                      <a:pt x="0" y="25"/>
                    </a:lnTo>
                    <a:lnTo>
                      <a:pt x="7" y="37"/>
                    </a:lnTo>
                    <a:lnTo>
                      <a:pt x="7" y="4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2" name="Freeform 2226"/>
              <p:cNvSpPr>
                <a:spLocks/>
              </p:cNvSpPr>
              <p:nvPr/>
            </p:nvSpPr>
            <p:spPr bwMode="auto">
              <a:xfrm>
                <a:off x="2605" y="2537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3" name="Line 2227"/>
              <p:cNvSpPr>
                <a:spLocks noChangeShapeType="1"/>
              </p:cNvSpPr>
              <p:nvPr/>
            </p:nvSpPr>
            <p:spPr bwMode="auto">
              <a:xfrm>
                <a:off x="2605" y="2549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4" name="Freeform 2228"/>
              <p:cNvSpPr>
                <a:spLocks/>
              </p:cNvSpPr>
              <p:nvPr/>
            </p:nvSpPr>
            <p:spPr bwMode="auto">
              <a:xfrm>
                <a:off x="2605" y="2555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5" name="Line 2229"/>
              <p:cNvSpPr>
                <a:spLocks noChangeShapeType="1"/>
              </p:cNvSpPr>
              <p:nvPr/>
            </p:nvSpPr>
            <p:spPr bwMode="auto">
              <a:xfrm>
                <a:off x="2611" y="2567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6" name="Freeform 2230"/>
              <p:cNvSpPr>
                <a:spLocks/>
              </p:cNvSpPr>
              <p:nvPr/>
            </p:nvSpPr>
            <p:spPr bwMode="auto">
              <a:xfrm>
                <a:off x="2611" y="256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7" name="Freeform 2231"/>
              <p:cNvSpPr>
                <a:spLocks/>
              </p:cNvSpPr>
              <p:nvPr/>
            </p:nvSpPr>
            <p:spPr bwMode="auto">
              <a:xfrm>
                <a:off x="2617" y="2561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8" name="Freeform 2232"/>
              <p:cNvSpPr>
                <a:spLocks/>
              </p:cNvSpPr>
              <p:nvPr/>
            </p:nvSpPr>
            <p:spPr bwMode="auto">
              <a:xfrm>
                <a:off x="2617" y="2567"/>
                <a:ext cx="7" cy="25"/>
              </a:xfrm>
              <a:custGeom>
                <a:avLst/>
                <a:gdLst>
                  <a:gd name="T0" fmla="*/ 0 w 7"/>
                  <a:gd name="T1" fmla="*/ 0 h 25"/>
                  <a:gd name="T2" fmla="*/ 0 w 7"/>
                  <a:gd name="T3" fmla="*/ 12 h 25"/>
                  <a:gd name="T4" fmla="*/ 7 w 7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5">
                    <a:moveTo>
                      <a:pt x="0" y="0"/>
                    </a:moveTo>
                    <a:lnTo>
                      <a:pt x="0" y="12"/>
                    </a:lnTo>
                    <a:lnTo>
                      <a:pt x="7" y="2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99" name="Freeform 2233"/>
              <p:cNvSpPr>
                <a:spLocks/>
              </p:cNvSpPr>
              <p:nvPr/>
            </p:nvSpPr>
            <p:spPr bwMode="auto">
              <a:xfrm>
                <a:off x="2624" y="259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0" name="Freeform 2234"/>
              <p:cNvSpPr>
                <a:spLocks/>
              </p:cNvSpPr>
              <p:nvPr/>
            </p:nvSpPr>
            <p:spPr bwMode="auto">
              <a:xfrm>
                <a:off x="2624" y="2573"/>
                <a:ext cx="0" cy="25"/>
              </a:xfrm>
              <a:custGeom>
                <a:avLst/>
                <a:gdLst>
                  <a:gd name="T0" fmla="*/ 25 h 25"/>
                  <a:gd name="T1" fmla="*/ 19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1" name="Freeform 2235"/>
              <p:cNvSpPr>
                <a:spLocks/>
              </p:cNvSpPr>
              <p:nvPr/>
            </p:nvSpPr>
            <p:spPr bwMode="auto">
              <a:xfrm>
                <a:off x="2624" y="2525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0 w 6"/>
                  <a:gd name="T3" fmla="*/ 36 h 48"/>
                  <a:gd name="T4" fmla="*/ 0 w 6"/>
                  <a:gd name="T5" fmla="*/ 18 h 48"/>
                  <a:gd name="T6" fmla="*/ 6 w 6"/>
                  <a:gd name="T7" fmla="*/ 6 h 48"/>
                  <a:gd name="T8" fmla="*/ 6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0" y="3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2" name="Freeform 2236"/>
              <p:cNvSpPr>
                <a:spLocks/>
              </p:cNvSpPr>
              <p:nvPr/>
            </p:nvSpPr>
            <p:spPr bwMode="auto">
              <a:xfrm>
                <a:off x="2630" y="2525"/>
                <a:ext cx="0" cy="24"/>
              </a:xfrm>
              <a:custGeom>
                <a:avLst/>
                <a:gdLst>
                  <a:gd name="T0" fmla="*/ 0 h 24"/>
                  <a:gd name="T1" fmla="*/ 0 h 24"/>
                  <a:gd name="T2" fmla="*/ 6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3" name="Freeform 2237"/>
              <p:cNvSpPr>
                <a:spLocks/>
              </p:cNvSpPr>
              <p:nvPr/>
            </p:nvSpPr>
            <p:spPr bwMode="auto">
              <a:xfrm>
                <a:off x="2630" y="254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6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4" name="Freeform 2238"/>
              <p:cNvSpPr>
                <a:spLocks/>
              </p:cNvSpPr>
              <p:nvPr/>
            </p:nvSpPr>
            <p:spPr bwMode="auto">
              <a:xfrm>
                <a:off x="2636" y="2537"/>
                <a:ext cx="0" cy="36"/>
              </a:xfrm>
              <a:custGeom>
                <a:avLst/>
                <a:gdLst>
                  <a:gd name="T0" fmla="*/ 36 h 36"/>
                  <a:gd name="T1" fmla="*/ 30 h 36"/>
                  <a:gd name="T2" fmla="*/ 18 h 36"/>
                  <a:gd name="T3" fmla="*/ 6 h 36"/>
                  <a:gd name="T4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5" name="Freeform 2239"/>
              <p:cNvSpPr>
                <a:spLocks/>
              </p:cNvSpPr>
              <p:nvPr/>
            </p:nvSpPr>
            <p:spPr bwMode="auto">
              <a:xfrm>
                <a:off x="2636" y="253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6" name="Freeform 2240"/>
              <p:cNvSpPr>
                <a:spLocks/>
              </p:cNvSpPr>
              <p:nvPr/>
            </p:nvSpPr>
            <p:spPr bwMode="auto">
              <a:xfrm>
                <a:off x="2642" y="2476"/>
                <a:ext cx="0" cy="67"/>
              </a:xfrm>
              <a:custGeom>
                <a:avLst/>
                <a:gdLst>
                  <a:gd name="T0" fmla="*/ 67 h 67"/>
                  <a:gd name="T1" fmla="*/ 55 h 67"/>
                  <a:gd name="T2" fmla="*/ 30 h 67"/>
                  <a:gd name="T3" fmla="*/ 12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67"/>
                    </a:moveTo>
                    <a:lnTo>
                      <a:pt x="0" y="55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7" name="Freeform 2241"/>
              <p:cNvSpPr>
                <a:spLocks/>
              </p:cNvSpPr>
              <p:nvPr/>
            </p:nvSpPr>
            <p:spPr bwMode="auto">
              <a:xfrm>
                <a:off x="2642" y="2476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7 w 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8" name="Freeform 2242"/>
              <p:cNvSpPr>
                <a:spLocks/>
              </p:cNvSpPr>
              <p:nvPr/>
            </p:nvSpPr>
            <p:spPr bwMode="auto">
              <a:xfrm>
                <a:off x="2649" y="2494"/>
                <a:ext cx="0" cy="49"/>
              </a:xfrm>
              <a:custGeom>
                <a:avLst/>
                <a:gdLst>
                  <a:gd name="T0" fmla="*/ 0 h 49"/>
                  <a:gd name="T1" fmla="*/ 12 h 49"/>
                  <a:gd name="T2" fmla="*/ 25 h 49"/>
                  <a:gd name="T3" fmla="*/ 37 h 49"/>
                  <a:gd name="T4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12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09" name="Freeform 2243"/>
              <p:cNvSpPr>
                <a:spLocks/>
              </p:cNvSpPr>
              <p:nvPr/>
            </p:nvSpPr>
            <p:spPr bwMode="auto">
              <a:xfrm>
                <a:off x="2649" y="2543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0" name="Freeform 2244"/>
              <p:cNvSpPr>
                <a:spLocks/>
              </p:cNvSpPr>
              <p:nvPr/>
            </p:nvSpPr>
            <p:spPr bwMode="auto">
              <a:xfrm>
                <a:off x="2649" y="256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1" name="Freeform 2245"/>
              <p:cNvSpPr>
                <a:spLocks/>
              </p:cNvSpPr>
              <p:nvPr/>
            </p:nvSpPr>
            <p:spPr bwMode="auto">
              <a:xfrm>
                <a:off x="2655" y="2573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2" name="Freeform 2246"/>
              <p:cNvSpPr>
                <a:spLocks/>
              </p:cNvSpPr>
              <p:nvPr/>
            </p:nvSpPr>
            <p:spPr bwMode="auto">
              <a:xfrm>
                <a:off x="2655" y="2543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30 h 36"/>
                  <a:gd name="T4" fmla="*/ 0 w 6"/>
                  <a:gd name="T5" fmla="*/ 18 h 36"/>
                  <a:gd name="T6" fmla="*/ 6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3" name="Freeform 2247"/>
              <p:cNvSpPr>
                <a:spLocks/>
              </p:cNvSpPr>
              <p:nvPr/>
            </p:nvSpPr>
            <p:spPr bwMode="auto">
              <a:xfrm>
                <a:off x="2661" y="2525"/>
                <a:ext cx="0" cy="18"/>
              </a:xfrm>
              <a:custGeom>
                <a:avLst/>
                <a:gdLst>
                  <a:gd name="T0" fmla="*/ 18 h 18"/>
                  <a:gd name="T1" fmla="*/ 6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4" name="Freeform 2248"/>
              <p:cNvSpPr>
                <a:spLocks/>
              </p:cNvSpPr>
              <p:nvPr/>
            </p:nvSpPr>
            <p:spPr bwMode="auto">
              <a:xfrm>
                <a:off x="2661" y="2525"/>
                <a:ext cx="7" cy="36"/>
              </a:xfrm>
              <a:custGeom>
                <a:avLst/>
                <a:gdLst>
                  <a:gd name="T0" fmla="*/ 0 w 7"/>
                  <a:gd name="T1" fmla="*/ 0 h 36"/>
                  <a:gd name="T2" fmla="*/ 0 w 7"/>
                  <a:gd name="T3" fmla="*/ 6 h 36"/>
                  <a:gd name="T4" fmla="*/ 0 w 7"/>
                  <a:gd name="T5" fmla="*/ 18 h 36"/>
                  <a:gd name="T6" fmla="*/ 7 w 7"/>
                  <a:gd name="T7" fmla="*/ 30 h 36"/>
                  <a:gd name="T8" fmla="*/ 7 w 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7" y="30"/>
                    </a:lnTo>
                    <a:lnTo>
                      <a:pt x="7" y="3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5" name="Line 2249"/>
              <p:cNvSpPr>
                <a:spLocks noChangeShapeType="1"/>
              </p:cNvSpPr>
              <p:nvPr/>
            </p:nvSpPr>
            <p:spPr bwMode="auto">
              <a:xfrm>
                <a:off x="2668" y="2561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6" name="Line 2250"/>
              <p:cNvSpPr>
                <a:spLocks noChangeShapeType="1"/>
              </p:cNvSpPr>
              <p:nvPr/>
            </p:nvSpPr>
            <p:spPr bwMode="auto">
              <a:xfrm>
                <a:off x="2668" y="257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7" name="Freeform 2251"/>
              <p:cNvSpPr>
                <a:spLocks/>
              </p:cNvSpPr>
              <p:nvPr/>
            </p:nvSpPr>
            <p:spPr bwMode="auto">
              <a:xfrm>
                <a:off x="2668" y="2579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7 h 37"/>
                  <a:gd name="T4" fmla="*/ 0 w 6"/>
                  <a:gd name="T5" fmla="*/ 19 h 37"/>
                  <a:gd name="T6" fmla="*/ 6 w 6"/>
                  <a:gd name="T7" fmla="*/ 31 h 37"/>
                  <a:gd name="T8" fmla="*/ 6 w 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8" name="Freeform 2252"/>
              <p:cNvSpPr>
                <a:spLocks/>
              </p:cNvSpPr>
              <p:nvPr/>
            </p:nvSpPr>
            <p:spPr bwMode="auto">
              <a:xfrm>
                <a:off x="2674" y="2592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18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9" name="Freeform 2253"/>
              <p:cNvSpPr>
                <a:spLocks/>
              </p:cNvSpPr>
              <p:nvPr/>
            </p:nvSpPr>
            <p:spPr bwMode="auto">
              <a:xfrm>
                <a:off x="2674" y="2567"/>
                <a:ext cx="6" cy="25"/>
              </a:xfrm>
              <a:custGeom>
                <a:avLst/>
                <a:gdLst>
                  <a:gd name="T0" fmla="*/ 0 w 6"/>
                  <a:gd name="T1" fmla="*/ 25 h 25"/>
                  <a:gd name="T2" fmla="*/ 0 w 6"/>
                  <a:gd name="T3" fmla="*/ 12 h 25"/>
                  <a:gd name="T4" fmla="*/ 6 w 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0" name="Freeform 2254"/>
              <p:cNvSpPr>
                <a:spLocks/>
              </p:cNvSpPr>
              <p:nvPr/>
            </p:nvSpPr>
            <p:spPr bwMode="auto">
              <a:xfrm>
                <a:off x="2680" y="2555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1" name="Freeform 2255"/>
              <p:cNvSpPr>
                <a:spLocks/>
              </p:cNvSpPr>
              <p:nvPr/>
            </p:nvSpPr>
            <p:spPr bwMode="auto">
              <a:xfrm>
                <a:off x="2680" y="2555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2" name="Line 2256"/>
              <p:cNvSpPr>
                <a:spLocks noChangeShapeType="1"/>
              </p:cNvSpPr>
              <p:nvPr/>
            </p:nvSpPr>
            <p:spPr bwMode="auto">
              <a:xfrm>
                <a:off x="2686" y="2555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3" name="Freeform 2257"/>
              <p:cNvSpPr>
                <a:spLocks/>
              </p:cNvSpPr>
              <p:nvPr/>
            </p:nvSpPr>
            <p:spPr bwMode="auto">
              <a:xfrm>
                <a:off x="2686" y="2561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4" name="Freeform 2258"/>
              <p:cNvSpPr>
                <a:spLocks/>
              </p:cNvSpPr>
              <p:nvPr/>
            </p:nvSpPr>
            <p:spPr bwMode="auto">
              <a:xfrm>
                <a:off x="2693" y="2561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5" name="Line 2259"/>
              <p:cNvSpPr>
                <a:spLocks noChangeShapeType="1"/>
              </p:cNvSpPr>
              <p:nvPr/>
            </p:nvSpPr>
            <p:spPr bwMode="auto">
              <a:xfrm flipV="1">
                <a:off x="2693" y="2549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6" name="Freeform 2260"/>
              <p:cNvSpPr>
                <a:spLocks/>
              </p:cNvSpPr>
              <p:nvPr/>
            </p:nvSpPr>
            <p:spPr bwMode="auto">
              <a:xfrm>
                <a:off x="2693" y="2513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30 h 36"/>
                  <a:gd name="T4" fmla="*/ 0 w 6"/>
                  <a:gd name="T5" fmla="*/ 18 h 36"/>
                  <a:gd name="T6" fmla="*/ 6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7" name="Freeform 2261"/>
              <p:cNvSpPr>
                <a:spLocks/>
              </p:cNvSpPr>
              <p:nvPr/>
            </p:nvSpPr>
            <p:spPr bwMode="auto">
              <a:xfrm>
                <a:off x="2699" y="2513"/>
                <a:ext cx="0" cy="36"/>
              </a:xfrm>
              <a:custGeom>
                <a:avLst/>
                <a:gdLst>
                  <a:gd name="T0" fmla="*/ 0 h 36"/>
                  <a:gd name="T1" fmla="*/ 6 h 36"/>
                  <a:gd name="T2" fmla="*/ 18 h 36"/>
                  <a:gd name="T3" fmla="*/ 30 h 36"/>
                  <a:gd name="T4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8" name="Freeform 2262"/>
              <p:cNvSpPr>
                <a:spLocks/>
              </p:cNvSpPr>
              <p:nvPr/>
            </p:nvSpPr>
            <p:spPr bwMode="auto">
              <a:xfrm>
                <a:off x="2699" y="2537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6 h 12"/>
                  <a:gd name="T6" fmla="*/ 6 w 6"/>
                  <a:gd name="T7" fmla="*/ 0 h 12"/>
                  <a:gd name="T8" fmla="*/ 6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9" name="Freeform 2263"/>
              <p:cNvSpPr>
                <a:spLocks/>
              </p:cNvSpPr>
              <p:nvPr/>
            </p:nvSpPr>
            <p:spPr bwMode="auto">
              <a:xfrm>
                <a:off x="2705" y="2537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0" name="Freeform 2264"/>
              <p:cNvSpPr>
                <a:spLocks/>
              </p:cNvSpPr>
              <p:nvPr/>
            </p:nvSpPr>
            <p:spPr bwMode="auto">
              <a:xfrm>
                <a:off x="2705" y="254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1" name="Freeform 2265"/>
              <p:cNvSpPr>
                <a:spLocks/>
              </p:cNvSpPr>
              <p:nvPr/>
            </p:nvSpPr>
            <p:spPr bwMode="auto">
              <a:xfrm>
                <a:off x="2711" y="2561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2" name="Freeform 2266"/>
              <p:cNvSpPr>
                <a:spLocks/>
              </p:cNvSpPr>
              <p:nvPr/>
            </p:nvSpPr>
            <p:spPr bwMode="auto">
              <a:xfrm>
                <a:off x="2711" y="2579"/>
                <a:ext cx="7" cy="13"/>
              </a:xfrm>
              <a:custGeom>
                <a:avLst/>
                <a:gdLst>
                  <a:gd name="T0" fmla="*/ 0 w 7"/>
                  <a:gd name="T1" fmla="*/ 0 h 13"/>
                  <a:gd name="T2" fmla="*/ 0 w 7"/>
                  <a:gd name="T3" fmla="*/ 7 h 13"/>
                  <a:gd name="T4" fmla="*/ 7 w 7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0" y="7"/>
                    </a:lnTo>
                    <a:lnTo>
                      <a:pt x="7" y="13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3" name="Freeform 2267"/>
              <p:cNvSpPr>
                <a:spLocks/>
              </p:cNvSpPr>
              <p:nvPr/>
            </p:nvSpPr>
            <p:spPr bwMode="auto">
              <a:xfrm>
                <a:off x="2718" y="2579"/>
                <a:ext cx="0" cy="13"/>
              </a:xfrm>
              <a:custGeom>
                <a:avLst/>
                <a:gdLst>
                  <a:gd name="T0" fmla="*/ 13 h 13"/>
                  <a:gd name="T1" fmla="*/ 7 h 13"/>
                  <a:gd name="T2" fmla="*/ 0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4" name="Line 2268"/>
              <p:cNvSpPr>
                <a:spLocks noChangeShapeType="1"/>
              </p:cNvSpPr>
              <p:nvPr/>
            </p:nvSpPr>
            <p:spPr bwMode="auto">
              <a:xfrm flipV="1">
                <a:off x="2718" y="257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5" name="Freeform 2269"/>
              <p:cNvSpPr>
                <a:spLocks/>
              </p:cNvSpPr>
              <p:nvPr/>
            </p:nvSpPr>
            <p:spPr bwMode="auto">
              <a:xfrm>
                <a:off x="2718" y="256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6" name="Freeform 2270"/>
              <p:cNvSpPr>
                <a:spLocks/>
              </p:cNvSpPr>
              <p:nvPr/>
            </p:nvSpPr>
            <p:spPr bwMode="auto">
              <a:xfrm>
                <a:off x="2724" y="2567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7" name="Freeform 2271"/>
              <p:cNvSpPr>
                <a:spLocks/>
              </p:cNvSpPr>
              <p:nvPr/>
            </p:nvSpPr>
            <p:spPr bwMode="auto">
              <a:xfrm>
                <a:off x="2724" y="2573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13 h 25"/>
                  <a:gd name="T4" fmla="*/ 6 w 6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0" y="13"/>
                    </a:lnTo>
                    <a:lnTo>
                      <a:pt x="6" y="2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8" name="Line 2272"/>
              <p:cNvSpPr>
                <a:spLocks noChangeShapeType="1"/>
              </p:cNvSpPr>
              <p:nvPr/>
            </p:nvSpPr>
            <p:spPr bwMode="auto">
              <a:xfrm>
                <a:off x="2730" y="259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9" name="Freeform 2273"/>
              <p:cNvSpPr>
                <a:spLocks/>
              </p:cNvSpPr>
              <p:nvPr/>
            </p:nvSpPr>
            <p:spPr bwMode="auto">
              <a:xfrm>
                <a:off x="2730" y="2586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6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0" name="Freeform 2274"/>
              <p:cNvSpPr>
                <a:spLocks/>
              </p:cNvSpPr>
              <p:nvPr/>
            </p:nvSpPr>
            <p:spPr bwMode="auto">
              <a:xfrm>
                <a:off x="2737" y="2586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1" name="Freeform 2275"/>
              <p:cNvSpPr>
                <a:spLocks/>
              </p:cNvSpPr>
              <p:nvPr/>
            </p:nvSpPr>
            <p:spPr bwMode="auto">
              <a:xfrm>
                <a:off x="2737" y="2592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2" name="Freeform 2276"/>
              <p:cNvSpPr>
                <a:spLocks/>
              </p:cNvSpPr>
              <p:nvPr/>
            </p:nvSpPr>
            <p:spPr bwMode="auto">
              <a:xfrm>
                <a:off x="2737" y="2555"/>
                <a:ext cx="6" cy="49"/>
              </a:xfrm>
              <a:custGeom>
                <a:avLst/>
                <a:gdLst>
                  <a:gd name="T0" fmla="*/ 0 w 6"/>
                  <a:gd name="T1" fmla="*/ 49 h 49"/>
                  <a:gd name="T2" fmla="*/ 0 w 6"/>
                  <a:gd name="T3" fmla="*/ 43 h 49"/>
                  <a:gd name="T4" fmla="*/ 0 w 6"/>
                  <a:gd name="T5" fmla="*/ 24 h 49"/>
                  <a:gd name="T6" fmla="*/ 6 w 6"/>
                  <a:gd name="T7" fmla="*/ 12 h 49"/>
                  <a:gd name="T8" fmla="*/ 6 w 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0" y="49"/>
                    </a:moveTo>
                    <a:lnTo>
                      <a:pt x="0" y="43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3" name="Freeform 2277"/>
              <p:cNvSpPr>
                <a:spLocks/>
              </p:cNvSpPr>
              <p:nvPr/>
            </p:nvSpPr>
            <p:spPr bwMode="auto">
              <a:xfrm>
                <a:off x="2743" y="2525"/>
                <a:ext cx="0" cy="30"/>
              </a:xfrm>
              <a:custGeom>
                <a:avLst/>
                <a:gdLst>
                  <a:gd name="T0" fmla="*/ 30 h 30"/>
                  <a:gd name="T1" fmla="*/ 12 h 30"/>
                  <a:gd name="T2" fmla="*/ 6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4" name="Freeform 2278"/>
              <p:cNvSpPr>
                <a:spLocks/>
              </p:cNvSpPr>
              <p:nvPr/>
            </p:nvSpPr>
            <p:spPr bwMode="auto">
              <a:xfrm>
                <a:off x="2743" y="2525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5" name="Freeform 2279"/>
              <p:cNvSpPr>
                <a:spLocks/>
              </p:cNvSpPr>
              <p:nvPr/>
            </p:nvSpPr>
            <p:spPr bwMode="auto">
              <a:xfrm>
                <a:off x="2749" y="2531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  <a:gd name="T4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6" name="Freeform 2280"/>
              <p:cNvSpPr>
                <a:spLocks/>
              </p:cNvSpPr>
              <p:nvPr/>
            </p:nvSpPr>
            <p:spPr bwMode="auto">
              <a:xfrm>
                <a:off x="2749" y="2531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2 h 30"/>
                  <a:gd name="T6" fmla="*/ 6 w 6"/>
                  <a:gd name="T7" fmla="*/ 24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7" name="Freeform 2281"/>
              <p:cNvSpPr>
                <a:spLocks/>
              </p:cNvSpPr>
              <p:nvPr/>
            </p:nvSpPr>
            <p:spPr bwMode="auto">
              <a:xfrm>
                <a:off x="2755" y="2549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  <a:gd name="T4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8" name="Freeform 2282"/>
              <p:cNvSpPr>
                <a:spLocks/>
              </p:cNvSpPr>
              <p:nvPr/>
            </p:nvSpPr>
            <p:spPr bwMode="auto">
              <a:xfrm>
                <a:off x="2755" y="2549"/>
                <a:ext cx="7" cy="30"/>
              </a:xfrm>
              <a:custGeom>
                <a:avLst/>
                <a:gdLst>
                  <a:gd name="T0" fmla="*/ 0 w 7"/>
                  <a:gd name="T1" fmla="*/ 0 h 30"/>
                  <a:gd name="T2" fmla="*/ 0 w 7"/>
                  <a:gd name="T3" fmla="*/ 6 h 30"/>
                  <a:gd name="T4" fmla="*/ 0 w 7"/>
                  <a:gd name="T5" fmla="*/ 18 h 30"/>
                  <a:gd name="T6" fmla="*/ 7 w 7"/>
                  <a:gd name="T7" fmla="*/ 24 h 30"/>
                  <a:gd name="T8" fmla="*/ 7 w 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7" y="24"/>
                    </a:lnTo>
                    <a:lnTo>
                      <a:pt x="7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9" name="Freeform 2283"/>
              <p:cNvSpPr>
                <a:spLocks/>
              </p:cNvSpPr>
              <p:nvPr/>
            </p:nvSpPr>
            <p:spPr bwMode="auto">
              <a:xfrm>
                <a:off x="2762" y="2537"/>
                <a:ext cx="0" cy="42"/>
              </a:xfrm>
              <a:custGeom>
                <a:avLst/>
                <a:gdLst>
                  <a:gd name="T0" fmla="*/ 42 h 42"/>
                  <a:gd name="T1" fmla="*/ 36 h 42"/>
                  <a:gd name="T2" fmla="*/ 24 h 42"/>
                  <a:gd name="T3" fmla="*/ 12 h 42"/>
                  <a:gd name="T4" fmla="*/ 0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2">
                    <a:moveTo>
                      <a:pt x="0" y="42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0" name="Freeform 2284"/>
              <p:cNvSpPr>
                <a:spLocks/>
              </p:cNvSpPr>
              <p:nvPr/>
            </p:nvSpPr>
            <p:spPr bwMode="auto">
              <a:xfrm>
                <a:off x="2762" y="2513"/>
                <a:ext cx="0" cy="24"/>
              </a:xfrm>
              <a:custGeom>
                <a:avLst/>
                <a:gdLst>
                  <a:gd name="T0" fmla="*/ 24 h 24"/>
                  <a:gd name="T1" fmla="*/ 6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1" name="Freeform 2285"/>
              <p:cNvSpPr>
                <a:spLocks/>
              </p:cNvSpPr>
              <p:nvPr/>
            </p:nvSpPr>
            <p:spPr bwMode="auto">
              <a:xfrm>
                <a:off x="2762" y="2513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2" name="Line 2286"/>
              <p:cNvSpPr>
                <a:spLocks noChangeShapeType="1"/>
              </p:cNvSpPr>
              <p:nvPr/>
            </p:nvSpPr>
            <p:spPr bwMode="auto">
              <a:xfrm>
                <a:off x="2768" y="2531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3" name="Freeform 2287"/>
              <p:cNvSpPr>
                <a:spLocks/>
              </p:cNvSpPr>
              <p:nvPr/>
            </p:nvSpPr>
            <p:spPr bwMode="auto">
              <a:xfrm>
                <a:off x="2768" y="2537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4" name="Freeform 2288"/>
              <p:cNvSpPr>
                <a:spLocks/>
              </p:cNvSpPr>
              <p:nvPr/>
            </p:nvSpPr>
            <p:spPr bwMode="auto">
              <a:xfrm>
                <a:off x="2774" y="2519"/>
                <a:ext cx="0" cy="30"/>
              </a:xfrm>
              <a:custGeom>
                <a:avLst/>
                <a:gdLst>
                  <a:gd name="T0" fmla="*/ 30 h 30"/>
                  <a:gd name="T1" fmla="*/ 24 h 30"/>
                  <a:gd name="T2" fmla="*/ 12 h 30"/>
                  <a:gd name="T3" fmla="*/ 6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5" name="Freeform 2289"/>
              <p:cNvSpPr>
                <a:spLocks/>
              </p:cNvSpPr>
              <p:nvPr/>
            </p:nvSpPr>
            <p:spPr bwMode="auto">
              <a:xfrm>
                <a:off x="2774" y="251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6" name="Freeform 2290"/>
              <p:cNvSpPr>
                <a:spLocks/>
              </p:cNvSpPr>
              <p:nvPr/>
            </p:nvSpPr>
            <p:spPr bwMode="auto">
              <a:xfrm>
                <a:off x="2780" y="2537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7" name="Freeform 2291"/>
              <p:cNvSpPr>
                <a:spLocks/>
              </p:cNvSpPr>
              <p:nvPr/>
            </p:nvSpPr>
            <p:spPr bwMode="auto">
              <a:xfrm>
                <a:off x="2780" y="2531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8" name="Freeform 2292"/>
              <p:cNvSpPr>
                <a:spLocks/>
              </p:cNvSpPr>
              <p:nvPr/>
            </p:nvSpPr>
            <p:spPr bwMode="auto">
              <a:xfrm>
                <a:off x="2780" y="2519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6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9" name="Freeform 2293"/>
              <p:cNvSpPr>
                <a:spLocks/>
              </p:cNvSpPr>
              <p:nvPr/>
            </p:nvSpPr>
            <p:spPr bwMode="auto">
              <a:xfrm>
                <a:off x="2787" y="2519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0" name="Freeform 2294"/>
              <p:cNvSpPr>
                <a:spLocks/>
              </p:cNvSpPr>
              <p:nvPr/>
            </p:nvSpPr>
            <p:spPr bwMode="auto">
              <a:xfrm>
                <a:off x="2787" y="253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1" name="Freeform 2295"/>
              <p:cNvSpPr>
                <a:spLocks/>
              </p:cNvSpPr>
              <p:nvPr/>
            </p:nvSpPr>
            <p:spPr bwMode="auto">
              <a:xfrm>
                <a:off x="2793" y="2519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2" name="Freeform 2296"/>
              <p:cNvSpPr>
                <a:spLocks/>
              </p:cNvSpPr>
              <p:nvPr/>
            </p:nvSpPr>
            <p:spPr bwMode="auto">
              <a:xfrm>
                <a:off x="2793" y="2519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2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3" name="Freeform 2297"/>
              <p:cNvSpPr>
                <a:spLocks/>
              </p:cNvSpPr>
              <p:nvPr/>
            </p:nvSpPr>
            <p:spPr bwMode="auto">
              <a:xfrm>
                <a:off x="2799" y="2549"/>
                <a:ext cx="0" cy="30"/>
              </a:xfrm>
              <a:custGeom>
                <a:avLst/>
                <a:gdLst>
                  <a:gd name="T0" fmla="*/ 0 h 30"/>
                  <a:gd name="T1" fmla="*/ 18 h 30"/>
                  <a:gd name="T2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18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4" name="Freeform 2298"/>
              <p:cNvSpPr>
                <a:spLocks/>
              </p:cNvSpPr>
              <p:nvPr/>
            </p:nvSpPr>
            <p:spPr bwMode="auto">
              <a:xfrm>
                <a:off x="2799" y="2579"/>
                <a:ext cx="7" cy="13"/>
              </a:xfrm>
              <a:custGeom>
                <a:avLst/>
                <a:gdLst>
                  <a:gd name="T0" fmla="*/ 0 w 7"/>
                  <a:gd name="T1" fmla="*/ 0 h 13"/>
                  <a:gd name="T2" fmla="*/ 0 w 7"/>
                  <a:gd name="T3" fmla="*/ 13 h 13"/>
                  <a:gd name="T4" fmla="*/ 7 w 7"/>
                  <a:gd name="T5" fmla="*/ 13 h 13"/>
                  <a:gd name="T6" fmla="*/ 7 w 7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0" y="13"/>
                    </a:lnTo>
                    <a:lnTo>
                      <a:pt x="7" y="13"/>
                    </a:lnTo>
                    <a:lnTo>
                      <a:pt x="7" y="13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5" name="Freeform 2299"/>
              <p:cNvSpPr>
                <a:spLocks/>
              </p:cNvSpPr>
              <p:nvPr/>
            </p:nvSpPr>
            <p:spPr bwMode="auto">
              <a:xfrm>
                <a:off x="2806" y="2555"/>
                <a:ext cx="0" cy="37"/>
              </a:xfrm>
              <a:custGeom>
                <a:avLst/>
                <a:gdLst>
                  <a:gd name="T0" fmla="*/ 37 h 37"/>
                  <a:gd name="T1" fmla="*/ 31 h 37"/>
                  <a:gd name="T2" fmla="*/ 24 h 37"/>
                  <a:gd name="T3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6" name="Freeform 2300"/>
              <p:cNvSpPr>
                <a:spLocks/>
              </p:cNvSpPr>
              <p:nvPr/>
            </p:nvSpPr>
            <p:spPr bwMode="auto">
              <a:xfrm>
                <a:off x="2806" y="2513"/>
                <a:ext cx="0" cy="42"/>
              </a:xfrm>
              <a:custGeom>
                <a:avLst/>
                <a:gdLst>
                  <a:gd name="T0" fmla="*/ 42 h 42"/>
                  <a:gd name="T1" fmla="*/ 30 h 42"/>
                  <a:gd name="T2" fmla="*/ 18 h 42"/>
                  <a:gd name="T3" fmla="*/ 6 h 42"/>
                  <a:gd name="T4" fmla="*/ 0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2">
                    <a:moveTo>
                      <a:pt x="0" y="42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7" name="Freeform 2301"/>
              <p:cNvSpPr>
                <a:spLocks/>
              </p:cNvSpPr>
              <p:nvPr/>
            </p:nvSpPr>
            <p:spPr bwMode="auto">
              <a:xfrm>
                <a:off x="2806" y="2513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6 h 42"/>
                  <a:gd name="T4" fmla="*/ 0 w 6"/>
                  <a:gd name="T5" fmla="*/ 18 h 42"/>
                  <a:gd name="T6" fmla="*/ 6 w 6"/>
                  <a:gd name="T7" fmla="*/ 30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6" y="4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8" name="Freeform 2302"/>
              <p:cNvSpPr>
                <a:spLocks/>
              </p:cNvSpPr>
              <p:nvPr/>
            </p:nvSpPr>
            <p:spPr bwMode="auto">
              <a:xfrm>
                <a:off x="2812" y="2549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9" name="Freeform 2303"/>
              <p:cNvSpPr>
                <a:spLocks/>
              </p:cNvSpPr>
              <p:nvPr/>
            </p:nvSpPr>
            <p:spPr bwMode="auto">
              <a:xfrm>
                <a:off x="2812" y="254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0" name="Freeform 2304"/>
              <p:cNvSpPr>
                <a:spLocks/>
              </p:cNvSpPr>
              <p:nvPr/>
            </p:nvSpPr>
            <p:spPr bwMode="auto">
              <a:xfrm>
                <a:off x="2818" y="2555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1" name="Freeform 2305"/>
              <p:cNvSpPr>
                <a:spLocks/>
              </p:cNvSpPr>
              <p:nvPr/>
            </p:nvSpPr>
            <p:spPr bwMode="auto">
              <a:xfrm>
                <a:off x="2818" y="2543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2" name="Freeform 2306"/>
              <p:cNvSpPr>
                <a:spLocks/>
              </p:cNvSpPr>
              <p:nvPr/>
            </p:nvSpPr>
            <p:spPr bwMode="auto">
              <a:xfrm>
                <a:off x="2824" y="2506"/>
                <a:ext cx="0" cy="37"/>
              </a:xfrm>
              <a:custGeom>
                <a:avLst/>
                <a:gdLst>
                  <a:gd name="T0" fmla="*/ 37 h 37"/>
                  <a:gd name="T1" fmla="*/ 31 h 37"/>
                  <a:gd name="T2" fmla="*/ 19 h 37"/>
                  <a:gd name="T3" fmla="*/ 7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3" name="Freeform 2307"/>
              <p:cNvSpPr>
                <a:spLocks/>
              </p:cNvSpPr>
              <p:nvPr/>
            </p:nvSpPr>
            <p:spPr bwMode="auto">
              <a:xfrm>
                <a:off x="2824" y="250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7" y="7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4" name="Line 2308"/>
              <p:cNvSpPr>
                <a:spLocks noChangeShapeType="1"/>
              </p:cNvSpPr>
              <p:nvPr/>
            </p:nvSpPr>
            <p:spPr bwMode="auto">
              <a:xfrm>
                <a:off x="2831" y="2513"/>
                <a:ext cx="0" cy="1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5" name="Freeform 2309"/>
              <p:cNvSpPr>
                <a:spLocks/>
              </p:cNvSpPr>
              <p:nvPr/>
            </p:nvSpPr>
            <p:spPr bwMode="auto">
              <a:xfrm>
                <a:off x="2831" y="2531"/>
                <a:ext cx="0" cy="30"/>
              </a:xfrm>
              <a:custGeom>
                <a:avLst/>
                <a:gdLst>
                  <a:gd name="T0" fmla="*/ 0 h 30"/>
                  <a:gd name="T1" fmla="*/ 12 h 30"/>
                  <a:gd name="T2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12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6" name="Freeform 2310"/>
              <p:cNvSpPr>
                <a:spLocks/>
              </p:cNvSpPr>
              <p:nvPr/>
            </p:nvSpPr>
            <p:spPr bwMode="auto">
              <a:xfrm>
                <a:off x="2831" y="2561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18 h 25"/>
                  <a:gd name="T4" fmla="*/ 6 w 6"/>
                  <a:gd name="T5" fmla="*/ 25 h 25"/>
                  <a:gd name="T6" fmla="*/ 6 w 6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0" y="18"/>
                    </a:lnTo>
                    <a:lnTo>
                      <a:pt x="6" y="25"/>
                    </a:lnTo>
                    <a:lnTo>
                      <a:pt x="6" y="2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7" name="Freeform 2311"/>
              <p:cNvSpPr>
                <a:spLocks/>
              </p:cNvSpPr>
              <p:nvPr/>
            </p:nvSpPr>
            <p:spPr bwMode="auto">
              <a:xfrm>
                <a:off x="2837" y="2561"/>
                <a:ext cx="0" cy="25"/>
              </a:xfrm>
              <a:custGeom>
                <a:avLst/>
                <a:gdLst>
                  <a:gd name="T0" fmla="*/ 25 h 25"/>
                  <a:gd name="T1" fmla="*/ 25 h 25"/>
                  <a:gd name="T2" fmla="*/ 18 h 25"/>
                  <a:gd name="T3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8" name="Freeform 2312"/>
              <p:cNvSpPr>
                <a:spLocks/>
              </p:cNvSpPr>
              <p:nvPr/>
            </p:nvSpPr>
            <p:spPr bwMode="auto">
              <a:xfrm>
                <a:off x="2837" y="2531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12 h 30"/>
                  <a:gd name="T4" fmla="*/ 6 w 6"/>
                  <a:gd name="T5" fmla="*/ 6 h 30"/>
                  <a:gd name="T6" fmla="*/ 6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9" name="Freeform 2313"/>
              <p:cNvSpPr>
                <a:spLocks/>
              </p:cNvSpPr>
              <p:nvPr/>
            </p:nvSpPr>
            <p:spPr bwMode="auto">
              <a:xfrm>
                <a:off x="2843" y="2531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2 h 18"/>
                  <a:gd name="T3" fmla="*/ 18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0" name="Freeform 2314"/>
              <p:cNvSpPr>
                <a:spLocks/>
              </p:cNvSpPr>
              <p:nvPr/>
            </p:nvSpPr>
            <p:spPr bwMode="auto">
              <a:xfrm>
                <a:off x="2843" y="2500"/>
                <a:ext cx="7" cy="49"/>
              </a:xfrm>
              <a:custGeom>
                <a:avLst/>
                <a:gdLst>
                  <a:gd name="T0" fmla="*/ 0 w 7"/>
                  <a:gd name="T1" fmla="*/ 49 h 49"/>
                  <a:gd name="T2" fmla="*/ 0 w 7"/>
                  <a:gd name="T3" fmla="*/ 43 h 49"/>
                  <a:gd name="T4" fmla="*/ 0 w 7"/>
                  <a:gd name="T5" fmla="*/ 25 h 49"/>
                  <a:gd name="T6" fmla="*/ 7 w 7"/>
                  <a:gd name="T7" fmla="*/ 13 h 49"/>
                  <a:gd name="T8" fmla="*/ 7 w 7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9">
                    <a:moveTo>
                      <a:pt x="0" y="49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7" y="13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1" name="Line 2315"/>
              <p:cNvSpPr>
                <a:spLocks noChangeShapeType="1"/>
              </p:cNvSpPr>
              <p:nvPr/>
            </p:nvSpPr>
            <p:spPr bwMode="auto">
              <a:xfrm>
                <a:off x="2850" y="250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2" name="Freeform 2316"/>
              <p:cNvSpPr>
                <a:spLocks/>
              </p:cNvSpPr>
              <p:nvPr/>
            </p:nvSpPr>
            <p:spPr bwMode="auto">
              <a:xfrm>
                <a:off x="2850" y="2500"/>
                <a:ext cx="0" cy="49"/>
              </a:xfrm>
              <a:custGeom>
                <a:avLst/>
                <a:gdLst>
                  <a:gd name="T0" fmla="*/ 0 h 49"/>
                  <a:gd name="T1" fmla="*/ 13 h 49"/>
                  <a:gd name="T2" fmla="*/ 25 h 49"/>
                  <a:gd name="T3" fmla="*/ 37 h 49"/>
                  <a:gd name="T4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3" name="Freeform 2317"/>
              <p:cNvSpPr>
                <a:spLocks/>
              </p:cNvSpPr>
              <p:nvPr/>
            </p:nvSpPr>
            <p:spPr bwMode="auto">
              <a:xfrm>
                <a:off x="2850" y="25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4" name="Freeform 2318"/>
              <p:cNvSpPr>
                <a:spLocks/>
              </p:cNvSpPr>
              <p:nvPr/>
            </p:nvSpPr>
            <p:spPr bwMode="auto">
              <a:xfrm>
                <a:off x="2856" y="2543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2 h 18"/>
                  <a:gd name="T3" fmla="*/ 18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5" name="Freeform 2319"/>
              <p:cNvSpPr>
                <a:spLocks/>
              </p:cNvSpPr>
              <p:nvPr/>
            </p:nvSpPr>
            <p:spPr bwMode="auto">
              <a:xfrm>
                <a:off x="2856" y="2543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0 w 6"/>
                  <a:gd name="T5" fmla="*/ 12 h 18"/>
                  <a:gd name="T6" fmla="*/ 6 w 6"/>
                  <a:gd name="T7" fmla="*/ 6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6" name="Freeform 2320"/>
              <p:cNvSpPr>
                <a:spLocks/>
              </p:cNvSpPr>
              <p:nvPr/>
            </p:nvSpPr>
            <p:spPr bwMode="auto">
              <a:xfrm>
                <a:off x="2862" y="2543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7" name="Freeform 2321"/>
              <p:cNvSpPr>
                <a:spLocks/>
              </p:cNvSpPr>
              <p:nvPr/>
            </p:nvSpPr>
            <p:spPr bwMode="auto">
              <a:xfrm>
                <a:off x="2862" y="2549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8 h 30"/>
                  <a:gd name="T6" fmla="*/ 6 w 6"/>
                  <a:gd name="T7" fmla="*/ 24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8" name="Line 2322"/>
              <p:cNvSpPr>
                <a:spLocks noChangeShapeType="1"/>
              </p:cNvSpPr>
              <p:nvPr/>
            </p:nvSpPr>
            <p:spPr bwMode="auto">
              <a:xfrm>
                <a:off x="2868" y="257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9" name="Freeform 2323"/>
              <p:cNvSpPr>
                <a:spLocks/>
              </p:cNvSpPr>
              <p:nvPr/>
            </p:nvSpPr>
            <p:spPr bwMode="auto">
              <a:xfrm>
                <a:off x="2868" y="2531"/>
                <a:ext cx="7" cy="48"/>
              </a:xfrm>
              <a:custGeom>
                <a:avLst/>
                <a:gdLst>
                  <a:gd name="T0" fmla="*/ 0 w 7"/>
                  <a:gd name="T1" fmla="*/ 48 h 48"/>
                  <a:gd name="T2" fmla="*/ 0 w 7"/>
                  <a:gd name="T3" fmla="*/ 36 h 48"/>
                  <a:gd name="T4" fmla="*/ 0 w 7"/>
                  <a:gd name="T5" fmla="*/ 24 h 48"/>
                  <a:gd name="T6" fmla="*/ 7 w 7"/>
                  <a:gd name="T7" fmla="*/ 12 h 48"/>
                  <a:gd name="T8" fmla="*/ 7 w 7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8">
                    <a:moveTo>
                      <a:pt x="0" y="48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0" name="Line 2324"/>
              <p:cNvSpPr>
                <a:spLocks noChangeShapeType="1"/>
              </p:cNvSpPr>
              <p:nvPr/>
            </p:nvSpPr>
            <p:spPr bwMode="auto">
              <a:xfrm>
                <a:off x="2875" y="253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1" name="Freeform 2325"/>
              <p:cNvSpPr>
                <a:spLocks/>
              </p:cNvSpPr>
              <p:nvPr/>
            </p:nvSpPr>
            <p:spPr bwMode="auto">
              <a:xfrm>
                <a:off x="2875" y="2531"/>
                <a:ext cx="0" cy="30"/>
              </a:xfrm>
              <a:custGeom>
                <a:avLst/>
                <a:gdLst>
                  <a:gd name="T0" fmla="*/ 0 h 30"/>
                  <a:gd name="T1" fmla="*/ 6 h 30"/>
                  <a:gd name="T2" fmla="*/ 18 h 30"/>
                  <a:gd name="T3" fmla="*/ 30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2" name="Freeform 2326"/>
              <p:cNvSpPr>
                <a:spLocks/>
              </p:cNvSpPr>
              <p:nvPr/>
            </p:nvSpPr>
            <p:spPr bwMode="auto">
              <a:xfrm>
                <a:off x="2875" y="2506"/>
                <a:ext cx="6" cy="55"/>
              </a:xfrm>
              <a:custGeom>
                <a:avLst/>
                <a:gdLst>
                  <a:gd name="T0" fmla="*/ 0 w 6"/>
                  <a:gd name="T1" fmla="*/ 55 h 55"/>
                  <a:gd name="T2" fmla="*/ 0 w 6"/>
                  <a:gd name="T3" fmla="*/ 43 h 55"/>
                  <a:gd name="T4" fmla="*/ 0 w 6"/>
                  <a:gd name="T5" fmla="*/ 25 h 55"/>
                  <a:gd name="T6" fmla="*/ 6 w 6"/>
                  <a:gd name="T7" fmla="*/ 7 h 55"/>
                  <a:gd name="T8" fmla="*/ 6 w 6"/>
                  <a:gd name="T9" fmla="*/ 0 h 55"/>
                  <a:gd name="T10" fmla="*/ 6 w 6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5">
                    <a:moveTo>
                      <a:pt x="0" y="55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3" name="Freeform 2327"/>
              <p:cNvSpPr>
                <a:spLocks/>
              </p:cNvSpPr>
              <p:nvPr/>
            </p:nvSpPr>
            <p:spPr bwMode="auto">
              <a:xfrm>
                <a:off x="2881" y="2506"/>
                <a:ext cx="0" cy="49"/>
              </a:xfrm>
              <a:custGeom>
                <a:avLst/>
                <a:gdLst>
                  <a:gd name="T0" fmla="*/ 0 h 49"/>
                  <a:gd name="T1" fmla="*/ 7 h 49"/>
                  <a:gd name="T2" fmla="*/ 19 h 49"/>
                  <a:gd name="T3" fmla="*/ 37 h 49"/>
                  <a:gd name="T4" fmla="*/ 49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4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4" name="Freeform 2328"/>
              <p:cNvSpPr>
                <a:spLocks/>
              </p:cNvSpPr>
              <p:nvPr/>
            </p:nvSpPr>
            <p:spPr bwMode="auto">
              <a:xfrm>
                <a:off x="2881" y="2555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5" name="Freeform 2329"/>
              <p:cNvSpPr>
                <a:spLocks/>
              </p:cNvSpPr>
              <p:nvPr/>
            </p:nvSpPr>
            <p:spPr bwMode="auto">
              <a:xfrm>
                <a:off x="2887" y="2573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6" name="Freeform 2330"/>
              <p:cNvSpPr>
                <a:spLocks/>
              </p:cNvSpPr>
              <p:nvPr/>
            </p:nvSpPr>
            <p:spPr bwMode="auto">
              <a:xfrm>
                <a:off x="2887" y="2561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7" name="Line 2331"/>
              <p:cNvSpPr>
                <a:spLocks noChangeShapeType="1"/>
              </p:cNvSpPr>
              <p:nvPr/>
            </p:nvSpPr>
            <p:spPr bwMode="auto">
              <a:xfrm flipV="1">
                <a:off x="2893" y="2549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8" name="Freeform 2332"/>
              <p:cNvSpPr>
                <a:spLocks/>
              </p:cNvSpPr>
              <p:nvPr/>
            </p:nvSpPr>
            <p:spPr bwMode="auto">
              <a:xfrm>
                <a:off x="2893" y="2537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9" name="Freeform 2333"/>
              <p:cNvSpPr>
                <a:spLocks/>
              </p:cNvSpPr>
              <p:nvPr/>
            </p:nvSpPr>
            <p:spPr bwMode="auto">
              <a:xfrm>
                <a:off x="2893" y="2537"/>
                <a:ext cx="7" cy="30"/>
              </a:xfrm>
              <a:custGeom>
                <a:avLst/>
                <a:gdLst>
                  <a:gd name="T0" fmla="*/ 0 w 7"/>
                  <a:gd name="T1" fmla="*/ 0 h 30"/>
                  <a:gd name="T2" fmla="*/ 0 w 7"/>
                  <a:gd name="T3" fmla="*/ 6 h 30"/>
                  <a:gd name="T4" fmla="*/ 0 w 7"/>
                  <a:gd name="T5" fmla="*/ 12 h 30"/>
                  <a:gd name="T6" fmla="*/ 7 w 7"/>
                  <a:gd name="T7" fmla="*/ 24 h 30"/>
                  <a:gd name="T8" fmla="*/ 7 w 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24"/>
                    </a:lnTo>
                    <a:lnTo>
                      <a:pt x="7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0" name="Freeform 2334"/>
              <p:cNvSpPr>
                <a:spLocks/>
              </p:cNvSpPr>
              <p:nvPr/>
            </p:nvSpPr>
            <p:spPr bwMode="auto">
              <a:xfrm>
                <a:off x="2900" y="2561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1" name="Freeform 2335"/>
              <p:cNvSpPr>
                <a:spLocks/>
              </p:cNvSpPr>
              <p:nvPr/>
            </p:nvSpPr>
            <p:spPr bwMode="auto">
              <a:xfrm>
                <a:off x="2900" y="2506"/>
                <a:ext cx="6" cy="55"/>
              </a:xfrm>
              <a:custGeom>
                <a:avLst/>
                <a:gdLst>
                  <a:gd name="T0" fmla="*/ 0 w 6"/>
                  <a:gd name="T1" fmla="*/ 55 h 55"/>
                  <a:gd name="T2" fmla="*/ 0 w 6"/>
                  <a:gd name="T3" fmla="*/ 43 h 55"/>
                  <a:gd name="T4" fmla="*/ 0 w 6"/>
                  <a:gd name="T5" fmla="*/ 25 h 55"/>
                  <a:gd name="T6" fmla="*/ 6 w 6"/>
                  <a:gd name="T7" fmla="*/ 13 h 55"/>
                  <a:gd name="T8" fmla="*/ 6 w 6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5">
                    <a:moveTo>
                      <a:pt x="0" y="55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2" name="Freeform 2336"/>
              <p:cNvSpPr>
                <a:spLocks/>
              </p:cNvSpPr>
              <p:nvPr/>
            </p:nvSpPr>
            <p:spPr bwMode="auto">
              <a:xfrm>
                <a:off x="2906" y="2506"/>
                <a:ext cx="0" cy="25"/>
              </a:xfrm>
              <a:custGeom>
                <a:avLst/>
                <a:gdLst>
                  <a:gd name="T0" fmla="*/ 0 h 25"/>
                  <a:gd name="T1" fmla="*/ 0 h 25"/>
                  <a:gd name="T2" fmla="*/ 7 h 25"/>
                  <a:gd name="T3" fmla="*/ 19 h 25"/>
                  <a:gd name="T4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3" name="Freeform 2337"/>
              <p:cNvSpPr>
                <a:spLocks/>
              </p:cNvSpPr>
              <p:nvPr/>
            </p:nvSpPr>
            <p:spPr bwMode="auto">
              <a:xfrm>
                <a:off x="2906" y="253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4" name="Freeform 2338"/>
              <p:cNvSpPr>
                <a:spLocks/>
              </p:cNvSpPr>
              <p:nvPr/>
            </p:nvSpPr>
            <p:spPr bwMode="auto">
              <a:xfrm>
                <a:off x="2912" y="2519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6 h 18"/>
                  <a:gd name="T3" fmla="*/ 0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5" name="Freeform 2339"/>
              <p:cNvSpPr>
                <a:spLocks/>
              </p:cNvSpPr>
              <p:nvPr/>
            </p:nvSpPr>
            <p:spPr bwMode="auto">
              <a:xfrm>
                <a:off x="2912" y="2519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6" name="Freeform 2340"/>
              <p:cNvSpPr>
                <a:spLocks/>
              </p:cNvSpPr>
              <p:nvPr/>
            </p:nvSpPr>
            <p:spPr bwMode="auto">
              <a:xfrm>
                <a:off x="2919" y="2531"/>
                <a:ext cx="0" cy="36"/>
              </a:xfrm>
              <a:custGeom>
                <a:avLst/>
                <a:gdLst>
                  <a:gd name="T0" fmla="*/ 0 h 36"/>
                  <a:gd name="T1" fmla="*/ 6 h 36"/>
                  <a:gd name="T2" fmla="*/ 18 h 36"/>
                  <a:gd name="T3" fmla="*/ 30 h 36"/>
                  <a:gd name="T4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7" name="Freeform 2341"/>
              <p:cNvSpPr>
                <a:spLocks/>
              </p:cNvSpPr>
              <p:nvPr/>
            </p:nvSpPr>
            <p:spPr bwMode="auto">
              <a:xfrm>
                <a:off x="2919" y="2567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8" name="Freeform 2342"/>
              <p:cNvSpPr>
                <a:spLocks/>
              </p:cNvSpPr>
              <p:nvPr/>
            </p:nvSpPr>
            <p:spPr bwMode="auto">
              <a:xfrm>
                <a:off x="2919" y="2549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0 w 6"/>
                  <a:gd name="T3" fmla="*/ 18 h 24"/>
                  <a:gd name="T4" fmla="*/ 0 w 6"/>
                  <a:gd name="T5" fmla="*/ 12 h 24"/>
                  <a:gd name="T6" fmla="*/ 6 w 6"/>
                  <a:gd name="T7" fmla="*/ 6 h 24"/>
                  <a:gd name="T8" fmla="*/ 6 w 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9" name="Freeform 2343"/>
              <p:cNvSpPr>
                <a:spLocks/>
              </p:cNvSpPr>
              <p:nvPr/>
            </p:nvSpPr>
            <p:spPr bwMode="auto">
              <a:xfrm>
                <a:off x="2925" y="2549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0" name="Freeform 2344"/>
              <p:cNvSpPr>
                <a:spLocks/>
              </p:cNvSpPr>
              <p:nvPr/>
            </p:nvSpPr>
            <p:spPr bwMode="auto">
              <a:xfrm>
                <a:off x="2925" y="256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1" name="Freeform 2345"/>
              <p:cNvSpPr>
                <a:spLocks/>
              </p:cNvSpPr>
              <p:nvPr/>
            </p:nvSpPr>
            <p:spPr bwMode="auto">
              <a:xfrm>
                <a:off x="2931" y="2573"/>
                <a:ext cx="0" cy="13"/>
              </a:xfrm>
              <a:custGeom>
                <a:avLst/>
                <a:gdLst>
                  <a:gd name="T0" fmla="*/ 0 h 13"/>
                  <a:gd name="T1" fmla="*/ 6 h 13"/>
                  <a:gd name="T2" fmla="*/ 13 h 13"/>
                  <a:gd name="T3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2" name="Freeform 2346"/>
              <p:cNvSpPr>
                <a:spLocks/>
              </p:cNvSpPr>
              <p:nvPr/>
            </p:nvSpPr>
            <p:spPr bwMode="auto">
              <a:xfrm>
                <a:off x="2931" y="2555"/>
                <a:ext cx="6" cy="31"/>
              </a:xfrm>
              <a:custGeom>
                <a:avLst/>
                <a:gdLst>
                  <a:gd name="T0" fmla="*/ 0 w 6"/>
                  <a:gd name="T1" fmla="*/ 31 h 31"/>
                  <a:gd name="T2" fmla="*/ 0 w 6"/>
                  <a:gd name="T3" fmla="*/ 24 h 31"/>
                  <a:gd name="T4" fmla="*/ 0 w 6"/>
                  <a:gd name="T5" fmla="*/ 18 h 31"/>
                  <a:gd name="T6" fmla="*/ 6 w 6"/>
                  <a:gd name="T7" fmla="*/ 6 h 31"/>
                  <a:gd name="T8" fmla="*/ 6 w 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1">
                    <a:moveTo>
                      <a:pt x="0" y="31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3" name="Freeform 2347"/>
              <p:cNvSpPr>
                <a:spLocks/>
              </p:cNvSpPr>
              <p:nvPr/>
            </p:nvSpPr>
            <p:spPr bwMode="auto">
              <a:xfrm>
                <a:off x="2937" y="254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4" name="Freeform 2348"/>
              <p:cNvSpPr>
                <a:spLocks/>
              </p:cNvSpPr>
              <p:nvPr/>
            </p:nvSpPr>
            <p:spPr bwMode="auto">
              <a:xfrm>
                <a:off x="2937" y="2549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6 h 12"/>
                  <a:gd name="T6" fmla="*/ 7 w 7"/>
                  <a:gd name="T7" fmla="*/ 12 h 12"/>
                  <a:gd name="T8" fmla="*/ 7 w 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5" name="Freeform 2349"/>
              <p:cNvSpPr>
                <a:spLocks/>
              </p:cNvSpPr>
              <p:nvPr/>
            </p:nvSpPr>
            <p:spPr bwMode="auto">
              <a:xfrm>
                <a:off x="2944" y="2506"/>
                <a:ext cx="0" cy="55"/>
              </a:xfrm>
              <a:custGeom>
                <a:avLst/>
                <a:gdLst>
                  <a:gd name="T0" fmla="*/ 55 h 55"/>
                  <a:gd name="T1" fmla="*/ 43 h 55"/>
                  <a:gd name="T2" fmla="*/ 31 h 55"/>
                  <a:gd name="T3" fmla="*/ 13 h 55"/>
                  <a:gd name="T4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5">
                    <a:moveTo>
                      <a:pt x="0" y="55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6" name="Freeform 2350"/>
              <p:cNvSpPr>
                <a:spLocks/>
              </p:cNvSpPr>
              <p:nvPr/>
            </p:nvSpPr>
            <p:spPr bwMode="auto">
              <a:xfrm>
                <a:off x="2944" y="2464"/>
                <a:ext cx="0" cy="42"/>
              </a:xfrm>
              <a:custGeom>
                <a:avLst/>
                <a:gdLst>
                  <a:gd name="T0" fmla="*/ 42 h 42"/>
                  <a:gd name="T1" fmla="*/ 30 h 42"/>
                  <a:gd name="T2" fmla="*/ 12 h 42"/>
                  <a:gd name="T3" fmla="*/ 0 h 42"/>
                  <a:gd name="T4" fmla="*/ 0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2">
                    <a:moveTo>
                      <a:pt x="0" y="42"/>
                    </a:move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7" name="Freeform 2351"/>
              <p:cNvSpPr>
                <a:spLocks/>
              </p:cNvSpPr>
              <p:nvPr/>
            </p:nvSpPr>
            <p:spPr bwMode="auto">
              <a:xfrm>
                <a:off x="2944" y="2464"/>
                <a:ext cx="6" cy="79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12 h 79"/>
                  <a:gd name="T4" fmla="*/ 0 w 6"/>
                  <a:gd name="T5" fmla="*/ 36 h 79"/>
                  <a:gd name="T6" fmla="*/ 6 w 6"/>
                  <a:gd name="T7" fmla="*/ 61 h 79"/>
                  <a:gd name="T8" fmla="*/ 6 w 6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0" y="12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6" y="7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8" name="Freeform 2352"/>
              <p:cNvSpPr>
                <a:spLocks/>
              </p:cNvSpPr>
              <p:nvPr/>
            </p:nvSpPr>
            <p:spPr bwMode="auto">
              <a:xfrm>
                <a:off x="2950" y="2543"/>
                <a:ext cx="0" cy="30"/>
              </a:xfrm>
              <a:custGeom>
                <a:avLst/>
                <a:gdLst>
                  <a:gd name="T0" fmla="*/ 0 h 30"/>
                  <a:gd name="T1" fmla="*/ 18 h 30"/>
                  <a:gd name="T2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18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9" name="Freeform 2353"/>
              <p:cNvSpPr>
                <a:spLocks/>
              </p:cNvSpPr>
              <p:nvPr/>
            </p:nvSpPr>
            <p:spPr bwMode="auto">
              <a:xfrm>
                <a:off x="2950" y="256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0" name="Line 2354"/>
              <p:cNvSpPr>
                <a:spLocks noChangeShapeType="1"/>
              </p:cNvSpPr>
              <p:nvPr/>
            </p:nvSpPr>
            <p:spPr bwMode="auto">
              <a:xfrm>
                <a:off x="2956" y="2567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1" name="Freeform 2355"/>
              <p:cNvSpPr>
                <a:spLocks/>
              </p:cNvSpPr>
              <p:nvPr/>
            </p:nvSpPr>
            <p:spPr bwMode="auto">
              <a:xfrm>
                <a:off x="2956" y="254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2" name="Freeform 2356"/>
              <p:cNvSpPr>
                <a:spLocks/>
              </p:cNvSpPr>
              <p:nvPr/>
            </p:nvSpPr>
            <p:spPr bwMode="auto">
              <a:xfrm>
                <a:off x="2962" y="2549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3" name="Freeform 2357"/>
              <p:cNvSpPr>
                <a:spLocks/>
              </p:cNvSpPr>
              <p:nvPr/>
            </p:nvSpPr>
            <p:spPr bwMode="auto">
              <a:xfrm>
                <a:off x="2962" y="2555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8 h 24"/>
                  <a:gd name="T3" fmla="*/ 24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4" name="Freeform 2358"/>
              <p:cNvSpPr>
                <a:spLocks/>
              </p:cNvSpPr>
              <p:nvPr/>
            </p:nvSpPr>
            <p:spPr bwMode="auto">
              <a:xfrm>
                <a:off x="2962" y="2531"/>
                <a:ext cx="7" cy="48"/>
              </a:xfrm>
              <a:custGeom>
                <a:avLst/>
                <a:gdLst>
                  <a:gd name="T0" fmla="*/ 0 w 7"/>
                  <a:gd name="T1" fmla="*/ 48 h 48"/>
                  <a:gd name="T2" fmla="*/ 0 w 7"/>
                  <a:gd name="T3" fmla="*/ 42 h 48"/>
                  <a:gd name="T4" fmla="*/ 0 w 7"/>
                  <a:gd name="T5" fmla="*/ 24 h 48"/>
                  <a:gd name="T6" fmla="*/ 7 w 7"/>
                  <a:gd name="T7" fmla="*/ 12 h 48"/>
                  <a:gd name="T8" fmla="*/ 7 w 7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8">
                    <a:moveTo>
                      <a:pt x="0" y="48"/>
                    </a:moveTo>
                    <a:lnTo>
                      <a:pt x="0" y="42"/>
                    </a:lnTo>
                    <a:lnTo>
                      <a:pt x="0" y="24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5" name="Freeform 2359"/>
              <p:cNvSpPr>
                <a:spLocks/>
              </p:cNvSpPr>
              <p:nvPr/>
            </p:nvSpPr>
            <p:spPr bwMode="auto">
              <a:xfrm>
                <a:off x="2969" y="2531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6 h 18"/>
                  <a:gd name="T3" fmla="*/ 12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6" name="Freeform 2360"/>
              <p:cNvSpPr>
                <a:spLocks/>
              </p:cNvSpPr>
              <p:nvPr/>
            </p:nvSpPr>
            <p:spPr bwMode="auto">
              <a:xfrm>
                <a:off x="2969" y="254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7" name="Freeform 2361"/>
              <p:cNvSpPr>
                <a:spLocks/>
              </p:cNvSpPr>
              <p:nvPr/>
            </p:nvSpPr>
            <p:spPr bwMode="auto">
              <a:xfrm>
                <a:off x="2975" y="2531"/>
                <a:ext cx="0" cy="30"/>
              </a:xfrm>
              <a:custGeom>
                <a:avLst/>
                <a:gdLst>
                  <a:gd name="T0" fmla="*/ 30 h 30"/>
                  <a:gd name="T1" fmla="*/ 24 h 30"/>
                  <a:gd name="T2" fmla="*/ 12 h 30"/>
                  <a:gd name="T3" fmla="*/ 6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8" name="Freeform 2362"/>
              <p:cNvSpPr>
                <a:spLocks/>
              </p:cNvSpPr>
              <p:nvPr/>
            </p:nvSpPr>
            <p:spPr bwMode="auto">
              <a:xfrm>
                <a:off x="2975" y="2531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8 h 30"/>
                  <a:gd name="T6" fmla="*/ 6 w 6"/>
                  <a:gd name="T7" fmla="*/ 24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9" name="Freeform 2363"/>
              <p:cNvSpPr>
                <a:spLocks/>
              </p:cNvSpPr>
              <p:nvPr/>
            </p:nvSpPr>
            <p:spPr bwMode="auto">
              <a:xfrm>
                <a:off x="2981" y="2525"/>
                <a:ext cx="0" cy="36"/>
              </a:xfrm>
              <a:custGeom>
                <a:avLst/>
                <a:gdLst>
                  <a:gd name="T0" fmla="*/ 36 h 36"/>
                  <a:gd name="T1" fmla="*/ 30 h 36"/>
                  <a:gd name="T2" fmla="*/ 18 h 36"/>
                  <a:gd name="T3" fmla="*/ 6 h 36"/>
                  <a:gd name="T4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0" name="Freeform 2364"/>
              <p:cNvSpPr>
                <a:spLocks/>
              </p:cNvSpPr>
              <p:nvPr/>
            </p:nvSpPr>
            <p:spPr bwMode="auto">
              <a:xfrm>
                <a:off x="2981" y="2525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6 h 12"/>
                  <a:gd name="T6" fmla="*/ 7 w 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1" name="Line 2365"/>
              <p:cNvSpPr>
                <a:spLocks noChangeShapeType="1"/>
              </p:cNvSpPr>
              <p:nvPr/>
            </p:nvSpPr>
            <p:spPr bwMode="auto">
              <a:xfrm>
                <a:off x="2988" y="2537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2" name="Freeform 2366"/>
              <p:cNvSpPr>
                <a:spLocks/>
              </p:cNvSpPr>
              <p:nvPr/>
            </p:nvSpPr>
            <p:spPr bwMode="auto">
              <a:xfrm>
                <a:off x="2988" y="2543"/>
                <a:ext cx="0" cy="36"/>
              </a:xfrm>
              <a:custGeom>
                <a:avLst/>
                <a:gdLst>
                  <a:gd name="T0" fmla="*/ 0 h 36"/>
                  <a:gd name="T1" fmla="*/ 6 h 36"/>
                  <a:gd name="T2" fmla="*/ 18 h 36"/>
                  <a:gd name="T3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3" name="Freeform 2367"/>
              <p:cNvSpPr>
                <a:spLocks/>
              </p:cNvSpPr>
              <p:nvPr/>
            </p:nvSpPr>
            <p:spPr bwMode="auto">
              <a:xfrm>
                <a:off x="2988" y="2579"/>
                <a:ext cx="6" cy="19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3 h 19"/>
                  <a:gd name="T4" fmla="*/ 6 w 6"/>
                  <a:gd name="T5" fmla="*/ 19 h 19"/>
                  <a:gd name="T6" fmla="*/ 6 w 6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3"/>
                    </a:lnTo>
                    <a:lnTo>
                      <a:pt x="6" y="19"/>
                    </a:lnTo>
                    <a:lnTo>
                      <a:pt x="6" y="1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4" name="Freeform 2368"/>
              <p:cNvSpPr>
                <a:spLocks/>
              </p:cNvSpPr>
              <p:nvPr/>
            </p:nvSpPr>
            <p:spPr bwMode="auto">
              <a:xfrm>
                <a:off x="2994" y="2549"/>
                <a:ext cx="0" cy="49"/>
              </a:xfrm>
              <a:custGeom>
                <a:avLst/>
                <a:gdLst>
                  <a:gd name="T0" fmla="*/ 49 h 49"/>
                  <a:gd name="T1" fmla="*/ 43 h 49"/>
                  <a:gd name="T2" fmla="*/ 30 h 49"/>
                  <a:gd name="T3" fmla="*/ 12 h 49"/>
                  <a:gd name="T4" fmla="*/ 0 h 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9">
                    <a:moveTo>
                      <a:pt x="0" y="49"/>
                    </a:moveTo>
                    <a:lnTo>
                      <a:pt x="0" y="43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5" name="Freeform 2369"/>
              <p:cNvSpPr>
                <a:spLocks/>
              </p:cNvSpPr>
              <p:nvPr/>
            </p:nvSpPr>
            <p:spPr bwMode="auto">
              <a:xfrm>
                <a:off x="2994" y="2513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2 h 36"/>
                  <a:gd name="T4" fmla="*/ 6 w 6"/>
                  <a:gd name="T5" fmla="*/ 6 h 36"/>
                  <a:gd name="T6" fmla="*/ 6 w 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6" name="Freeform 2370"/>
              <p:cNvSpPr>
                <a:spLocks/>
              </p:cNvSpPr>
              <p:nvPr/>
            </p:nvSpPr>
            <p:spPr bwMode="auto">
              <a:xfrm>
                <a:off x="3000" y="2513"/>
                <a:ext cx="0" cy="30"/>
              </a:xfrm>
              <a:custGeom>
                <a:avLst/>
                <a:gdLst>
                  <a:gd name="T0" fmla="*/ 0 h 30"/>
                  <a:gd name="T1" fmla="*/ 0 h 30"/>
                  <a:gd name="T2" fmla="*/ 12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7" name="Freeform 2371"/>
              <p:cNvSpPr>
                <a:spLocks/>
              </p:cNvSpPr>
              <p:nvPr/>
            </p:nvSpPr>
            <p:spPr bwMode="auto">
              <a:xfrm>
                <a:off x="3000" y="2543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18 h 36"/>
                  <a:gd name="T4" fmla="*/ 6 w 6"/>
                  <a:gd name="T5" fmla="*/ 30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8" name="Freeform 2372"/>
              <p:cNvSpPr>
                <a:spLocks/>
              </p:cNvSpPr>
              <p:nvPr/>
            </p:nvSpPr>
            <p:spPr bwMode="auto">
              <a:xfrm>
                <a:off x="3006" y="2567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6 h 12"/>
                  <a:gd name="T3" fmla="*/ 0 h 12"/>
                  <a:gd name="T4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39" name="Freeform 2373"/>
              <p:cNvSpPr>
                <a:spLocks/>
              </p:cNvSpPr>
              <p:nvPr/>
            </p:nvSpPr>
            <p:spPr bwMode="auto">
              <a:xfrm>
                <a:off x="3006" y="2567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0" name="Freeform 2374"/>
              <p:cNvSpPr>
                <a:spLocks/>
              </p:cNvSpPr>
              <p:nvPr/>
            </p:nvSpPr>
            <p:spPr bwMode="auto">
              <a:xfrm>
                <a:off x="3006" y="2573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1" name="Freeform 2375"/>
              <p:cNvSpPr>
                <a:spLocks/>
              </p:cNvSpPr>
              <p:nvPr/>
            </p:nvSpPr>
            <p:spPr bwMode="auto">
              <a:xfrm>
                <a:off x="3013" y="2561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2" name="Freeform 2376"/>
              <p:cNvSpPr>
                <a:spLocks/>
              </p:cNvSpPr>
              <p:nvPr/>
            </p:nvSpPr>
            <p:spPr bwMode="auto">
              <a:xfrm>
                <a:off x="3013" y="256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3" name="Line 2377"/>
              <p:cNvSpPr>
                <a:spLocks noChangeShapeType="1"/>
              </p:cNvSpPr>
              <p:nvPr/>
            </p:nvSpPr>
            <p:spPr bwMode="auto">
              <a:xfrm flipV="1">
                <a:off x="3019" y="2555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4" name="Freeform 2378"/>
              <p:cNvSpPr>
                <a:spLocks/>
              </p:cNvSpPr>
              <p:nvPr/>
            </p:nvSpPr>
            <p:spPr bwMode="auto">
              <a:xfrm>
                <a:off x="3019" y="254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5" name="Freeform 2379"/>
              <p:cNvSpPr>
                <a:spLocks/>
              </p:cNvSpPr>
              <p:nvPr/>
            </p:nvSpPr>
            <p:spPr bwMode="auto">
              <a:xfrm>
                <a:off x="3025" y="2549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6" name="Freeform 2380"/>
              <p:cNvSpPr>
                <a:spLocks/>
              </p:cNvSpPr>
              <p:nvPr/>
            </p:nvSpPr>
            <p:spPr bwMode="auto">
              <a:xfrm>
                <a:off x="3025" y="2561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7" name="Freeform 2381"/>
              <p:cNvSpPr>
                <a:spLocks/>
              </p:cNvSpPr>
              <p:nvPr/>
            </p:nvSpPr>
            <p:spPr bwMode="auto">
              <a:xfrm>
                <a:off x="3032" y="2531"/>
                <a:ext cx="0" cy="30"/>
              </a:xfrm>
              <a:custGeom>
                <a:avLst/>
                <a:gdLst>
                  <a:gd name="T0" fmla="*/ 30 h 30"/>
                  <a:gd name="T1" fmla="*/ 24 h 30"/>
                  <a:gd name="T2" fmla="*/ 18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8" name="Freeform 2382"/>
              <p:cNvSpPr>
                <a:spLocks/>
              </p:cNvSpPr>
              <p:nvPr/>
            </p:nvSpPr>
            <p:spPr bwMode="auto">
              <a:xfrm>
                <a:off x="3032" y="2513"/>
                <a:ext cx="0" cy="18"/>
              </a:xfrm>
              <a:custGeom>
                <a:avLst/>
                <a:gdLst>
                  <a:gd name="T0" fmla="*/ 18 h 18"/>
                  <a:gd name="T1" fmla="*/ 6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49" name="Freeform 2383"/>
              <p:cNvSpPr>
                <a:spLocks/>
              </p:cNvSpPr>
              <p:nvPr/>
            </p:nvSpPr>
            <p:spPr bwMode="auto">
              <a:xfrm>
                <a:off x="3032" y="2513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0" name="Freeform 2384"/>
              <p:cNvSpPr>
                <a:spLocks/>
              </p:cNvSpPr>
              <p:nvPr/>
            </p:nvSpPr>
            <p:spPr bwMode="auto">
              <a:xfrm>
                <a:off x="3038" y="2531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1" name="Freeform 2385"/>
              <p:cNvSpPr>
                <a:spLocks/>
              </p:cNvSpPr>
              <p:nvPr/>
            </p:nvSpPr>
            <p:spPr bwMode="auto">
              <a:xfrm>
                <a:off x="3038" y="254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2" name="Freeform 2386"/>
              <p:cNvSpPr>
                <a:spLocks/>
              </p:cNvSpPr>
              <p:nvPr/>
            </p:nvSpPr>
            <p:spPr bwMode="auto">
              <a:xfrm>
                <a:off x="3044" y="2549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3" name="Freeform 2387"/>
              <p:cNvSpPr>
                <a:spLocks/>
              </p:cNvSpPr>
              <p:nvPr/>
            </p:nvSpPr>
            <p:spPr bwMode="auto">
              <a:xfrm>
                <a:off x="3044" y="254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4" name="Freeform 2388"/>
              <p:cNvSpPr>
                <a:spLocks/>
              </p:cNvSpPr>
              <p:nvPr/>
            </p:nvSpPr>
            <p:spPr bwMode="auto">
              <a:xfrm>
                <a:off x="3050" y="2549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5" name="Freeform 2389"/>
              <p:cNvSpPr>
                <a:spLocks/>
              </p:cNvSpPr>
              <p:nvPr/>
            </p:nvSpPr>
            <p:spPr bwMode="auto">
              <a:xfrm>
                <a:off x="3050" y="256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6" name="Freeform 2390"/>
              <p:cNvSpPr>
                <a:spLocks/>
              </p:cNvSpPr>
              <p:nvPr/>
            </p:nvSpPr>
            <p:spPr bwMode="auto">
              <a:xfrm>
                <a:off x="3057" y="2549"/>
                <a:ext cx="0" cy="24"/>
              </a:xfrm>
              <a:custGeom>
                <a:avLst/>
                <a:gdLst>
                  <a:gd name="T0" fmla="*/ 24 h 24"/>
                  <a:gd name="T1" fmla="*/ 12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7" name="Line 2391"/>
              <p:cNvSpPr>
                <a:spLocks noChangeShapeType="1"/>
              </p:cNvSpPr>
              <p:nvPr/>
            </p:nvSpPr>
            <p:spPr bwMode="auto">
              <a:xfrm flipV="1">
                <a:off x="3057" y="2537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8" name="Freeform 2392"/>
              <p:cNvSpPr>
                <a:spLocks/>
              </p:cNvSpPr>
              <p:nvPr/>
            </p:nvSpPr>
            <p:spPr bwMode="auto">
              <a:xfrm>
                <a:off x="3057" y="253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9" name="Freeform 2393"/>
              <p:cNvSpPr>
                <a:spLocks/>
              </p:cNvSpPr>
              <p:nvPr/>
            </p:nvSpPr>
            <p:spPr bwMode="auto">
              <a:xfrm>
                <a:off x="3063" y="2537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2 h 24"/>
                  <a:gd name="T3" fmla="*/ 18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0" name="Freeform 2394"/>
              <p:cNvSpPr>
                <a:spLocks/>
              </p:cNvSpPr>
              <p:nvPr/>
            </p:nvSpPr>
            <p:spPr bwMode="auto">
              <a:xfrm>
                <a:off x="3063" y="2543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0 w 6"/>
                  <a:gd name="T5" fmla="*/ 12 h 18"/>
                  <a:gd name="T6" fmla="*/ 6 w 6"/>
                  <a:gd name="T7" fmla="*/ 6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1" name="Freeform 2395"/>
              <p:cNvSpPr>
                <a:spLocks/>
              </p:cNvSpPr>
              <p:nvPr/>
            </p:nvSpPr>
            <p:spPr bwMode="auto">
              <a:xfrm>
                <a:off x="3069" y="2543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2" name="Freeform 2396"/>
              <p:cNvSpPr>
                <a:spLocks/>
              </p:cNvSpPr>
              <p:nvPr/>
            </p:nvSpPr>
            <p:spPr bwMode="auto">
              <a:xfrm>
                <a:off x="3069" y="2513"/>
                <a:ext cx="6" cy="42"/>
              </a:xfrm>
              <a:custGeom>
                <a:avLst/>
                <a:gdLst>
                  <a:gd name="T0" fmla="*/ 0 w 6"/>
                  <a:gd name="T1" fmla="*/ 42 h 42"/>
                  <a:gd name="T2" fmla="*/ 0 w 6"/>
                  <a:gd name="T3" fmla="*/ 36 h 42"/>
                  <a:gd name="T4" fmla="*/ 0 w 6"/>
                  <a:gd name="T5" fmla="*/ 18 h 42"/>
                  <a:gd name="T6" fmla="*/ 6 w 6"/>
                  <a:gd name="T7" fmla="*/ 6 h 42"/>
                  <a:gd name="T8" fmla="*/ 6 w 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0" y="42"/>
                    </a:moveTo>
                    <a:lnTo>
                      <a:pt x="0" y="3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3" name="Freeform 2397"/>
              <p:cNvSpPr>
                <a:spLocks/>
              </p:cNvSpPr>
              <p:nvPr/>
            </p:nvSpPr>
            <p:spPr bwMode="auto">
              <a:xfrm>
                <a:off x="3075" y="2513"/>
                <a:ext cx="0" cy="42"/>
              </a:xfrm>
              <a:custGeom>
                <a:avLst/>
                <a:gdLst>
                  <a:gd name="T0" fmla="*/ 0 h 42"/>
                  <a:gd name="T1" fmla="*/ 6 h 42"/>
                  <a:gd name="T2" fmla="*/ 18 h 42"/>
                  <a:gd name="T3" fmla="*/ 36 h 42"/>
                  <a:gd name="T4" fmla="*/ 42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2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4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4" name="Freeform 2398"/>
              <p:cNvSpPr>
                <a:spLocks/>
              </p:cNvSpPr>
              <p:nvPr/>
            </p:nvSpPr>
            <p:spPr bwMode="auto">
              <a:xfrm>
                <a:off x="3075" y="2543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5" name="Freeform 2399"/>
              <p:cNvSpPr>
                <a:spLocks/>
              </p:cNvSpPr>
              <p:nvPr/>
            </p:nvSpPr>
            <p:spPr bwMode="auto">
              <a:xfrm>
                <a:off x="3075" y="2440"/>
                <a:ext cx="7" cy="103"/>
              </a:xfrm>
              <a:custGeom>
                <a:avLst/>
                <a:gdLst>
                  <a:gd name="T0" fmla="*/ 0 w 7"/>
                  <a:gd name="T1" fmla="*/ 103 h 103"/>
                  <a:gd name="T2" fmla="*/ 0 w 7"/>
                  <a:gd name="T3" fmla="*/ 91 h 103"/>
                  <a:gd name="T4" fmla="*/ 0 w 7"/>
                  <a:gd name="T5" fmla="*/ 79 h 103"/>
                  <a:gd name="T6" fmla="*/ 0 w 7"/>
                  <a:gd name="T7" fmla="*/ 48 h 103"/>
                  <a:gd name="T8" fmla="*/ 7 w 7"/>
                  <a:gd name="T9" fmla="*/ 12 h 103"/>
                  <a:gd name="T10" fmla="*/ 7 w 7"/>
                  <a:gd name="T11" fmla="*/ 6 h 103"/>
                  <a:gd name="T12" fmla="*/ 7 w 7"/>
                  <a:gd name="T1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3">
                    <a:moveTo>
                      <a:pt x="0" y="103"/>
                    </a:moveTo>
                    <a:lnTo>
                      <a:pt x="0" y="91"/>
                    </a:lnTo>
                    <a:lnTo>
                      <a:pt x="0" y="79"/>
                    </a:lnTo>
                    <a:lnTo>
                      <a:pt x="0" y="48"/>
                    </a:lnTo>
                    <a:lnTo>
                      <a:pt x="7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6" name="Freeform 2400"/>
              <p:cNvSpPr>
                <a:spLocks/>
              </p:cNvSpPr>
              <p:nvPr/>
            </p:nvSpPr>
            <p:spPr bwMode="auto">
              <a:xfrm>
                <a:off x="3082" y="2440"/>
                <a:ext cx="0" cy="79"/>
              </a:xfrm>
              <a:custGeom>
                <a:avLst/>
                <a:gdLst>
                  <a:gd name="T0" fmla="*/ 0 h 79"/>
                  <a:gd name="T1" fmla="*/ 0 h 79"/>
                  <a:gd name="T2" fmla="*/ 6 h 79"/>
                  <a:gd name="T3" fmla="*/ 30 h 79"/>
                  <a:gd name="T4" fmla="*/ 60 h 79"/>
                  <a:gd name="T5" fmla="*/ 73 h 79"/>
                  <a:gd name="T6" fmla="*/ 79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7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0" y="60"/>
                    </a:lnTo>
                    <a:lnTo>
                      <a:pt x="0" y="73"/>
                    </a:lnTo>
                    <a:lnTo>
                      <a:pt x="0" y="7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7" name="Freeform 2401"/>
              <p:cNvSpPr>
                <a:spLocks/>
              </p:cNvSpPr>
              <p:nvPr/>
            </p:nvSpPr>
            <p:spPr bwMode="auto">
              <a:xfrm>
                <a:off x="3082" y="251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8" name="Freeform 2402"/>
              <p:cNvSpPr>
                <a:spLocks/>
              </p:cNvSpPr>
              <p:nvPr/>
            </p:nvSpPr>
            <p:spPr bwMode="auto">
              <a:xfrm>
                <a:off x="3088" y="2500"/>
                <a:ext cx="0" cy="25"/>
              </a:xfrm>
              <a:custGeom>
                <a:avLst/>
                <a:gdLst>
                  <a:gd name="T0" fmla="*/ 25 h 25"/>
                  <a:gd name="T1" fmla="*/ 19 h 25"/>
                  <a:gd name="T2" fmla="*/ 13 h 25"/>
                  <a:gd name="T3" fmla="*/ 0 h 25"/>
                  <a:gd name="T4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69" name="Freeform 2403"/>
              <p:cNvSpPr>
                <a:spLocks/>
              </p:cNvSpPr>
              <p:nvPr/>
            </p:nvSpPr>
            <p:spPr bwMode="auto">
              <a:xfrm>
                <a:off x="3088" y="2500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6 h 37"/>
                  <a:gd name="T4" fmla="*/ 0 w 6"/>
                  <a:gd name="T5" fmla="*/ 13 h 37"/>
                  <a:gd name="T6" fmla="*/ 6 w 6"/>
                  <a:gd name="T7" fmla="*/ 25 h 37"/>
                  <a:gd name="T8" fmla="*/ 6 w 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6" y="25"/>
                    </a:lnTo>
                    <a:lnTo>
                      <a:pt x="6" y="37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0" name="Freeform 2404"/>
              <p:cNvSpPr>
                <a:spLocks/>
              </p:cNvSpPr>
              <p:nvPr/>
            </p:nvSpPr>
            <p:spPr bwMode="auto">
              <a:xfrm>
                <a:off x="3094" y="2537"/>
                <a:ext cx="0" cy="30"/>
              </a:xfrm>
              <a:custGeom>
                <a:avLst/>
                <a:gdLst>
                  <a:gd name="T0" fmla="*/ 0 h 30"/>
                  <a:gd name="T1" fmla="*/ 18 h 30"/>
                  <a:gd name="T2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18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1" name="Freeform 2405"/>
              <p:cNvSpPr>
                <a:spLocks/>
              </p:cNvSpPr>
              <p:nvPr/>
            </p:nvSpPr>
            <p:spPr bwMode="auto">
              <a:xfrm>
                <a:off x="3094" y="2567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2" name="Freeform 2406"/>
              <p:cNvSpPr>
                <a:spLocks/>
              </p:cNvSpPr>
              <p:nvPr/>
            </p:nvSpPr>
            <p:spPr bwMode="auto">
              <a:xfrm>
                <a:off x="3101" y="2573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3" name="Line 2407"/>
              <p:cNvSpPr>
                <a:spLocks noChangeShapeType="1"/>
              </p:cNvSpPr>
              <p:nvPr/>
            </p:nvSpPr>
            <p:spPr bwMode="auto">
              <a:xfrm flipV="1">
                <a:off x="3101" y="2567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4" name="Freeform 2408"/>
              <p:cNvSpPr>
                <a:spLocks/>
              </p:cNvSpPr>
              <p:nvPr/>
            </p:nvSpPr>
            <p:spPr bwMode="auto">
              <a:xfrm>
                <a:off x="3101" y="2555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5" name="Freeform 2409"/>
              <p:cNvSpPr>
                <a:spLocks/>
              </p:cNvSpPr>
              <p:nvPr/>
            </p:nvSpPr>
            <p:spPr bwMode="auto">
              <a:xfrm>
                <a:off x="3107" y="2555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6 h 18"/>
                  <a:gd name="T3" fmla="*/ 12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6" name="Freeform 2410"/>
              <p:cNvSpPr>
                <a:spLocks/>
              </p:cNvSpPr>
              <p:nvPr/>
            </p:nvSpPr>
            <p:spPr bwMode="auto">
              <a:xfrm>
                <a:off x="3107" y="256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7" name="Freeform 2411"/>
              <p:cNvSpPr>
                <a:spLocks/>
              </p:cNvSpPr>
              <p:nvPr/>
            </p:nvSpPr>
            <p:spPr bwMode="auto">
              <a:xfrm>
                <a:off x="3113" y="2567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8" name="Freeform 2412"/>
              <p:cNvSpPr>
                <a:spLocks/>
              </p:cNvSpPr>
              <p:nvPr/>
            </p:nvSpPr>
            <p:spPr bwMode="auto">
              <a:xfrm>
                <a:off x="3113" y="2537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30 h 36"/>
                  <a:gd name="T4" fmla="*/ 0 w 6"/>
                  <a:gd name="T5" fmla="*/ 18 h 36"/>
                  <a:gd name="T6" fmla="*/ 6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79" name="Freeform 2413"/>
              <p:cNvSpPr>
                <a:spLocks/>
              </p:cNvSpPr>
              <p:nvPr/>
            </p:nvSpPr>
            <p:spPr bwMode="auto">
              <a:xfrm>
                <a:off x="3119" y="2537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0" name="Freeform 2414"/>
              <p:cNvSpPr>
                <a:spLocks/>
              </p:cNvSpPr>
              <p:nvPr/>
            </p:nvSpPr>
            <p:spPr bwMode="auto">
              <a:xfrm>
                <a:off x="3119" y="2543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1" name="Freeform 2415"/>
              <p:cNvSpPr>
                <a:spLocks/>
              </p:cNvSpPr>
              <p:nvPr/>
            </p:nvSpPr>
            <p:spPr bwMode="auto">
              <a:xfrm>
                <a:off x="3119" y="2561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2" name="Freeform 2416"/>
              <p:cNvSpPr>
                <a:spLocks/>
              </p:cNvSpPr>
              <p:nvPr/>
            </p:nvSpPr>
            <p:spPr bwMode="auto">
              <a:xfrm>
                <a:off x="3126" y="256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2" name="Group 2417"/>
            <p:cNvGrpSpPr>
              <a:grpSpLocks/>
            </p:cNvGrpSpPr>
            <p:nvPr/>
          </p:nvGrpSpPr>
          <p:grpSpPr bwMode="auto">
            <a:xfrm>
              <a:off x="4962525" y="3940175"/>
              <a:ext cx="876300" cy="184150"/>
              <a:chOff x="3126" y="2482"/>
              <a:chExt cx="552" cy="116"/>
            </a:xfrm>
          </p:grpSpPr>
          <p:sp>
            <p:nvSpPr>
              <p:cNvPr id="183" name="Freeform 2418"/>
              <p:cNvSpPr>
                <a:spLocks/>
              </p:cNvSpPr>
              <p:nvPr/>
            </p:nvSpPr>
            <p:spPr bwMode="auto">
              <a:xfrm>
                <a:off x="3126" y="2506"/>
                <a:ext cx="6" cy="61"/>
              </a:xfrm>
              <a:custGeom>
                <a:avLst/>
                <a:gdLst>
                  <a:gd name="T0" fmla="*/ 0 w 6"/>
                  <a:gd name="T1" fmla="*/ 61 h 61"/>
                  <a:gd name="T2" fmla="*/ 0 w 6"/>
                  <a:gd name="T3" fmla="*/ 49 h 61"/>
                  <a:gd name="T4" fmla="*/ 0 w 6"/>
                  <a:gd name="T5" fmla="*/ 31 h 61"/>
                  <a:gd name="T6" fmla="*/ 6 w 6"/>
                  <a:gd name="T7" fmla="*/ 13 h 61"/>
                  <a:gd name="T8" fmla="*/ 6 w 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1">
                    <a:moveTo>
                      <a:pt x="0" y="61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6" y="13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4" name="Freeform 2419"/>
              <p:cNvSpPr>
                <a:spLocks/>
              </p:cNvSpPr>
              <p:nvPr/>
            </p:nvSpPr>
            <p:spPr bwMode="auto">
              <a:xfrm>
                <a:off x="3132" y="2506"/>
                <a:ext cx="0" cy="25"/>
              </a:xfrm>
              <a:custGeom>
                <a:avLst/>
                <a:gdLst>
                  <a:gd name="T0" fmla="*/ 0 h 25"/>
                  <a:gd name="T1" fmla="*/ 0 h 25"/>
                  <a:gd name="T2" fmla="*/ 7 h 25"/>
                  <a:gd name="T3" fmla="*/ 19 h 25"/>
                  <a:gd name="T4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5" name="Freeform 2420"/>
              <p:cNvSpPr>
                <a:spLocks/>
              </p:cNvSpPr>
              <p:nvPr/>
            </p:nvSpPr>
            <p:spPr bwMode="auto">
              <a:xfrm>
                <a:off x="3132" y="253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6" name="Line 2421"/>
              <p:cNvSpPr>
                <a:spLocks noChangeShapeType="1"/>
              </p:cNvSpPr>
              <p:nvPr/>
            </p:nvSpPr>
            <p:spPr bwMode="auto">
              <a:xfrm>
                <a:off x="3138" y="254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7" name="Freeform 2422"/>
              <p:cNvSpPr>
                <a:spLocks/>
              </p:cNvSpPr>
              <p:nvPr/>
            </p:nvSpPr>
            <p:spPr bwMode="auto">
              <a:xfrm>
                <a:off x="3138" y="2543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8" name="Freeform 2423"/>
              <p:cNvSpPr>
                <a:spLocks/>
              </p:cNvSpPr>
              <p:nvPr/>
            </p:nvSpPr>
            <p:spPr bwMode="auto">
              <a:xfrm>
                <a:off x="3145" y="2531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9" name="Freeform 2424"/>
              <p:cNvSpPr>
                <a:spLocks/>
              </p:cNvSpPr>
              <p:nvPr/>
            </p:nvSpPr>
            <p:spPr bwMode="auto">
              <a:xfrm>
                <a:off x="3145" y="2531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0" name="Freeform 2425"/>
              <p:cNvSpPr>
                <a:spLocks/>
              </p:cNvSpPr>
              <p:nvPr/>
            </p:nvSpPr>
            <p:spPr bwMode="auto">
              <a:xfrm>
                <a:off x="3145" y="2537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1" name="Freeform 2426"/>
              <p:cNvSpPr>
                <a:spLocks/>
              </p:cNvSpPr>
              <p:nvPr/>
            </p:nvSpPr>
            <p:spPr bwMode="auto">
              <a:xfrm>
                <a:off x="3151" y="2555"/>
                <a:ext cx="0" cy="24"/>
              </a:xfrm>
              <a:custGeom>
                <a:avLst/>
                <a:gdLst>
                  <a:gd name="T0" fmla="*/ 0 h 24"/>
                  <a:gd name="T1" fmla="*/ 12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2" name="Freeform 2427"/>
              <p:cNvSpPr>
                <a:spLocks/>
              </p:cNvSpPr>
              <p:nvPr/>
            </p:nvSpPr>
            <p:spPr bwMode="auto">
              <a:xfrm>
                <a:off x="3151" y="25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3" name="Line 2428"/>
              <p:cNvSpPr>
                <a:spLocks noChangeShapeType="1"/>
              </p:cNvSpPr>
              <p:nvPr/>
            </p:nvSpPr>
            <p:spPr bwMode="auto">
              <a:xfrm flipV="1">
                <a:off x="3157" y="2567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4" name="Freeform 2429"/>
              <p:cNvSpPr>
                <a:spLocks/>
              </p:cNvSpPr>
              <p:nvPr/>
            </p:nvSpPr>
            <p:spPr bwMode="auto">
              <a:xfrm>
                <a:off x="3157" y="2531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30 h 36"/>
                  <a:gd name="T4" fmla="*/ 0 w 6"/>
                  <a:gd name="T5" fmla="*/ 18 h 36"/>
                  <a:gd name="T6" fmla="*/ 6 w 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5" name="Freeform 2430"/>
              <p:cNvSpPr>
                <a:spLocks/>
              </p:cNvSpPr>
              <p:nvPr/>
            </p:nvSpPr>
            <p:spPr bwMode="auto">
              <a:xfrm>
                <a:off x="3163" y="2506"/>
                <a:ext cx="0" cy="25"/>
              </a:xfrm>
              <a:custGeom>
                <a:avLst/>
                <a:gdLst>
                  <a:gd name="T0" fmla="*/ 25 h 25"/>
                  <a:gd name="T1" fmla="*/ 7 h 25"/>
                  <a:gd name="T2" fmla="*/ 0 h 25"/>
                  <a:gd name="T3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6" name="Freeform 2431"/>
              <p:cNvSpPr>
                <a:spLocks/>
              </p:cNvSpPr>
              <p:nvPr/>
            </p:nvSpPr>
            <p:spPr bwMode="auto">
              <a:xfrm>
                <a:off x="3163" y="2506"/>
                <a:ext cx="0" cy="37"/>
              </a:xfrm>
              <a:custGeom>
                <a:avLst/>
                <a:gdLst>
                  <a:gd name="T0" fmla="*/ 0 h 37"/>
                  <a:gd name="T1" fmla="*/ 7 h 37"/>
                  <a:gd name="T2" fmla="*/ 19 h 37"/>
                  <a:gd name="T3" fmla="*/ 31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7" name="Freeform 2432"/>
              <p:cNvSpPr>
                <a:spLocks/>
              </p:cNvSpPr>
              <p:nvPr/>
            </p:nvSpPr>
            <p:spPr bwMode="auto">
              <a:xfrm>
                <a:off x="3163" y="2543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8" name="Freeform 2433"/>
              <p:cNvSpPr>
                <a:spLocks/>
              </p:cNvSpPr>
              <p:nvPr/>
            </p:nvSpPr>
            <p:spPr bwMode="auto">
              <a:xfrm>
                <a:off x="3170" y="2543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9" name="Freeform 2434"/>
              <p:cNvSpPr>
                <a:spLocks/>
              </p:cNvSpPr>
              <p:nvPr/>
            </p:nvSpPr>
            <p:spPr bwMode="auto">
              <a:xfrm>
                <a:off x="3170" y="2543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0" name="Freeform 2435"/>
              <p:cNvSpPr>
                <a:spLocks/>
              </p:cNvSpPr>
              <p:nvPr/>
            </p:nvSpPr>
            <p:spPr bwMode="auto">
              <a:xfrm>
                <a:off x="3176" y="2519"/>
                <a:ext cx="0" cy="24"/>
              </a:xfrm>
              <a:custGeom>
                <a:avLst/>
                <a:gdLst>
                  <a:gd name="T0" fmla="*/ 24 h 24"/>
                  <a:gd name="T1" fmla="*/ 12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1" name="Freeform 2436"/>
              <p:cNvSpPr>
                <a:spLocks/>
              </p:cNvSpPr>
              <p:nvPr/>
            </p:nvSpPr>
            <p:spPr bwMode="auto">
              <a:xfrm>
                <a:off x="3176" y="251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2" name="Freeform 2437"/>
              <p:cNvSpPr>
                <a:spLocks/>
              </p:cNvSpPr>
              <p:nvPr/>
            </p:nvSpPr>
            <p:spPr bwMode="auto">
              <a:xfrm>
                <a:off x="3182" y="2519"/>
                <a:ext cx="0" cy="24"/>
              </a:xfrm>
              <a:custGeom>
                <a:avLst/>
                <a:gdLst>
                  <a:gd name="T0" fmla="*/ 0 h 24"/>
                  <a:gd name="T1" fmla="*/ 12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3" name="Freeform 2438"/>
              <p:cNvSpPr>
                <a:spLocks/>
              </p:cNvSpPr>
              <p:nvPr/>
            </p:nvSpPr>
            <p:spPr bwMode="auto">
              <a:xfrm>
                <a:off x="3182" y="2543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2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4" name="Line 2439"/>
              <p:cNvSpPr>
                <a:spLocks noChangeShapeType="1"/>
              </p:cNvSpPr>
              <p:nvPr/>
            </p:nvSpPr>
            <p:spPr bwMode="auto">
              <a:xfrm>
                <a:off x="3188" y="256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5" name="Freeform 2440"/>
              <p:cNvSpPr>
                <a:spLocks/>
              </p:cNvSpPr>
              <p:nvPr/>
            </p:nvSpPr>
            <p:spPr bwMode="auto">
              <a:xfrm>
                <a:off x="3188" y="2537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6 h 24"/>
                  <a:gd name="T4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6" name="Freeform 2441"/>
              <p:cNvSpPr>
                <a:spLocks/>
              </p:cNvSpPr>
              <p:nvPr/>
            </p:nvSpPr>
            <p:spPr bwMode="auto">
              <a:xfrm>
                <a:off x="3188" y="2537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7" name="Freeform 2442"/>
              <p:cNvSpPr>
                <a:spLocks/>
              </p:cNvSpPr>
              <p:nvPr/>
            </p:nvSpPr>
            <p:spPr bwMode="auto">
              <a:xfrm>
                <a:off x="3195" y="2537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" name="Freeform 2443"/>
              <p:cNvSpPr>
                <a:spLocks/>
              </p:cNvSpPr>
              <p:nvPr/>
            </p:nvSpPr>
            <p:spPr bwMode="auto">
              <a:xfrm>
                <a:off x="3195" y="2555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" name="Freeform 2444"/>
              <p:cNvSpPr>
                <a:spLocks/>
              </p:cNvSpPr>
              <p:nvPr/>
            </p:nvSpPr>
            <p:spPr bwMode="auto">
              <a:xfrm>
                <a:off x="3201" y="2555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" name="Freeform 2445"/>
              <p:cNvSpPr>
                <a:spLocks/>
              </p:cNvSpPr>
              <p:nvPr/>
            </p:nvSpPr>
            <p:spPr bwMode="auto">
              <a:xfrm>
                <a:off x="3201" y="256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" name="Freeform 2446"/>
              <p:cNvSpPr>
                <a:spLocks/>
              </p:cNvSpPr>
              <p:nvPr/>
            </p:nvSpPr>
            <p:spPr bwMode="auto">
              <a:xfrm>
                <a:off x="3207" y="2537"/>
                <a:ext cx="0" cy="30"/>
              </a:xfrm>
              <a:custGeom>
                <a:avLst/>
                <a:gdLst>
                  <a:gd name="T0" fmla="*/ 30 h 30"/>
                  <a:gd name="T1" fmla="*/ 24 h 30"/>
                  <a:gd name="T2" fmla="*/ 18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2" name="Freeform 2447"/>
              <p:cNvSpPr>
                <a:spLocks/>
              </p:cNvSpPr>
              <p:nvPr/>
            </p:nvSpPr>
            <p:spPr bwMode="auto">
              <a:xfrm>
                <a:off x="3207" y="2519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6 h 18"/>
                  <a:gd name="T4" fmla="*/ 7 w 7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" name="Freeform 2448"/>
              <p:cNvSpPr>
                <a:spLocks/>
              </p:cNvSpPr>
              <p:nvPr/>
            </p:nvSpPr>
            <p:spPr bwMode="auto">
              <a:xfrm>
                <a:off x="3214" y="2519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" name="Line 2449"/>
              <p:cNvSpPr>
                <a:spLocks noChangeShapeType="1"/>
              </p:cNvSpPr>
              <p:nvPr/>
            </p:nvSpPr>
            <p:spPr bwMode="auto">
              <a:xfrm>
                <a:off x="3214" y="253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" name="Freeform 2450"/>
              <p:cNvSpPr>
                <a:spLocks/>
              </p:cNvSpPr>
              <p:nvPr/>
            </p:nvSpPr>
            <p:spPr bwMode="auto">
              <a:xfrm>
                <a:off x="3214" y="2531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2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6" name="Freeform 2451"/>
              <p:cNvSpPr>
                <a:spLocks/>
              </p:cNvSpPr>
              <p:nvPr/>
            </p:nvSpPr>
            <p:spPr bwMode="auto">
              <a:xfrm>
                <a:off x="3220" y="2561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7" name="Freeform 2452"/>
              <p:cNvSpPr>
                <a:spLocks/>
              </p:cNvSpPr>
              <p:nvPr/>
            </p:nvSpPr>
            <p:spPr bwMode="auto">
              <a:xfrm>
                <a:off x="3220" y="2567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8" name="Freeform 2453"/>
              <p:cNvSpPr>
                <a:spLocks/>
              </p:cNvSpPr>
              <p:nvPr/>
            </p:nvSpPr>
            <p:spPr bwMode="auto">
              <a:xfrm>
                <a:off x="3226" y="2519"/>
                <a:ext cx="0" cy="48"/>
              </a:xfrm>
              <a:custGeom>
                <a:avLst/>
                <a:gdLst>
                  <a:gd name="T0" fmla="*/ 48 h 48"/>
                  <a:gd name="T1" fmla="*/ 36 h 48"/>
                  <a:gd name="T2" fmla="*/ 24 h 48"/>
                  <a:gd name="T3" fmla="*/ 6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48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9" name="Freeform 2454"/>
              <p:cNvSpPr>
                <a:spLocks/>
              </p:cNvSpPr>
              <p:nvPr/>
            </p:nvSpPr>
            <p:spPr bwMode="auto">
              <a:xfrm>
                <a:off x="3226" y="251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0" name="Freeform 2455"/>
              <p:cNvSpPr>
                <a:spLocks/>
              </p:cNvSpPr>
              <p:nvPr/>
            </p:nvSpPr>
            <p:spPr bwMode="auto">
              <a:xfrm>
                <a:off x="3232" y="2531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1" name="Freeform 2456"/>
              <p:cNvSpPr>
                <a:spLocks/>
              </p:cNvSpPr>
              <p:nvPr/>
            </p:nvSpPr>
            <p:spPr bwMode="auto">
              <a:xfrm>
                <a:off x="3232" y="2531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6 h 18"/>
                  <a:gd name="T3" fmla="*/ 0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2" name="Freeform 2457"/>
              <p:cNvSpPr>
                <a:spLocks/>
              </p:cNvSpPr>
              <p:nvPr/>
            </p:nvSpPr>
            <p:spPr bwMode="auto">
              <a:xfrm>
                <a:off x="3232" y="2531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6 h 18"/>
                  <a:gd name="T4" fmla="*/ 7 w 7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6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3" name="Freeform 2458"/>
              <p:cNvSpPr>
                <a:spLocks/>
              </p:cNvSpPr>
              <p:nvPr/>
            </p:nvSpPr>
            <p:spPr bwMode="auto">
              <a:xfrm>
                <a:off x="3239" y="2549"/>
                <a:ext cx="0" cy="24"/>
              </a:xfrm>
              <a:custGeom>
                <a:avLst/>
                <a:gdLst>
                  <a:gd name="T0" fmla="*/ 0 h 24"/>
                  <a:gd name="T1" fmla="*/ 12 h 24"/>
                  <a:gd name="T2" fmla="*/ 18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4" name="Freeform 2459"/>
              <p:cNvSpPr>
                <a:spLocks/>
              </p:cNvSpPr>
              <p:nvPr/>
            </p:nvSpPr>
            <p:spPr bwMode="auto">
              <a:xfrm>
                <a:off x="3239" y="2561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5" name="Freeform 2460"/>
              <p:cNvSpPr>
                <a:spLocks/>
              </p:cNvSpPr>
              <p:nvPr/>
            </p:nvSpPr>
            <p:spPr bwMode="auto">
              <a:xfrm>
                <a:off x="3245" y="2482"/>
                <a:ext cx="0" cy="79"/>
              </a:xfrm>
              <a:custGeom>
                <a:avLst/>
                <a:gdLst>
                  <a:gd name="T0" fmla="*/ 79 h 79"/>
                  <a:gd name="T1" fmla="*/ 61 h 79"/>
                  <a:gd name="T2" fmla="*/ 37 h 79"/>
                  <a:gd name="T3" fmla="*/ 12 h 79"/>
                  <a:gd name="T4" fmla="*/ 6 h 79"/>
                  <a:gd name="T5" fmla="*/ 0 h 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79">
                    <a:moveTo>
                      <a:pt x="0" y="79"/>
                    </a:moveTo>
                    <a:lnTo>
                      <a:pt x="0" y="61"/>
                    </a:lnTo>
                    <a:lnTo>
                      <a:pt x="0" y="3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6" name="Freeform 2461"/>
              <p:cNvSpPr>
                <a:spLocks/>
              </p:cNvSpPr>
              <p:nvPr/>
            </p:nvSpPr>
            <p:spPr bwMode="auto">
              <a:xfrm>
                <a:off x="3245" y="2482"/>
                <a:ext cx="6" cy="49"/>
              </a:xfrm>
              <a:custGeom>
                <a:avLst/>
                <a:gdLst>
                  <a:gd name="T0" fmla="*/ 0 w 6"/>
                  <a:gd name="T1" fmla="*/ 0 h 49"/>
                  <a:gd name="T2" fmla="*/ 0 w 6"/>
                  <a:gd name="T3" fmla="*/ 6 h 49"/>
                  <a:gd name="T4" fmla="*/ 0 w 6"/>
                  <a:gd name="T5" fmla="*/ 18 h 49"/>
                  <a:gd name="T6" fmla="*/ 6 w 6"/>
                  <a:gd name="T7" fmla="*/ 37 h 49"/>
                  <a:gd name="T8" fmla="*/ 6 w 6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9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7"/>
                    </a:lnTo>
                    <a:lnTo>
                      <a:pt x="6" y="4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7" name="Line 2462"/>
              <p:cNvSpPr>
                <a:spLocks noChangeShapeType="1"/>
              </p:cNvSpPr>
              <p:nvPr/>
            </p:nvSpPr>
            <p:spPr bwMode="auto">
              <a:xfrm>
                <a:off x="3251" y="2531"/>
                <a:ext cx="0" cy="1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8" name="Freeform 2463"/>
              <p:cNvSpPr>
                <a:spLocks/>
              </p:cNvSpPr>
              <p:nvPr/>
            </p:nvSpPr>
            <p:spPr bwMode="auto">
              <a:xfrm>
                <a:off x="3251" y="254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29" name="Line 2464"/>
              <p:cNvSpPr>
                <a:spLocks noChangeShapeType="1"/>
              </p:cNvSpPr>
              <p:nvPr/>
            </p:nvSpPr>
            <p:spPr bwMode="auto">
              <a:xfrm>
                <a:off x="3257" y="256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0" name="Freeform 2465"/>
              <p:cNvSpPr>
                <a:spLocks/>
              </p:cNvSpPr>
              <p:nvPr/>
            </p:nvSpPr>
            <p:spPr bwMode="auto">
              <a:xfrm>
                <a:off x="3257" y="2525"/>
                <a:ext cx="0" cy="36"/>
              </a:xfrm>
              <a:custGeom>
                <a:avLst/>
                <a:gdLst>
                  <a:gd name="T0" fmla="*/ 36 h 36"/>
                  <a:gd name="T1" fmla="*/ 30 h 36"/>
                  <a:gd name="T2" fmla="*/ 18 h 36"/>
                  <a:gd name="T3" fmla="*/ 6 h 36"/>
                  <a:gd name="T4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1" name="Freeform 2466"/>
              <p:cNvSpPr>
                <a:spLocks/>
              </p:cNvSpPr>
              <p:nvPr/>
            </p:nvSpPr>
            <p:spPr bwMode="auto">
              <a:xfrm>
                <a:off x="3257" y="2525"/>
                <a:ext cx="7" cy="36"/>
              </a:xfrm>
              <a:custGeom>
                <a:avLst/>
                <a:gdLst>
                  <a:gd name="T0" fmla="*/ 0 w 7"/>
                  <a:gd name="T1" fmla="*/ 0 h 36"/>
                  <a:gd name="T2" fmla="*/ 0 w 7"/>
                  <a:gd name="T3" fmla="*/ 6 h 36"/>
                  <a:gd name="T4" fmla="*/ 0 w 7"/>
                  <a:gd name="T5" fmla="*/ 18 h 36"/>
                  <a:gd name="T6" fmla="*/ 7 w 7"/>
                  <a:gd name="T7" fmla="*/ 30 h 36"/>
                  <a:gd name="T8" fmla="*/ 7 w 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7" y="30"/>
                    </a:lnTo>
                    <a:lnTo>
                      <a:pt x="7" y="3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2" name="Freeform 2467"/>
              <p:cNvSpPr>
                <a:spLocks/>
              </p:cNvSpPr>
              <p:nvPr/>
            </p:nvSpPr>
            <p:spPr bwMode="auto">
              <a:xfrm>
                <a:off x="3264" y="2555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3" name="Freeform 2468"/>
              <p:cNvSpPr>
                <a:spLocks/>
              </p:cNvSpPr>
              <p:nvPr/>
            </p:nvSpPr>
            <p:spPr bwMode="auto">
              <a:xfrm>
                <a:off x="3264" y="2537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4" name="Freeform 2469"/>
              <p:cNvSpPr>
                <a:spLocks/>
              </p:cNvSpPr>
              <p:nvPr/>
            </p:nvSpPr>
            <p:spPr bwMode="auto">
              <a:xfrm>
                <a:off x="3270" y="2537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5" name="Freeform 2470"/>
              <p:cNvSpPr>
                <a:spLocks/>
              </p:cNvSpPr>
              <p:nvPr/>
            </p:nvSpPr>
            <p:spPr bwMode="auto">
              <a:xfrm>
                <a:off x="3270" y="254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6" name="Freeform 2471"/>
              <p:cNvSpPr>
                <a:spLocks/>
              </p:cNvSpPr>
              <p:nvPr/>
            </p:nvSpPr>
            <p:spPr bwMode="auto">
              <a:xfrm>
                <a:off x="3276" y="2555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7" name="Freeform 2472"/>
              <p:cNvSpPr>
                <a:spLocks/>
              </p:cNvSpPr>
              <p:nvPr/>
            </p:nvSpPr>
            <p:spPr bwMode="auto">
              <a:xfrm>
                <a:off x="3276" y="2543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6 h 18"/>
                  <a:gd name="T3" fmla="*/ 6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8" name="Freeform 2473"/>
              <p:cNvSpPr>
                <a:spLocks/>
              </p:cNvSpPr>
              <p:nvPr/>
            </p:nvSpPr>
            <p:spPr bwMode="auto">
              <a:xfrm>
                <a:off x="3276" y="2543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  <a:gd name="T6" fmla="*/ 7 w 7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9" name="Freeform 2474"/>
              <p:cNvSpPr>
                <a:spLocks/>
              </p:cNvSpPr>
              <p:nvPr/>
            </p:nvSpPr>
            <p:spPr bwMode="auto">
              <a:xfrm>
                <a:off x="3283" y="2488"/>
                <a:ext cx="0" cy="61"/>
              </a:xfrm>
              <a:custGeom>
                <a:avLst/>
                <a:gdLst>
                  <a:gd name="T0" fmla="*/ 61 h 61"/>
                  <a:gd name="T1" fmla="*/ 49 h 61"/>
                  <a:gd name="T2" fmla="*/ 31 h 61"/>
                  <a:gd name="T3" fmla="*/ 12 h 61"/>
                  <a:gd name="T4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0" name="Freeform 2475"/>
              <p:cNvSpPr>
                <a:spLocks/>
              </p:cNvSpPr>
              <p:nvPr/>
            </p:nvSpPr>
            <p:spPr bwMode="auto">
              <a:xfrm>
                <a:off x="3283" y="2488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6 h 43"/>
                  <a:gd name="T4" fmla="*/ 0 w 6"/>
                  <a:gd name="T5" fmla="*/ 18 h 43"/>
                  <a:gd name="T6" fmla="*/ 6 w 6"/>
                  <a:gd name="T7" fmla="*/ 31 h 43"/>
                  <a:gd name="T8" fmla="*/ 6 w 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31"/>
                    </a:lnTo>
                    <a:lnTo>
                      <a:pt x="6" y="43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1" name="Line 2476"/>
              <p:cNvSpPr>
                <a:spLocks noChangeShapeType="1"/>
              </p:cNvSpPr>
              <p:nvPr/>
            </p:nvSpPr>
            <p:spPr bwMode="auto">
              <a:xfrm>
                <a:off x="3289" y="2531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2" name="Freeform 2477"/>
              <p:cNvSpPr>
                <a:spLocks/>
              </p:cNvSpPr>
              <p:nvPr/>
            </p:nvSpPr>
            <p:spPr bwMode="auto">
              <a:xfrm>
                <a:off x="3289" y="2537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8 h 30"/>
                  <a:gd name="T6" fmla="*/ 6 w 6"/>
                  <a:gd name="T7" fmla="*/ 24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3" name="Freeform 2478"/>
              <p:cNvSpPr>
                <a:spLocks/>
              </p:cNvSpPr>
              <p:nvPr/>
            </p:nvSpPr>
            <p:spPr bwMode="auto">
              <a:xfrm>
                <a:off x="3295" y="2543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6 h 24"/>
                  <a:gd name="T4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4" name="Freeform 2479"/>
              <p:cNvSpPr>
                <a:spLocks/>
              </p:cNvSpPr>
              <p:nvPr/>
            </p:nvSpPr>
            <p:spPr bwMode="auto">
              <a:xfrm>
                <a:off x="3295" y="2543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6 h 24"/>
                  <a:gd name="T6" fmla="*/ 6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5" name="Freeform 2480"/>
              <p:cNvSpPr>
                <a:spLocks/>
              </p:cNvSpPr>
              <p:nvPr/>
            </p:nvSpPr>
            <p:spPr bwMode="auto">
              <a:xfrm>
                <a:off x="3301" y="2567"/>
                <a:ext cx="0" cy="31"/>
              </a:xfrm>
              <a:custGeom>
                <a:avLst/>
                <a:gdLst>
                  <a:gd name="T0" fmla="*/ 0 h 31"/>
                  <a:gd name="T1" fmla="*/ 12 h 31"/>
                  <a:gd name="T2" fmla="*/ 19 h 31"/>
                  <a:gd name="T3" fmla="*/ 31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12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6" name="Freeform 2481"/>
              <p:cNvSpPr>
                <a:spLocks/>
              </p:cNvSpPr>
              <p:nvPr/>
            </p:nvSpPr>
            <p:spPr bwMode="auto">
              <a:xfrm>
                <a:off x="3301" y="2531"/>
                <a:ext cx="0" cy="67"/>
              </a:xfrm>
              <a:custGeom>
                <a:avLst/>
                <a:gdLst>
                  <a:gd name="T0" fmla="*/ 67 h 67"/>
                  <a:gd name="T1" fmla="*/ 55 h 67"/>
                  <a:gd name="T2" fmla="*/ 36 h 67"/>
                  <a:gd name="T3" fmla="*/ 12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67"/>
                    </a:moveTo>
                    <a:lnTo>
                      <a:pt x="0" y="55"/>
                    </a:lnTo>
                    <a:lnTo>
                      <a:pt x="0" y="36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7" name="Freeform 2482"/>
              <p:cNvSpPr>
                <a:spLocks/>
              </p:cNvSpPr>
              <p:nvPr/>
            </p:nvSpPr>
            <p:spPr bwMode="auto">
              <a:xfrm>
                <a:off x="3301" y="2531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7 w 7"/>
                  <a:gd name="T7" fmla="*/ 6 h 12"/>
                  <a:gd name="T8" fmla="*/ 7 w 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8" name="Freeform 2483"/>
              <p:cNvSpPr>
                <a:spLocks/>
              </p:cNvSpPr>
              <p:nvPr/>
            </p:nvSpPr>
            <p:spPr bwMode="auto">
              <a:xfrm>
                <a:off x="3308" y="2543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49" name="Freeform 2484"/>
              <p:cNvSpPr>
                <a:spLocks/>
              </p:cNvSpPr>
              <p:nvPr/>
            </p:nvSpPr>
            <p:spPr bwMode="auto">
              <a:xfrm>
                <a:off x="3308" y="2513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30 h 36"/>
                  <a:gd name="T4" fmla="*/ 0 w 6"/>
                  <a:gd name="T5" fmla="*/ 18 h 36"/>
                  <a:gd name="T6" fmla="*/ 6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0" name="Freeform 2485"/>
              <p:cNvSpPr>
                <a:spLocks/>
              </p:cNvSpPr>
              <p:nvPr/>
            </p:nvSpPr>
            <p:spPr bwMode="auto">
              <a:xfrm>
                <a:off x="3314" y="2513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6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1" name="Freeform 2486"/>
              <p:cNvSpPr>
                <a:spLocks/>
              </p:cNvSpPr>
              <p:nvPr/>
            </p:nvSpPr>
            <p:spPr bwMode="auto">
              <a:xfrm>
                <a:off x="3314" y="2531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2" name="Line 2487"/>
              <p:cNvSpPr>
                <a:spLocks noChangeShapeType="1"/>
              </p:cNvSpPr>
              <p:nvPr/>
            </p:nvSpPr>
            <p:spPr bwMode="auto">
              <a:xfrm>
                <a:off x="3320" y="2549"/>
                <a:ext cx="0" cy="1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3" name="Freeform 2488"/>
              <p:cNvSpPr>
                <a:spLocks/>
              </p:cNvSpPr>
              <p:nvPr/>
            </p:nvSpPr>
            <p:spPr bwMode="auto">
              <a:xfrm>
                <a:off x="3320" y="2567"/>
                <a:ext cx="7" cy="25"/>
              </a:xfrm>
              <a:custGeom>
                <a:avLst/>
                <a:gdLst>
                  <a:gd name="T0" fmla="*/ 0 w 7"/>
                  <a:gd name="T1" fmla="*/ 0 h 25"/>
                  <a:gd name="T2" fmla="*/ 0 w 7"/>
                  <a:gd name="T3" fmla="*/ 6 h 25"/>
                  <a:gd name="T4" fmla="*/ 0 w 7"/>
                  <a:gd name="T5" fmla="*/ 19 h 25"/>
                  <a:gd name="T6" fmla="*/ 7 w 7"/>
                  <a:gd name="T7" fmla="*/ 25 h 25"/>
                  <a:gd name="T8" fmla="*/ 7 w 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7" y="25"/>
                    </a:lnTo>
                    <a:lnTo>
                      <a:pt x="7" y="2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4" name="Freeform 2489"/>
              <p:cNvSpPr>
                <a:spLocks/>
              </p:cNvSpPr>
              <p:nvPr/>
            </p:nvSpPr>
            <p:spPr bwMode="auto">
              <a:xfrm>
                <a:off x="3327" y="2555"/>
                <a:ext cx="0" cy="37"/>
              </a:xfrm>
              <a:custGeom>
                <a:avLst/>
                <a:gdLst>
                  <a:gd name="T0" fmla="*/ 37 h 37"/>
                  <a:gd name="T1" fmla="*/ 31 h 37"/>
                  <a:gd name="T2" fmla="*/ 18 h 37"/>
                  <a:gd name="T3" fmla="*/ 6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5" name="Freeform 2490"/>
              <p:cNvSpPr>
                <a:spLocks/>
              </p:cNvSpPr>
              <p:nvPr/>
            </p:nvSpPr>
            <p:spPr bwMode="auto">
              <a:xfrm>
                <a:off x="3327" y="2555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6" name="Freeform 2491"/>
              <p:cNvSpPr>
                <a:spLocks/>
              </p:cNvSpPr>
              <p:nvPr/>
            </p:nvSpPr>
            <p:spPr bwMode="auto">
              <a:xfrm>
                <a:off x="3327" y="255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7" name="Freeform 2492"/>
              <p:cNvSpPr>
                <a:spLocks/>
              </p:cNvSpPr>
              <p:nvPr/>
            </p:nvSpPr>
            <p:spPr bwMode="auto">
              <a:xfrm>
                <a:off x="3333" y="2531"/>
                <a:ext cx="0" cy="24"/>
              </a:xfrm>
              <a:custGeom>
                <a:avLst/>
                <a:gdLst>
                  <a:gd name="T0" fmla="*/ 24 h 24"/>
                  <a:gd name="T1" fmla="*/ 12 h 24"/>
                  <a:gd name="T2" fmla="*/ 6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8" name="Freeform 2493"/>
              <p:cNvSpPr>
                <a:spLocks/>
              </p:cNvSpPr>
              <p:nvPr/>
            </p:nvSpPr>
            <p:spPr bwMode="auto">
              <a:xfrm>
                <a:off x="3333" y="253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59" name="Freeform 2494"/>
              <p:cNvSpPr>
                <a:spLocks/>
              </p:cNvSpPr>
              <p:nvPr/>
            </p:nvSpPr>
            <p:spPr bwMode="auto">
              <a:xfrm>
                <a:off x="3339" y="2500"/>
                <a:ext cx="0" cy="37"/>
              </a:xfrm>
              <a:custGeom>
                <a:avLst/>
                <a:gdLst>
                  <a:gd name="T0" fmla="*/ 37 h 37"/>
                  <a:gd name="T1" fmla="*/ 31 h 37"/>
                  <a:gd name="T2" fmla="*/ 19 h 37"/>
                  <a:gd name="T3" fmla="*/ 6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0" name="Freeform 2495"/>
              <p:cNvSpPr>
                <a:spLocks/>
              </p:cNvSpPr>
              <p:nvPr/>
            </p:nvSpPr>
            <p:spPr bwMode="auto">
              <a:xfrm>
                <a:off x="3339" y="248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0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1" name="Freeform 2496"/>
              <p:cNvSpPr>
                <a:spLocks/>
              </p:cNvSpPr>
              <p:nvPr/>
            </p:nvSpPr>
            <p:spPr bwMode="auto">
              <a:xfrm>
                <a:off x="3345" y="2488"/>
                <a:ext cx="0" cy="43"/>
              </a:xfrm>
              <a:custGeom>
                <a:avLst/>
                <a:gdLst>
                  <a:gd name="T0" fmla="*/ 0 h 43"/>
                  <a:gd name="T1" fmla="*/ 6 h 43"/>
                  <a:gd name="T2" fmla="*/ 18 h 43"/>
                  <a:gd name="T3" fmla="*/ 31 h 43"/>
                  <a:gd name="T4" fmla="*/ 43 h 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3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2" name="Freeform 2497"/>
              <p:cNvSpPr>
                <a:spLocks/>
              </p:cNvSpPr>
              <p:nvPr/>
            </p:nvSpPr>
            <p:spPr bwMode="auto">
              <a:xfrm>
                <a:off x="3345" y="2531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3" name="Freeform 2498"/>
              <p:cNvSpPr>
                <a:spLocks/>
              </p:cNvSpPr>
              <p:nvPr/>
            </p:nvSpPr>
            <p:spPr bwMode="auto">
              <a:xfrm>
                <a:off x="3345" y="2543"/>
                <a:ext cx="7" cy="30"/>
              </a:xfrm>
              <a:custGeom>
                <a:avLst/>
                <a:gdLst>
                  <a:gd name="T0" fmla="*/ 0 w 7"/>
                  <a:gd name="T1" fmla="*/ 0 h 30"/>
                  <a:gd name="T2" fmla="*/ 0 w 7"/>
                  <a:gd name="T3" fmla="*/ 6 h 30"/>
                  <a:gd name="T4" fmla="*/ 0 w 7"/>
                  <a:gd name="T5" fmla="*/ 18 h 30"/>
                  <a:gd name="T6" fmla="*/ 7 w 7"/>
                  <a:gd name="T7" fmla="*/ 24 h 30"/>
                  <a:gd name="T8" fmla="*/ 7 w 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7" y="24"/>
                    </a:lnTo>
                    <a:lnTo>
                      <a:pt x="7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4" name="Freeform 2499"/>
              <p:cNvSpPr>
                <a:spLocks/>
              </p:cNvSpPr>
              <p:nvPr/>
            </p:nvSpPr>
            <p:spPr bwMode="auto">
              <a:xfrm>
                <a:off x="3352" y="256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5" name="Freeform 2500"/>
              <p:cNvSpPr>
                <a:spLocks/>
              </p:cNvSpPr>
              <p:nvPr/>
            </p:nvSpPr>
            <p:spPr bwMode="auto">
              <a:xfrm>
                <a:off x="3352" y="256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6" name="Line 2501"/>
              <p:cNvSpPr>
                <a:spLocks noChangeShapeType="1"/>
              </p:cNvSpPr>
              <p:nvPr/>
            </p:nvSpPr>
            <p:spPr bwMode="auto">
              <a:xfrm>
                <a:off x="3358" y="257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7" name="Freeform 2502"/>
              <p:cNvSpPr>
                <a:spLocks/>
              </p:cNvSpPr>
              <p:nvPr/>
            </p:nvSpPr>
            <p:spPr bwMode="auto">
              <a:xfrm>
                <a:off x="3358" y="257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8" name="Line 2503"/>
              <p:cNvSpPr>
                <a:spLocks noChangeShapeType="1"/>
              </p:cNvSpPr>
              <p:nvPr/>
            </p:nvSpPr>
            <p:spPr bwMode="auto">
              <a:xfrm flipV="1">
                <a:off x="3364" y="2567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9" name="Freeform 2504"/>
              <p:cNvSpPr>
                <a:spLocks/>
              </p:cNvSpPr>
              <p:nvPr/>
            </p:nvSpPr>
            <p:spPr bwMode="auto">
              <a:xfrm>
                <a:off x="3364" y="2555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0" name="Line 2505"/>
              <p:cNvSpPr>
                <a:spLocks noChangeShapeType="1"/>
              </p:cNvSpPr>
              <p:nvPr/>
            </p:nvSpPr>
            <p:spPr bwMode="auto">
              <a:xfrm flipV="1">
                <a:off x="3370" y="2543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1" name="Freeform 2506"/>
              <p:cNvSpPr>
                <a:spLocks/>
              </p:cNvSpPr>
              <p:nvPr/>
            </p:nvSpPr>
            <p:spPr bwMode="auto">
              <a:xfrm>
                <a:off x="3370" y="2513"/>
                <a:ext cx="0" cy="30"/>
              </a:xfrm>
              <a:custGeom>
                <a:avLst/>
                <a:gdLst>
                  <a:gd name="T0" fmla="*/ 30 h 30"/>
                  <a:gd name="T1" fmla="*/ 18 h 30"/>
                  <a:gd name="T2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2" name="Freeform 2507"/>
              <p:cNvSpPr>
                <a:spLocks/>
              </p:cNvSpPr>
              <p:nvPr/>
            </p:nvSpPr>
            <p:spPr bwMode="auto">
              <a:xfrm>
                <a:off x="3370" y="2488"/>
                <a:ext cx="7" cy="25"/>
              </a:xfrm>
              <a:custGeom>
                <a:avLst/>
                <a:gdLst>
                  <a:gd name="T0" fmla="*/ 0 w 7"/>
                  <a:gd name="T1" fmla="*/ 25 h 25"/>
                  <a:gd name="T2" fmla="*/ 0 w 7"/>
                  <a:gd name="T3" fmla="*/ 6 h 25"/>
                  <a:gd name="T4" fmla="*/ 7 w 7"/>
                  <a:gd name="T5" fmla="*/ 0 h 25"/>
                  <a:gd name="T6" fmla="*/ 7 w 7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5">
                    <a:moveTo>
                      <a:pt x="0" y="25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3" name="Freeform 2508"/>
              <p:cNvSpPr>
                <a:spLocks/>
              </p:cNvSpPr>
              <p:nvPr/>
            </p:nvSpPr>
            <p:spPr bwMode="auto">
              <a:xfrm>
                <a:off x="3377" y="2488"/>
                <a:ext cx="0" cy="37"/>
              </a:xfrm>
              <a:custGeom>
                <a:avLst/>
                <a:gdLst>
                  <a:gd name="T0" fmla="*/ 0 h 37"/>
                  <a:gd name="T1" fmla="*/ 6 h 37"/>
                  <a:gd name="T2" fmla="*/ 18 h 37"/>
                  <a:gd name="T3" fmla="*/ 31 h 37"/>
                  <a:gd name="T4" fmla="*/ 37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4" name="Freeform 2509"/>
              <p:cNvSpPr>
                <a:spLocks/>
              </p:cNvSpPr>
              <p:nvPr/>
            </p:nvSpPr>
            <p:spPr bwMode="auto">
              <a:xfrm>
                <a:off x="3377" y="2525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5" name="Freeform 2510"/>
              <p:cNvSpPr>
                <a:spLocks/>
              </p:cNvSpPr>
              <p:nvPr/>
            </p:nvSpPr>
            <p:spPr bwMode="auto">
              <a:xfrm>
                <a:off x="3383" y="2537"/>
                <a:ext cx="0" cy="30"/>
              </a:xfrm>
              <a:custGeom>
                <a:avLst/>
                <a:gdLst>
                  <a:gd name="T0" fmla="*/ 0 h 30"/>
                  <a:gd name="T1" fmla="*/ 18 h 30"/>
                  <a:gd name="T2" fmla="*/ 24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6" name="Freeform 2511"/>
              <p:cNvSpPr>
                <a:spLocks/>
              </p:cNvSpPr>
              <p:nvPr/>
            </p:nvSpPr>
            <p:spPr bwMode="auto">
              <a:xfrm>
                <a:off x="3383" y="256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7" name="Freeform 2512"/>
              <p:cNvSpPr>
                <a:spLocks/>
              </p:cNvSpPr>
              <p:nvPr/>
            </p:nvSpPr>
            <p:spPr bwMode="auto">
              <a:xfrm>
                <a:off x="3389" y="2543"/>
                <a:ext cx="0" cy="24"/>
              </a:xfrm>
              <a:custGeom>
                <a:avLst/>
                <a:gdLst>
                  <a:gd name="T0" fmla="*/ 24 h 24"/>
                  <a:gd name="T1" fmla="*/ 12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8" name="Freeform 2513"/>
              <p:cNvSpPr>
                <a:spLocks/>
              </p:cNvSpPr>
              <p:nvPr/>
            </p:nvSpPr>
            <p:spPr bwMode="auto">
              <a:xfrm>
                <a:off x="3389" y="2519"/>
                <a:ext cx="7" cy="24"/>
              </a:xfrm>
              <a:custGeom>
                <a:avLst/>
                <a:gdLst>
                  <a:gd name="T0" fmla="*/ 0 w 7"/>
                  <a:gd name="T1" fmla="*/ 24 h 24"/>
                  <a:gd name="T2" fmla="*/ 0 w 7"/>
                  <a:gd name="T3" fmla="*/ 12 h 24"/>
                  <a:gd name="T4" fmla="*/ 7 w 7"/>
                  <a:gd name="T5" fmla="*/ 6 h 24"/>
                  <a:gd name="T6" fmla="*/ 7 w 7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4">
                    <a:moveTo>
                      <a:pt x="0" y="24"/>
                    </a:moveTo>
                    <a:lnTo>
                      <a:pt x="0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9" name="Freeform 2514"/>
              <p:cNvSpPr>
                <a:spLocks/>
              </p:cNvSpPr>
              <p:nvPr/>
            </p:nvSpPr>
            <p:spPr bwMode="auto">
              <a:xfrm>
                <a:off x="3396" y="2519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6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0" name="Line 2515"/>
              <p:cNvSpPr>
                <a:spLocks noChangeShapeType="1"/>
              </p:cNvSpPr>
              <p:nvPr/>
            </p:nvSpPr>
            <p:spPr bwMode="auto">
              <a:xfrm>
                <a:off x="3396" y="253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1" name="Freeform 2516"/>
              <p:cNvSpPr>
                <a:spLocks/>
              </p:cNvSpPr>
              <p:nvPr/>
            </p:nvSpPr>
            <p:spPr bwMode="auto">
              <a:xfrm>
                <a:off x="3396" y="2531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6 h 24"/>
                  <a:gd name="T4" fmla="*/ 0 w 6"/>
                  <a:gd name="T5" fmla="*/ 12 h 24"/>
                  <a:gd name="T6" fmla="*/ 6 w 6"/>
                  <a:gd name="T7" fmla="*/ 18 h 24"/>
                  <a:gd name="T8" fmla="*/ 6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" name="Freeform 2517"/>
              <p:cNvSpPr>
                <a:spLocks/>
              </p:cNvSpPr>
              <p:nvPr/>
            </p:nvSpPr>
            <p:spPr bwMode="auto">
              <a:xfrm>
                <a:off x="3402" y="2537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6 h 18"/>
                  <a:gd name="T4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3" name="Freeform 2518"/>
              <p:cNvSpPr>
                <a:spLocks/>
              </p:cNvSpPr>
              <p:nvPr/>
            </p:nvSpPr>
            <p:spPr bwMode="auto">
              <a:xfrm>
                <a:off x="3402" y="253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4" name="Line 2519"/>
              <p:cNvSpPr>
                <a:spLocks noChangeShapeType="1"/>
              </p:cNvSpPr>
              <p:nvPr/>
            </p:nvSpPr>
            <p:spPr bwMode="auto">
              <a:xfrm>
                <a:off x="3408" y="2537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5" name="Freeform 2520"/>
              <p:cNvSpPr>
                <a:spLocks/>
              </p:cNvSpPr>
              <p:nvPr/>
            </p:nvSpPr>
            <p:spPr bwMode="auto">
              <a:xfrm>
                <a:off x="3408" y="2500"/>
                <a:ext cx="6" cy="37"/>
              </a:xfrm>
              <a:custGeom>
                <a:avLst/>
                <a:gdLst>
                  <a:gd name="T0" fmla="*/ 0 w 6"/>
                  <a:gd name="T1" fmla="*/ 37 h 37"/>
                  <a:gd name="T2" fmla="*/ 0 w 6"/>
                  <a:gd name="T3" fmla="*/ 31 h 37"/>
                  <a:gd name="T4" fmla="*/ 0 w 6"/>
                  <a:gd name="T5" fmla="*/ 19 h 37"/>
                  <a:gd name="T6" fmla="*/ 6 w 6"/>
                  <a:gd name="T7" fmla="*/ 6 h 37"/>
                  <a:gd name="T8" fmla="*/ 6 w 6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37"/>
                    </a:moveTo>
                    <a:lnTo>
                      <a:pt x="0" y="31"/>
                    </a:lnTo>
                    <a:lnTo>
                      <a:pt x="0" y="19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6" name="Freeform 2521"/>
              <p:cNvSpPr>
                <a:spLocks/>
              </p:cNvSpPr>
              <p:nvPr/>
            </p:nvSpPr>
            <p:spPr bwMode="auto">
              <a:xfrm>
                <a:off x="3414" y="2500"/>
                <a:ext cx="0" cy="25"/>
              </a:xfrm>
              <a:custGeom>
                <a:avLst/>
                <a:gdLst>
                  <a:gd name="T0" fmla="*/ 0 h 25"/>
                  <a:gd name="T1" fmla="*/ 0 h 25"/>
                  <a:gd name="T2" fmla="*/ 6 h 25"/>
                  <a:gd name="T3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7" name="Freeform 2522"/>
              <p:cNvSpPr>
                <a:spLocks/>
              </p:cNvSpPr>
              <p:nvPr/>
            </p:nvSpPr>
            <p:spPr bwMode="auto">
              <a:xfrm>
                <a:off x="3414" y="2525"/>
                <a:ext cx="0" cy="48"/>
              </a:xfrm>
              <a:custGeom>
                <a:avLst/>
                <a:gdLst>
                  <a:gd name="T0" fmla="*/ 0 h 48"/>
                  <a:gd name="T1" fmla="*/ 12 h 48"/>
                  <a:gd name="T2" fmla="*/ 24 h 48"/>
                  <a:gd name="T3" fmla="*/ 36 h 48"/>
                  <a:gd name="T4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8" name="Freeform 2523"/>
              <p:cNvSpPr>
                <a:spLocks/>
              </p:cNvSpPr>
              <p:nvPr/>
            </p:nvSpPr>
            <p:spPr bwMode="auto">
              <a:xfrm>
                <a:off x="3414" y="2573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9" name="Freeform 2524"/>
              <p:cNvSpPr>
                <a:spLocks/>
              </p:cNvSpPr>
              <p:nvPr/>
            </p:nvSpPr>
            <p:spPr bwMode="auto">
              <a:xfrm>
                <a:off x="3421" y="2579"/>
                <a:ext cx="0" cy="19"/>
              </a:xfrm>
              <a:custGeom>
                <a:avLst/>
                <a:gdLst>
                  <a:gd name="T0" fmla="*/ 0 h 19"/>
                  <a:gd name="T1" fmla="*/ 13 h 19"/>
                  <a:gd name="T2" fmla="*/ 19 h 19"/>
                  <a:gd name="T3" fmla="*/ 19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9">
                    <a:moveTo>
                      <a:pt x="0" y="0"/>
                    </a:moveTo>
                    <a:lnTo>
                      <a:pt x="0" y="13"/>
                    </a:lnTo>
                    <a:lnTo>
                      <a:pt x="0" y="19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0" name="Freeform 2525"/>
              <p:cNvSpPr>
                <a:spLocks/>
              </p:cNvSpPr>
              <p:nvPr/>
            </p:nvSpPr>
            <p:spPr bwMode="auto">
              <a:xfrm>
                <a:off x="3421" y="2579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0 w 6"/>
                  <a:gd name="T3" fmla="*/ 13 h 19"/>
                  <a:gd name="T4" fmla="*/ 6 w 6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0" y="13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1" name="Freeform 2526"/>
              <p:cNvSpPr>
                <a:spLocks/>
              </p:cNvSpPr>
              <p:nvPr/>
            </p:nvSpPr>
            <p:spPr bwMode="auto">
              <a:xfrm>
                <a:off x="3427" y="2561"/>
                <a:ext cx="0" cy="18"/>
              </a:xfrm>
              <a:custGeom>
                <a:avLst/>
                <a:gdLst>
                  <a:gd name="T0" fmla="*/ 18 h 18"/>
                  <a:gd name="T1" fmla="*/ 12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2" name="Freeform 2527"/>
              <p:cNvSpPr>
                <a:spLocks/>
              </p:cNvSpPr>
              <p:nvPr/>
            </p:nvSpPr>
            <p:spPr bwMode="auto">
              <a:xfrm>
                <a:off x="3427" y="2531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3" name="Freeform 2528"/>
              <p:cNvSpPr>
                <a:spLocks/>
              </p:cNvSpPr>
              <p:nvPr/>
            </p:nvSpPr>
            <p:spPr bwMode="auto">
              <a:xfrm>
                <a:off x="3433" y="2506"/>
                <a:ext cx="0" cy="25"/>
              </a:xfrm>
              <a:custGeom>
                <a:avLst/>
                <a:gdLst>
                  <a:gd name="T0" fmla="*/ 25 h 25"/>
                  <a:gd name="T1" fmla="*/ 7 h 25"/>
                  <a:gd name="T2" fmla="*/ 0 h 25"/>
                  <a:gd name="T3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4" name="Freeform 2529"/>
              <p:cNvSpPr>
                <a:spLocks/>
              </p:cNvSpPr>
              <p:nvPr/>
            </p:nvSpPr>
            <p:spPr bwMode="auto">
              <a:xfrm>
                <a:off x="3433" y="2506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7 h 25"/>
                  <a:gd name="T4" fmla="*/ 0 w 6"/>
                  <a:gd name="T5" fmla="*/ 13 h 25"/>
                  <a:gd name="T6" fmla="*/ 6 w 6"/>
                  <a:gd name="T7" fmla="*/ 19 h 25"/>
                  <a:gd name="T8" fmla="*/ 6 w 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6" y="2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5" name="Freeform 2530"/>
              <p:cNvSpPr>
                <a:spLocks/>
              </p:cNvSpPr>
              <p:nvPr/>
            </p:nvSpPr>
            <p:spPr bwMode="auto">
              <a:xfrm>
                <a:off x="3439" y="2506"/>
                <a:ext cx="0" cy="25"/>
              </a:xfrm>
              <a:custGeom>
                <a:avLst/>
                <a:gdLst>
                  <a:gd name="T0" fmla="*/ 25 h 25"/>
                  <a:gd name="T1" fmla="*/ 19 h 25"/>
                  <a:gd name="T2" fmla="*/ 13 h 25"/>
                  <a:gd name="T3" fmla="*/ 7 h 25"/>
                  <a:gd name="T4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6" name="Freeform 2531"/>
              <p:cNvSpPr>
                <a:spLocks/>
              </p:cNvSpPr>
              <p:nvPr/>
            </p:nvSpPr>
            <p:spPr bwMode="auto">
              <a:xfrm>
                <a:off x="3439" y="2506"/>
                <a:ext cx="0" cy="25"/>
              </a:xfrm>
              <a:custGeom>
                <a:avLst/>
                <a:gdLst>
                  <a:gd name="T0" fmla="*/ 0 h 25"/>
                  <a:gd name="T1" fmla="*/ 0 h 25"/>
                  <a:gd name="T2" fmla="*/ 13 h 25"/>
                  <a:gd name="T3" fmla="*/ 25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7" name="Freeform 2532"/>
              <p:cNvSpPr>
                <a:spLocks/>
              </p:cNvSpPr>
              <p:nvPr/>
            </p:nvSpPr>
            <p:spPr bwMode="auto">
              <a:xfrm>
                <a:off x="3439" y="2531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0 w 7"/>
                  <a:gd name="T3" fmla="*/ 12 h 24"/>
                  <a:gd name="T4" fmla="*/ 7 w 7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4">
                    <a:moveTo>
                      <a:pt x="0" y="0"/>
                    </a:moveTo>
                    <a:lnTo>
                      <a:pt x="0" y="12"/>
                    </a:lnTo>
                    <a:lnTo>
                      <a:pt x="7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8" name="Freeform 2533"/>
              <p:cNvSpPr>
                <a:spLocks/>
              </p:cNvSpPr>
              <p:nvPr/>
            </p:nvSpPr>
            <p:spPr bwMode="auto">
              <a:xfrm>
                <a:off x="3446" y="2549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9" name="Freeform 2534"/>
              <p:cNvSpPr>
                <a:spLocks/>
              </p:cNvSpPr>
              <p:nvPr/>
            </p:nvSpPr>
            <p:spPr bwMode="auto">
              <a:xfrm>
                <a:off x="3446" y="25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0" name="Freeform 2535"/>
              <p:cNvSpPr>
                <a:spLocks/>
              </p:cNvSpPr>
              <p:nvPr/>
            </p:nvSpPr>
            <p:spPr bwMode="auto">
              <a:xfrm>
                <a:off x="3452" y="2543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1" name="Freeform 2536"/>
              <p:cNvSpPr>
                <a:spLocks/>
              </p:cNvSpPr>
              <p:nvPr/>
            </p:nvSpPr>
            <p:spPr bwMode="auto">
              <a:xfrm>
                <a:off x="3452" y="256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2" name="Freeform 2537"/>
              <p:cNvSpPr>
                <a:spLocks/>
              </p:cNvSpPr>
              <p:nvPr/>
            </p:nvSpPr>
            <p:spPr bwMode="auto">
              <a:xfrm>
                <a:off x="3458" y="2500"/>
                <a:ext cx="0" cy="61"/>
              </a:xfrm>
              <a:custGeom>
                <a:avLst/>
                <a:gdLst>
                  <a:gd name="T0" fmla="*/ 61 h 61"/>
                  <a:gd name="T1" fmla="*/ 49 h 61"/>
                  <a:gd name="T2" fmla="*/ 31 h 61"/>
                  <a:gd name="T3" fmla="*/ 13 h 61"/>
                  <a:gd name="T4" fmla="*/ 0 h 6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1">
                    <a:moveTo>
                      <a:pt x="0" y="61"/>
                    </a:moveTo>
                    <a:lnTo>
                      <a:pt x="0" y="49"/>
                    </a:lnTo>
                    <a:lnTo>
                      <a:pt x="0" y="31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3" name="Freeform 2538"/>
              <p:cNvSpPr>
                <a:spLocks/>
              </p:cNvSpPr>
              <p:nvPr/>
            </p:nvSpPr>
            <p:spPr bwMode="auto">
              <a:xfrm>
                <a:off x="3458" y="2500"/>
                <a:ext cx="0" cy="31"/>
              </a:xfrm>
              <a:custGeom>
                <a:avLst/>
                <a:gdLst>
                  <a:gd name="T0" fmla="*/ 0 h 31"/>
                  <a:gd name="T1" fmla="*/ 0 h 31"/>
                  <a:gd name="T2" fmla="*/ 13 h 31"/>
                  <a:gd name="T3" fmla="*/ 25 h 31"/>
                  <a:gd name="T4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0" y="31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4" name="Freeform 2539"/>
              <p:cNvSpPr>
                <a:spLocks/>
              </p:cNvSpPr>
              <p:nvPr/>
            </p:nvSpPr>
            <p:spPr bwMode="auto">
              <a:xfrm>
                <a:off x="3458" y="2531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12 h 18"/>
                  <a:gd name="T4" fmla="*/ 7 w 7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12"/>
                    </a:lnTo>
                    <a:lnTo>
                      <a:pt x="7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5" name="Freeform 2540"/>
              <p:cNvSpPr>
                <a:spLocks/>
              </p:cNvSpPr>
              <p:nvPr/>
            </p:nvSpPr>
            <p:spPr bwMode="auto">
              <a:xfrm>
                <a:off x="3465" y="2549"/>
                <a:ext cx="0" cy="24"/>
              </a:xfrm>
              <a:custGeom>
                <a:avLst/>
                <a:gdLst>
                  <a:gd name="T0" fmla="*/ 0 h 24"/>
                  <a:gd name="T1" fmla="*/ 12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6" name="Freeform 2541"/>
              <p:cNvSpPr>
                <a:spLocks/>
              </p:cNvSpPr>
              <p:nvPr/>
            </p:nvSpPr>
            <p:spPr bwMode="auto">
              <a:xfrm>
                <a:off x="3465" y="257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7" name="Freeform 2542"/>
              <p:cNvSpPr>
                <a:spLocks/>
              </p:cNvSpPr>
              <p:nvPr/>
            </p:nvSpPr>
            <p:spPr bwMode="auto">
              <a:xfrm>
                <a:off x="3471" y="2525"/>
                <a:ext cx="0" cy="48"/>
              </a:xfrm>
              <a:custGeom>
                <a:avLst/>
                <a:gdLst>
                  <a:gd name="T0" fmla="*/ 48 h 48"/>
                  <a:gd name="T1" fmla="*/ 36 h 48"/>
                  <a:gd name="T2" fmla="*/ 24 h 48"/>
                  <a:gd name="T3" fmla="*/ 6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48"/>
                    </a:moveTo>
                    <a:lnTo>
                      <a:pt x="0" y="36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8" name="Freeform 2543"/>
              <p:cNvSpPr>
                <a:spLocks/>
              </p:cNvSpPr>
              <p:nvPr/>
            </p:nvSpPr>
            <p:spPr bwMode="auto">
              <a:xfrm>
                <a:off x="3471" y="2525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09" name="Line 2544"/>
              <p:cNvSpPr>
                <a:spLocks noChangeShapeType="1"/>
              </p:cNvSpPr>
              <p:nvPr/>
            </p:nvSpPr>
            <p:spPr bwMode="auto">
              <a:xfrm>
                <a:off x="3477" y="254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0" name="Freeform 2545"/>
              <p:cNvSpPr>
                <a:spLocks/>
              </p:cNvSpPr>
              <p:nvPr/>
            </p:nvSpPr>
            <p:spPr bwMode="auto">
              <a:xfrm>
                <a:off x="3477" y="254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1" name="Freeform 2546"/>
              <p:cNvSpPr>
                <a:spLocks/>
              </p:cNvSpPr>
              <p:nvPr/>
            </p:nvSpPr>
            <p:spPr bwMode="auto">
              <a:xfrm>
                <a:off x="3483" y="2561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2" name="Freeform 2547"/>
              <p:cNvSpPr>
                <a:spLocks/>
              </p:cNvSpPr>
              <p:nvPr/>
            </p:nvSpPr>
            <p:spPr bwMode="auto">
              <a:xfrm>
                <a:off x="3483" y="2537"/>
                <a:ext cx="0" cy="36"/>
              </a:xfrm>
              <a:custGeom>
                <a:avLst/>
                <a:gdLst>
                  <a:gd name="T0" fmla="*/ 36 h 36"/>
                  <a:gd name="T1" fmla="*/ 30 h 36"/>
                  <a:gd name="T2" fmla="*/ 18 h 36"/>
                  <a:gd name="T3" fmla="*/ 6 h 36"/>
                  <a:gd name="T4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3" name="Freeform 2548"/>
              <p:cNvSpPr>
                <a:spLocks/>
              </p:cNvSpPr>
              <p:nvPr/>
            </p:nvSpPr>
            <p:spPr bwMode="auto">
              <a:xfrm>
                <a:off x="3483" y="2531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4" name="Freeform 2549"/>
              <p:cNvSpPr>
                <a:spLocks/>
              </p:cNvSpPr>
              <p:nvPr/>
            </p:nvSpPr>
            <p:spPr bwMode="auto">
              <a:xfrm>
                <a:off x="3490" y="2531"/>
                <a:ext cx="0" cy="36"/>
              </a:xfrm>
              <a:custGeom>
                <a:avLst/>
                <a:gdLst>
                  <a:gd name="T0" fmla="*/ 0 h 36"/>
                  <a:gd name="T1" fmla="*/ 6 h 36"/>
                  <a:gd name="T2" fmla="*/ 18 h 36"/>
                  <a:gd name="T3" fmla="*/ 30 h 36"/>
                  <a:gd name="T4" fmla="*/ 36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5" name="Freeform 2550"/>
              <p:cNvSpPr>
                <a:spLocks/>
              </p:cNvSpPr>
              <p:nvPr/>
            </p:nvSpPr>
            <p:spPr bwMode="auto">
              <a:xfrm>
                <a:off x="3490" y="2537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24 h 30"/>
                  <a:gd name="T4" fmla="*/ 0 w 6"/>
                  <a:gd name="T5" fmla="*/ 18 h 30"/>
                  <a:gd name="T6" fmla="*/ 6 w 6"/>
                  <a:gd name="T7" fmla="*/ 6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6" name="Freeform 2551"/>
              <p:cNvSpPr>
                <a:spLocks/>
              </p:cNvSpPr>
              <p:nvPr/>
            </p:nvSpPr>
            <p:spPr bwMode="auto">
              <a:xfrm>
                <a:off x="3496" y="2531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7" name="Freeform 2552"/>
              <p:cNvSpPr>
                <a:spLocks/>
              </p:cNvSpPr>
              <p:nvPr/>
            </p:nvSpPr>
            <p:spPr bwMode="auto">
              <a:xfrm>
                <a:off x="3496" y="2531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6 h 18"/>
                  <a:gd name="T4" fmla="*/ 6 w 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8" name="Freeform 2553"/>
              <p:cNvSpPr>
                <a:spLocks/>
              </p:cNvSpPr>
              <p:nvPr/>
            </p:nvSpPr>
            <p:spPr bwMode="auto">
              <a:xfrm>
                <a:off x="3502" y="2549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19" name="Freeform 2554"/>
              <p:cNvSpPr>
                <a:spLocks/>
              </p:cNvSpPr>
              <p:nvPr/>
            </p:nvSpPr>
            <p:spPr bwMode="auto">
              <a:xfrm>
                <a:off x="3502" y="2567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0" name="Freeform 2555"/>
              <p:cNvSpPr>
                <a:spLocks/>
              </p:cNvSpPr>
              <p:nvPr/>
            </p:nvSpPr>
            <p:spPr bwMode="auto">
              <a:xfrm>
                <a:off x="3502" y="2555"/>
                <a:ext cx="7" cy="18"/>
              </a:xfrm>
              <a:custGeom>
                <a:avLst/>
                <a:gdLst>
                  <a:gd name="T0" fmla="*/ 0 w 7"/>
                  <a:gd name="T1" fmla="*/ 18 h 18"/>
                  <a:gd name="T2" fmla="*/ 0 w 7"/>
                  <a:gd name="T3" fmla="*/ 12 h 18"/>
                  <a:gd name="T4" fmla="*/ 7 w 7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1" name="Freeform 2556"/>
              <p:cNvSpPr>
                <a:spLocks/>
              </p:cNvSpPr>
              <p:nvPr/>
            </p:nvSpPr>
            <p:spPr bwMode="auto">
              <a:xfrm>
                <a:off x="3509" y="2543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2" name="Freeform 2557"/>
              <p:cNvSpPr>
                <a:spLocks/>
              </p:cNvSpPr>
              <p:nvPr/>
            </p:nvSpPr>
            <p:spPr bwMode="auto">
              <a:xfrm>
                <a:off x="3509" y="254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3" name="Freeform 2558"/>
              <p:cNvSpPr>
                <a:spLocks/>
              </p:cNvSpPr>
              <p:nvPr/>
            </p:nvSpPr>
            <p:spPr bwMode="auto">
              <a:xfrm>
                <a:off x="3515" y="2513"/>
                <a:ext cx="0" cy="30"/>
              </a:xfrm>
              <a:custGeom>
                <a:avLst/>
                <a:gdLst>
                  <a:gd name="T0" fmla="*/ 30 h 30"/>
                  <a:gd name="T1" fmla="*/ 24 h 30"/>
                  <a:gd name="T2" fmla="*/ 12 h 30"/>
                  <a:gd name="T3" fmla="*/ 6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4" name="Freeform 2559"/>
              <p:cNvSpPr>
                <a:spLocks/>
              </p:cNvSpPr>
              <p:nvPr/>
            </p:nvSpPr>
            <p:spPr bwMode="auto">
              <a:xfrm>
                <a:off x="3515" y="2513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5" name="Freeform 2560"/>
              <p:cNvSpPr>
                <a:spLocks/>
              </p:cNvSpPr>
              <p:nvPr/>
            </p:nvSpPr>
            <p:spPr bwMode="auto">
              <a:xfrm>
                <a:off x="3521" y="2519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6" name="Freeform 2561"/>
              <p:cNvSpPr>
                <a:spLocks/>
              </p:cNvSpPr>
              <p:nvPr/>
            </p:nvSpPr>
            <p:spPr bwMode="auto">
              <a:xfrm>
                <a:off x="3521" y="251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7" name="Freeform 2562"/>
              <p:cNvSpPr>
                <a:spLocks/>
              </p:cNvSpPr>
              <p:nvPr/>
            </p:nvSpPr>
            <p:spPr bwMode="auto">
              <a:xfrm>
                <a:off x="3527" y="2519"/>
                <a:ext cx="0" cy="48"/>
              </a:xfrm>
              <a:custGeom>
                <a:avLst/>
                <a:gdLst>
                  <a:gd name="T0" fmla="*/ 0 h 48"/>
                  <a:gd name="T1" fmla="*/ 12 h 48"/>
                  <a:gd name="T2" fmla="*/ 24 h 48"/>
                  <a:gd name="T3" fmla="*/ 42 h 48"/>
                  <a:gd name="T4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8" name="Freeform 2563"/>
              <p:cNvSpPr>
                <a:spLocks/>
              </p:cNvSpPr>
              <p:nvPr/>
            </p:nvSpPr>
            <p:spPr bwMode="auto">
              <a:xfrm>
                <a:off x="3527" y="254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12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9" name="Freeform 2564"/>
              <p:cNvSpPr>
                <a:spLocks/>
              </p:cNvSpPr>
              <p:nvPr/>
            </p:nvSpPr>
            <p:spPr bwMode="auto">
              <a:xfrm>
                <a:off x="3527" y="2519"/>
                <a:ext cx="7" cy="30"/>
              </a:xfrm>
              <a:custGeom>
                <a:avLst/>
                <a:gdLst>
                  <a:gd name="T0" fmla="*/ 0 w 7"/>
                  <a:gd name="T1" fmla="*/ 30 h 30"/>
                  <a:gd name="T2" fmla="*/ 0 w 7"/>
                  <a:gd name="T3" fmla="*/ 12 h 30"/>
                  <a:gd name="T4" fmla="*/ 7 w 7"/>
                  <a:gd name="T5" fmla="*/ 6 h 30"/>
                  <a:gd name="T6" fmla="*/ 7 w 7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0">
                    <a:moveTo>
                      <a:pt x="0" y="30"/>
                    </a:moveTo>
                    <a:lnTo>
                      <a:pt x="0" y="12"/>
                    </a:lnTo>
                    <a:lnTo>
                      <a:pt x="7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0" name="Line 2565"/>
              <p:cNvSpPr>
                <a:spLocks noChangeShapeType="1"/>
              </p:cNvSpPr>
              <p:nvPr/>
            </p:nvSpPr>
            <p:spPr bwMode="auto">
              <a:xfrm>
                <a:off x="3534" y="2519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1" name="Freeform 2566"/>
              <p:cNvSpPr>
                <a:spLocks/>
              </p:cNvSpPr>
              <p:nvPr/>
            </p:nvSpPr>
            <p:spPr bwMode="auto">
              <a:xfrm>
                <a:off x="3534" y="251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2" name="Freeform 2567"/>
              <p:cNvSpPr>
                <a:spLocks/>
              </p:cNvSpPr>
              <p:nvPr/>
            </p:nvSpPr>
            <p:spPr bwMode="auto">
              <a:xfrm>
                <a:off x="3540" y="2531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3" name="Freeform 2568"/>
              <p:cNvSpPr>
                <a:spLocks/>
              </p:cNvSpPr>
              <p:nvPr/>
            </p:nvSpPr>
            <p:spPr bwMode="auto">
              <a:xfrm>
                <a:off x="3540" y="254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4" name="Line 2569"/>
              <p:cNvSpPr>
                <a:spLocks noChangeShapeType="1"/>
              </p:cNvSpPr>
              <p:nvPr/>
            </p:nvSpPr>
            <p:spPr bwMode="auto">
              <a:xfrm>
                <a:off x="3546" y="2543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5" name="Freeform 2570"/>
              <p:cNvSpPr>
                <a:spLocks/>
              </p:cNvSpPr>
              <p:nvPr/>
            </p:nvSpPr>
            <p:spPr bwMode="auto">
              <a:xfrm>
                <a:off x="3546" y="254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6" name="Line 2571"/>
              <p:cNvSpPr>
                <a:spLocks noChangeShapeType="1"/>
              </p:cNvSpPr>
              <p:nvPr/>
            </p:nvSpPr>
            <p:spPr bwMode="auto">
              <a:xfrm>
                <a:off x="3552" y="255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7" name="Freeform 2572"/>
              <p:cNvSpPr>
                <a:spLocks/>
              </p:cNvSpPr>
              <p:nvPr/>
            </p:nvSpPr>
            <p:spPr bwMode="auto">
              <a:xfrm>
                <a:off x="3552" y="2513"/>
                <a:ext cx="0" cy="42"/>
              </a:xfrm>
              <a:custGeom>
                <a:avLst/>
                <a:gdLst>
                  <a:gd name="T0" fmla="*/ 42 h 42"/>
                  <a:gd name="T1" fmla="*/ 30 h 42"/>
                  <a:gd name="T2" fmla="*/ 18 h 42"/>
                  <a:gd name="T3" fmla="*/ 6 h 42"/>
                  <a:gd name="T4" fmla="*/ 0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2">
                    <a:moveTo>
                      <a:pt x="0" y="42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8" name="Freeform 2573"/>
              <p:cNvSpPr>
                <a:spLocks/>
              </p:cNvSpPr>
              <p:nvPr/>
            </p:nvSpPr>
            <p:spPr bwMode="auto">
              <a:xfrm>
                <a:off x="3552" y="2513"/>
                <a:ext cx="7" cy="36"/>
              </a:xfrm>
              <a:custGeom>
                <a:avLst/>
                <a:gdLst>
                  <a:gd name="T0" fmla="*/ 0 w 7"/>
                  <a:gd name="T1" fmla="*/ 0 h 36"/>
                  <a:gd name="T2" fmla="*/ 0 w 7"/>
                  <a:gd name="T3" fmla="*/ 6 h 36"/>
                  <a:gd name="T4" fmla="*/ 0 w 7"/>
                  <a:gd name="T5" fmla="*/ 12 h 36"/>
                  <a:gd name="T6" fmla="*/ 7 w 7"/>
                  <a:gd name="T7" fmla="*/ 24 h 36"/>
                  <a:gd name="T8" fmla="*/ 7 w 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6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24"/>
                    </a:lnTo>
                    <a:lnTo>
                      <a:pt x="7" y="3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39" name="Freeform 2574"/>
              <p:cNvSpPr>
                <a:spLocks/>
              </p:cNvSpPr>
              <p:nvPr/>
            </p:nvSpPr>
            <p:spPr bwMode="auto">
              <a:xfrm>
                <a:off x="3559" y="2549"/>
                <a:ext cx="0" cy="18"/>
              </a:xfrm>
              <a:custGeom>
                <a:avLst/>
                <a:gdLst>
                  <a:gd name="T0" fmla="*/ 0 h 18"/>
                  <a:gd name="T1" fmla="*/ 12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0" name="Freeform 2575"/>
              <p:cNvSpPr>
                <a:spLocks/>
              </p:cNvSpPr>
              <p:nvPr/>
            </p:nvSpPr>
            <p:spPr bwMode="auto">
              <a:xfrm>
                <a:off x="3559" y="254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1" name="Freeform 2576"/>
              <p:cNvSpPr>
                <a:spLocks/>
              </p:cNvSpPr>
              <p:nvPr/>
            </p:nvSpPr>
            <p:spPr bwMode="auto">
              <a:xfrm>
                <a:off x="3565" y="2531"/>
                <a:ext cx="0" cy="18"/>
              </a:xfrm>
              <a:custGeom>
                <a:avLst/>
                <a:gdLst>
                  <a:gd name="T0" fmla="*/ 18 h 18"/>
                  <a:gd name="T1" fmla="*/ 6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2" name="Freeform 2577"/>
              <p:cNvSpPr>
                <a:spLocks/>
              </p:cNvSpPr>
              <p:nvPr/>
            </p:nvSpPr>
            <p:spPr bwMode="auto">
              <a:xfrm>
                <a:off x="3565" y="2531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3" name="Freeform 2578"/>
              <p:cNvSpPr>
                <a:spLocks/>
              </p:cNvSpPr>
              <p:nvPr/>
            </p:nvSpPr>
            <p:spPr bwMode="auto">
              <a:xfrm>
                <a:off x="3571" y="2549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4" name="Line 2579"/>
              <p:cNvSpPr>
                <a:spLocks noChangeShapeType="1"/>
              </p:cNvSpPr>
              <p:nvPr/>
            </p:nvSpPr>
            <p:spPr bwMode="auto">
              <a:xfrm>
                <a:off x="3571" y="256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5" name="Freeform 2580"/>
              <p:cNvSpPr>
                <a:spLocks/>
              </p:cNvSpPr>
              <p:nvPr/>
            </p:nvSpPr>
            <p:spPr bwMode="auto">
              <a:xfrm>
                <a:off x="3571" y="2549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6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6" name="Freeform 2581"/>
              <p:cNvSpPr>
                <a:spLocks/>
              </p:cNvSpPr>
              <p:nvPr/>
            </p:nvSpPr>
            <p:spPr bwMode="auto">
              <a:xfrm>
                <a:off x="3578" y="2549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6 h 18"/>
                  <a:gd name="T3" fmla="*/ 12 h 18"/>
                  <a:gd name="T4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7" name="Freeform 2582"/>
              <p:cNvSpPr>
                <a:spLocks/>
              </p:cNvSpPr>
              <p:nvPr/>
            </p:nvSpPr>
            <p:spPr bwMode="auto">
              <a:xfrm>
                <a:off x="3578" y="2555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6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" name="Line 2583"/>
              <p:cNvSpPr>
                <a:spLocks noChangeShapeType="1"/>
              </p:cNvSpPr>
              <p:nvPr/>
            </p:nvSpPr>
            <p:spPr bwMode="auto">
              <a:xfrm>
                <a:off x="3584" y="255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9" name="Freeform 2584"/>
              <p:cNvSpPr>
                <a:spLocks/>
              </p:cNvSpPr>
              <p:nvPr/>
            </p:nvSpPr>
            <p:spPr bwMode="auto">
              <a:xfrm>
                <a:off x="3584" y="2555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0" name="Freeform 2585"/>
              <p:cNvSpPr>
                <a:spLocks/>
              </p:cNvSpPr>
              <p:nvPr/>
            </p:nvSpPr>
            <p:spPr bwMode="auto">
              <a:xfrm>
                <a:off x="3590" y="2543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1" name="Freeform 2586"/>
              <p:cNvSpPr>
                <a:spLocks/>
              </p:cNvSpPr>
              <p:nvPr/>
            </p:nvSpPr>
            <p:spPr bwMode="auto">
              <a:xfrm>
                <a:off x="3590" y="254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2" name="Freeform 2587"/>
              <p:cNvSpPr>
                <a:spLocks/>
              </p:cNvSpPr>
              <p:nvPr/>
            </p:nvSpPr>
            <p:spPr bwMode="auto">
              <a:xfrm>
                <a:off x="3596" y="2549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3" name="Freeform 2588"/>
              <p:cNvSpPr>
                <a:spLocks/>
              </p:cNvSpPr>
              <p:nvPr/>
            </p:nvSpPr>
            <p:spPr bwMode="auto">
              <a:xfrm>
                <a:off x="3596" y="2537"/>
                <a:ext cx="0" cy="24"/>
              </a:xfrm>
              <a:custGeom>
                <a:avLst/>
                <a:gdLst>
                  <a:gd name="T0" fmla="*/ 24 h 24"/>
                  <a:gd name="T1" fmla="*/ 18 h 24"/>
                  <a:gd name="T2" fmla="*/ 12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4" name="Freeform 2589"/>
              <p:cNvSpPr>
                <a:spLocks/>
              </p:cNvSpPr>
              <p:nvPr/>
            </p:nvSpPr>
            <p:spPr bwMode="auto">
              <a:xfrm>
                <a:off x="3596" y="2513"/>
                <a:ext cx="7" cy="24"/>
              </a:xfrm>
              <a:custGeom>
                <a:avLst/>
                <a:gdLst>
                  <a:gd name="T0" fmla="*/ 0 w 7"/>
                  <a:gd name="T1" fmla="*/ 24 h 24"/>
                  <a:gd name="T2" fmla="*/ 0 w 7"/>
                  <a:gd name="T3" fmla="*/ 6 h 24"/>
                  <a:gd name="T4" fmla="*/ 7 w 7"/>
                  <a:gd name="T5" fmla="*/ 0 h 24"/>
                  <a:gd name="T6" fmla="*/ 7 w 7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4">
                    <a:moveTo>
                      <a:pt x="0" y="24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5" name="Freeform 2590"/>
              <p:cNvSpPr>
                <a:spLocks/>
              </p:cNvSpPr>
              <p:nvPr/>
            </p:nvSpPr>
            <p:spPr bwMode="auto">
              <a:xfrm>
                <a:off x="3603" y="2513"/>
                <a:ext cx="0" cy="48"/>
              </a:xfrm>
              <a:custGeom>
                <a:avLst/>
                <a:gdLst>
                  <a:gd name="T0" fmla="*/ 0 h 48"/>
                  <a:gd name="T1" fmla="*/ 6 h 48"/>
                  <a:gd name="T2" fmla="*/ 24 h 48"/>
                  <a:gd name="T3" fmla="*/ 36 h 48"/>
                  <a:gd name="T4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6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4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6" name="Freeform 2591"/>
              <p:cNvSpPr>
                <a:spLocks/>
              </p:cNvSpPr>
              <p:nvPr/>
            </p:nvSpPr>
            <p:spPr bwMode="auto">
              <a:xfrm>
                <a:off x="3603" y="255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7" name="Freeform 2592"/>
              <p:cNvSpPr>
                <a:spLocks/>
              </p:cNvSpPr>
              <p:nvPr/>
            </p:nvSpPr>
            <p:spPr bwMode="auto">
              <a:xfrm>
                <a:off x="3609" y="2555"/>
                <a:ext cx="0" cy="18"/>
              </a:xfrm>
              <a:custGeom>
                <a:avLst/>
                <a:gdLst>
                  <a:gd name="T0" fmla="*/ 0 h 18"/>
                  <a:gd name="T1" fmla="*/ 6 h 18"/>
                  <a:gd name="T2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8" name="Freeform 2593"/>
              <p:cNvSpPr>
                <a:spLocks/>
              </p:cNvSpPr>
              <p:nvPr/>
            </p:nvSpPr>
            <p:spPr bwMode="auto">
              <a:xfrm>
                <a:off x="3609" y="2573"/>
                <a:ext cx="6" cy="19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3 h 19"/>
                  <a:gd name="T4" fmla="*/ 6 w 6"/>
                  <a:gd name="T5" fmla="*/ 19 h 19"/>
                  <a:gd name="T6" fmla="*/ 6 w 6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3"/>
                    </a:lnTo>
                    <a:lnTo>
                      <a:pt x="6" y="19"/>
                    </a:lnTo>
                    <a:lnTo>
                      <a:pt x="6" y="19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9" name="Freeform 2594"/>
              <p:cNvSpPr>
                <a:spLocks/>
              </p:cNvSpPr>
              <p:nvPr/>
            </p:nvSpPr>
            <p:spPr bwMode="auto">
              <a:xfrm>
                <a:off x="3615" y="2561"/>
                <a:ext cx="0" cy="31"/>
              </a:xfrm>
              <a:custGeom>
                <a:avLst/>
                <a:gdLst>
                  <a:gd name="T0" fmla="*/ 31 h 31"/>
                  <a:gd name="T1" fmla="*/ 25 h 31"/>
                  <a:gd name="T2" fmla="*/ 18 h 31"/>
                  <a:gd name="T3" fmla="*/ 6 h 31"/>
                  <a:gd name="T4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0" name="Freeform 2595"/>
              <p:cNvSpPr>
                <a:spLocks/>
              </p:cNvSpPr>
              <p:nvPr/>
            </p:nvSpPr>
            <p:spPr bwMode="auto">
              <a:xfrm>
                <a:off x="3615" y="2549"/>
                <a:ext cx="0" cy="12"/>
              </a:xfrm>
              <a:custGeom>
                <a:avLst/>
                <a:gdLst>
                  <a:gd name="T0" fmla="*/ 12 h 12"/>
                  <a:gd name="T1" fmla="*/ 6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1" name="Freeform 2596"/>
              <p:cNvSpPr>
                <a:spLocks/>
              </p:cNvSpPr>
              <p:nvPr/>
            </p:nvSpPr>
            <p:spPr bwMode="auto">
              <a:xfrm>
                <a:off x="3615" y="2549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6 h 12"/>
                  <a:gd name="T4" fmla="*/ 7 w 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6"/>
                    </a:lnTo>
                    <a:lnTo>
                      <a:pt x="7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2" name="Freeform 2597"/>
              <p:cNvSpPr>
                <a:spLocks/>
              </p:cNvSpPr>
              <p:nvPr/>
            </p:nvSpPr>
            <p:spPr bwMode="auto">
              <a:xfrm>
                <a:off x="3622" y="2555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3" name="Freeform 2598"/>
              <p:cNvSpPr>
                <a:spLocks/>
              </p:cNvSpPr>
              <p:nvPr/>
            </p:nvSpPr>
            <p:spPr bwMode="auto">
              <a:xfrm>
                <a:off x="3622" y="2555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4" name="Line 2599"/>
              <p:cNvSpPr>
                <a:spLocks noChangeShapeType="1"/>
              </p:cNvSpPr>
              <p:nvPr/>
            </p:nvSpPr>
            <p:spPr bwMode="auto">
              <a:xfrm flipV="1">
                <a:off x="3628" y="2549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5" name="Freeform 2600"/>
              <p:cNvSpPr>
                <a:spLocks/>
              </p:cNvSpPr>
              <p:nvPr/>
            </p:nvSpPr>
            <p:spPr bwMode="auto">
              <a:xfrm>
                <a:off x="3628" y="25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6" name="Line 2601"/>
              <p:cNvSpPr>
                <a:spLocks noChangeShapeType="1"/>
              </p:cNvSpPr>
              <p:nvPr/>
            </p:nvSpPr>
            <p:spPr bwMode="auto">
              <a:xfrm>
                <a:off x="3634" y="254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7" name="Freeform 2602"/>
              <p:cNvSpPr>
                <a:spLocks/>
              </p:cNvSpPr>
              <p:nvPr/>
            </p:nvSpPr>
            <p:spPr bwMode="auto">
              <a:xfrm>
                <a:off x="3634" y="2543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6 h 30"/>
                  <a:gd name="T4" fmla="*/ 0 w 6"/>
                  <a:gd name="T5" fmla="*/ 12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3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8" name="Line 2603"/>
              <p:cNvSpPr>
                <a:spLocks noChangeShapeType="1"/>
              </p:cNvSpPr>
              <p:nvPr/>
            </p:nvSpPr>
            <p:spPr bwMode="auto">
              <a:xfrm>
                <a:off x="3640" y="2573"/>
                <a:ext cx="0" cy="1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69" name="Freeform 2604"/>
              <p:cNvSpPr>
                <a:spLocks/>
              </p:cNvSpPr>
              <p:nvPr/>
            </p:nvSpPr>
            <p:spPr bwMode="auto">
              <a:xfrm>
                <a:off x="3640" y="2586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0" name="Freeform 2605"/>
              <p:cNvSpPr>
                <a:spLocks/>
              </p:cNvSpPr>
              <p:nvPr/>
            </p:nvSpPr>
            <p:spPr bwMode="auto">
              <a:xfrm>
                <a:off x="3640" y="2567"/>
                <a:ext cx="7" cy="31"/>
              </a:xfrm>
              <a:custGeom>
                <a:avLst/>
                <a:gdLst>
                  <a:gd name="T0" fmla="*/ 0 w 7"/>
                  <a:gd name="T1" fmla="*/ 31 h 31"/>
                  <a:gd name="T2" fmla="*/ 0 w 7"/>
                  <a:gd name="T3" fmla="*/ 19 h 31"/>
                  <a:gd name="T4" fmla="*/ 7 w 7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1">
                    <a:moveTo>
                      <a:pt x="0" y="31"/>
                    </a:moveTo>
                    <a:lnTo>
                      <a:pt x="0" y="19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1" name="Freeform 2606"/>
              <p:cNvSpPr>
                <a:spLocks/>
              </p:cNvSpPr>
              <p:nvPr/>
            </p:nvSpPr>
            <p:spPr bwMode="auto">
              <a:xfrm>
                <a:off x="3647" y="2513"/>
                <a:ext cx="0" cy="54"/>
              </a:xfrm>
              <a:custGeom>
                <a:avLst/>
                <a:gdLst>
                  <a:gd name="T0" fmla="*/ 54 h 54"/>
                  <a:gd name="T1" fmla="*/ 42 h 54"/>
                  <a:gd name="T2" fmla="*/ 24 h 54"/>
                  <a:gd name="T3" fmla="*/ 6 h 54"/>
                  <a:gd name="T4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42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2" name="Freeform 2607"/>
              <p:cNvSpPr>
                <a:spLocks/>
              </p:cNvSpPr>
              <p:nvPr/>
            </p:nvSpPr>
            <p:spPr bwMode="auto">
              <a:xfrm>
                <a:off x="3647" y="2513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6 h 24"/>
                  <a:gd name="T6" fmla="*/ 6 w 6"/>
                  <a:gd name="T7" fmla="*/ 18 h 24"/>
                  <a:gd name="T8" fmla="*/ 6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3" name="Freeform 2608"/>
              <p:cNvSpPr>
                <a:spLocks/>
              </p:cNvSpPr>
              <p:nvPr/>
            </p:nvSpPr>
            <p:spPr bwMode="auto">
              <a:xfrm>
                <a:off x="3653" y="2537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4" name="Freeform 2609"/>
              <p:cNvSpPr>
                <a:spLocks/>
              </p:cNvSpPr>
              <p:nvPr/>
            </p:nvSpPr>
            <p:spPr bwMode="auto">
              <a:xfrm>
                <a:off x="3653" y="254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5" name="Freeform 2610"/>
              <p:cNvSpPr>
                <a:spLocks/>
              </p:cNvSpPr>
              <p:nvPr/>
            </p:nvSpPr>
            <p:spPr bwMode="auto">
              <a:xfrm>
                <a:off x="3659" y="2549"/>
                <a:ext cx="0" cy="12"/>
              </a:xfrm>
              <a:custGeom>
                <a:avLst/>
                <a:gdLst>
                  <a:gd name="T0" fmla="*/ 0 h 12"/>
                  <a:gd name="T1" fmla="*/ 6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6" name="Freeform 2611"/>
              <p:cNvSpPr>
                <a:spLocks/>
              </p:cNvSpPr>
              <p:nvPr/>
            </p:nvSpPr>
            <p:spPr bwMode="auto">
              <a:xfrm>
                <a:off x="3659" y="256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7" name="Freeform 2612"/>
              <p:cNvSpPr>
                <a:spLocks/>
              </p:cNvSpPr>
              <p:nvPr/>
            </p:nvSpPr>
            <p:spPr bwMode="auto">
              <a:xfrm>
                <a:off x="3665" y="2543"/>
                <a:ext cx="0" cy="18"/>
              </a:xfrm>
              <a:custGeom>
                <a:avLst/>
                <a:gdLst>
                  <a:gd name="T0" fmla="*/ 18 h 18"/>
                  <a:gd name="T1" fmla="*/ 6 h 18"/>
                  <a:gd name="T2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8" name="Line 2613"/>
              <p:cNvSpPr>
                <a:spLocks noChangeShapeType="1"/>
              </p:cNvSpPr>
              <p:nvPr/>
            </p:nvSpPr>
            <p:spPr bwMode="auto">
              <a:xfrm>
                <a:off x="3665" y="254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79" name="Freeform 2614"/>
              <p:cNvSpPr>
                <a:spLocks/>
              </p:cNvSpPr>
              <p:nvPr/>
            </p:nvSpPr>
            <p:spPr bwMode="auto">
              <a:xfrm>
                <a:off x="3665" y="2531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6 h 12"/>
                  <a:gd name="T4" fmla="*/ 7 w 7"/>
                  <a:gd name="T5" fmla="*/ 0 h 12"/>
                  <a:gd name="T6" fmla="*/ 7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0" name="Freeform 2615"/>
              <p:cNvSpPr>
                <a:spLocks/>
              </p:cNvSpPr>
              <p:nvPr/>
            </p:nvSpPr>
            <p:spPr bwMode="auto">
              <a:xfrm>
                <a:off x="3672" y="2531"/>
                <a:ext cx="0" cy="24"/>
              </a:xfrm>
              <a:custGeom>
                <a:avLst/>
                <a:gdLst>
                  <a:gd name="T0" fmla="*/ 0 h 24"/>
                  <a:gd name="T1" fmla="*/ 6 h 24"/>
                  <a:gd name="T2" fmla="*/ 12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1" name="Freeform 2616"/>
              <p:cNvSpPr>
                <a:spLocks/>
              </p:cNvSpPr>
              <p:nvPr/>
            </p:nvSpPr>
            <p:spPr bwMode="auto">
              <a:xfrm>
                <a:off x="3672" y="2555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2" name="Freeform 2617"/>
              <p:cNvSpPr>
                <a:spLocks/>
              </p:cNvSpPr>
              <p:nvPr/>
            </p:nvSpPr>
            <p:spPr bwMode="auto">
              <a:xfrm>
                <a:off x="3678" y="2513"/>
                <a:ext cx="0" cy="54"/>
              </a:xfrm>
              <a:custGeom>
                <a:avLst/>
                <a:gdLst>
                  <a:gd name="T0" fmla="*/ 54 h 54"/>
                  <a:gd name="T1" fmla="*/ 42 h 54"/>
                  <a:gd name="T2" fmla="*/ 24 h 54"/>
                  <a:gd name="T3" fmla="*/ 12 h 54"/>
                  <a:gd name="T4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4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23" name="Freeform 2618"/>
            <p:cNvSpPr>
              <a:spLocks/>
            </p:cNvSpPr>
            <p:nvPr/>
          </p:nvSpPr>
          <p:spPr bwMode="auto">
            <a:xfrm>
              <a:off x="5838825" y="3989388"/>
              <a:ext cx="9525" cy="28575"/>
            </a:xfrm>
            <a:custGeom>
              <a:avLst/>
              <a:gdLst>
                <a:gd name="T0" fmla="*/ 0 w 6"/>
                <a:gd name="T1" fmla="*/ 0 h 18"/>
                <a:gd name="T2" fmla="*/ 0 w 6"/>
                <a:gd name="T3" fmla="*/ 0 h 18"/>
                <a:gd name="T4" fmla="*/ 0 w 6"/>
                <a:gd name="T5" fmla="*/ 6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619"/>
            <p:cNvSpPr>
              <a:spLocks/>
            </p:cNvSpPr>
            <p:nvPr/>
          </p:nvSpPr>
          <p:spPr bwMode="auto">
            <a:xfrm>
              <a:off x="5848350" y="4017963"/>
              <a:ext cx="0" cy="47625"/>
            </a:xfrm>
            <a:custGeom>
              <a:avLst/>
              <a:gdLst>
                <a:gd name="T0" fmla="*/ 0 h 30"/>
                <a:gd name="T1" fmla="*/ 18 h 30"/>
                <a:gd name="T2" fmla="*/ 24 h 30"/>
                <a:gd name="T3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620"/>
            <p:cNvSpPr>
              <a:spLocks/>
            </p:cNvSpPr>
            <p:nvPr/>
          </p:nvSpPr>
          <p:spPr bwMode="auto">
            <a:xfrm>
              <a:off x="5848350" y="4046538"/>
              <a:ext cx="0" cy="19050"/>
            </a:xfrm>
            <a:custGeom>
              <a:avLst/>
              <a:gdLst>
                <a:gd name="T0" fmla="*/ 12 h 12"/>
                <a:gd name="T1" fmla="*/ 12 h 12"/>
                <a:gd name="T2" fmla="*/ 6 h 12"/>
                <a:gd name="T3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621"/>
            <p:cNvSpPr>
              <a:spLocks/>
            </p:cNvSpPr>
            <p:nvPr/>
          </p:nvSpPr>
          <p:spPr bwMode="auto">
            <a:xfrm>
              <a:off x="5848350" y="4037013"/>
              <a:ext cx="11112" cy="9525"/>
            </a:xfrm>
            <a:custGeom>
              <a:avLst/>
              <a:gdLst>
                <a:gd name="T0" fmla="*/ 0 w 7"/>
                <a:gd name="T1" fmla="*/ 6 h 6"/>
                <a:gd name="T2" fmla="*/ 0 w 7"/>
                <a:gd name="T3" fmla="*/ 0 h 6"/>
                <a:gd name="T4" fmla="*/ 7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622"/>
            <p:cNvSpPr>
              <a:spLocks/>
            </p:cNvSpPr>
            <p:nvPr/>
          </p:nvSpPr>
          <p:spPr bwMode="auto">
            <a:xfrm>
              <a:off x="5859463" y="4037013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23"/>
            <p:cNvSpPr>
              <a:spLocks/>
            </p:cNvSpPr>
            <p:nvPr/>
          </p:nvSpPr>
          <p:spPr bwMode="auto">
            <a:xfrm>
              <a:off x="5859463" y="4046538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624"/>
            <p:cNvSpPr>
              <a:spLocks/>
            </p:cNvSpPr>
            <p:nvPr/>
          </p:nvSpPr>
          <p:spPr bwMode="auto">
            <a:xfrm>
              <a:off x="5868988" y="4017963"/>
              <a:ext cx="0" cy="28575"/>
            </a:xfrm>
            <a:custGeom>
              <a:avLst/>
              <a:gdLst>
                <a:gd name="T0" fmla="*/ 18 h 18"/>
                <a:gd name="T1" fmla="*/ 6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625"/>
            <p:cNvSpPr>
              <a:spLocks/>
            </p:cNvSpPr>
            <p:nvPr/>
          </p:nvSpPr>
          <p:spPr bwMode="auto">
            <a:xfrm>
              <a:off x="5868988" y="4017963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626"/>
            <p:cNvSpPr>
              <a:spLocks/>
            </p:cNvSpPr>
            <p:nvPr/>
          </p:nvSpPr>
          <p:spPr bwMode="auto">
            <a:xfrm>
              <a:off x="5878513" y="3989388"/>
              <a:ext cx="0" cy="28575"/>
            </a:xfrm>
            <a:custGeom>
              <a:avLst/>
              <a:gdLst>
                <a:gd name="T0" fmla="*/ 18 h 18"/>
                <a:gd name="T1" fmla="*/ 12 h 18"/>
                <a:gd name="T2" fmla="*/ 6 h 18"/>
                <a:gd name="T3" fmla="*/ 0 h 18"/>
                <a:gd name="T4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2627"/>
            <p:cNvSpPr>
              <a:spLocks/>
            </p:cNvSpPr>
            <p:nvPr/>
          </p:nvSpPr>
          <p:spPr bwMode="auto">
            <a:xfrm>
              <a:off x="5878513" y="3989388"/>
              <a:ext cx="9525" cy="38100"/>
            </a:xfrm>
            <a:custGeom>
              <a:avLst/>
              <a:gdLst>
                <a:gd name="T0" fmla="*/ 0 w 6"/>
                <a:gd name="T1" fmla="*/ 0 h 24"/>
                <a:gd name="T2" fmla="*/ 0 w 6"/>
                <a:gd name="T3" fmla="*/ 0 h 24"/>
                <a:gd name="T4" fmla="*/ 0 w 6"/>
                <a:gd name="T5" fmla="*/ 12 h 24"/>
                <a:gd name="T6" fmla="*/ 6 w 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24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Line 2628"/>
            <p:cNvSpPr>
              <a:spLocks noChangeShapeType="1"/>
            </p:cNvSpPr>
            <p:nvPr/>
          </p:nvSpPr>
          <p:spPr bwMode="auto">
            <a:xfrm>
              <a:off x="5888038" y="4027488"/>
              <a:ext cx="0" cy="381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2629"/>
            <p:cNvSpPr>
              <a:spLocks/>
            </p:cNvSpPr>
            <p:nvPr/>
          </p:nvSpPr>
          <p:spPr bwMode="auto">
            <a:xfrm>
              <a:off x="5888038" y="4065588"/>
              <a:ext cx="0" cy="28575"/>
            </a:xfrm>
            <a:custGeom>
              <a:avLst/>
              <a:gdLst>
                <a:gd name="T0" fmla="*/ 0 h 18"/>
                <a:gd name="T1" fmla="*/ 12 h 18"/>
                <a:gd name="T2" fmla="*/ 18 h 18"/>
                <a:gd name="T3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2630"/>
            <p:cNvSpPr>
              <a:spLocks/>
            </p:cNvSpPr>
            <p:nvPr/>
          </p:nvSpPr>
          <p:spPr bwMode="auto">
            <a:xfrm>
              <a:off x="5888038" y="4056063"/>
              <a:ext cx="11112" cy="38100"/>
            </a:xfrm>
            <a:custGeom>
              <a:avLst/>
              <a:gdLst>
                <a:gd name="T0" fmla="*/ 0 w 7"/>
                <a:gd name="T1" fmla="*/ 24 h 24"/>
                <a:gd name="T2" fmla="*/ 0 w 7"/>
                <a:gd name="T3" fmla="*/ 18 h 24"/>
                <a:gd name="T4" fmla="*/ 0 w 7"/>
                <a:gd name="T5" fmla="*/ 12 h 24"/>
                <a:gd name="T6" fmla="*/ 7 w 7"/>
                <a:gd name="T7" fmla="*/ 6 h 24"/>
                <a:gd name="T8" fmla="*/ 7 w 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0" y="24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7" y="6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Line 2631"/>
            <p:cNvSpPr>
              <a:spLocks noChangeShapeType="1"/>
            </p:cNvSpPr>
            <p:nvPr/>
          </p:nvSpPr>
          <p:spPr bwMode="auto">
            <a:xfrm flipV="1">
              <a:off x="5899150" y="4046538"/>
              <a:ext cx="0" cy="952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2632"/>
            <p:cNvSpPr>
              <a:spLocks/>
            </p:cNvSpPr>
            <p:nvPr/>
          </p:nvSpPr>
          <p:spPr bwMode="auto">
            <a:xfrm>
              <a:off x="5899150" y="4046538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Freeform 2633"/>
            <p:cNvSpPr>
              <a:spLocks/>
            </p:cNvSpPr>
            <p:nvPr/>
          </p:nvSpPr>
          <p:spPr bwMode="auto">
            <a:xfrm>
              <a:off x="5908675" y="3968750"/>
              <a:ext cx="0" cy="77787"/>
            </a:xfrm>
            <a:custGeom>
              <a:avLst/>
              <a:gdLst>
                <a:gd name="T0" fmla="*/ 49 h 49"/>
                <a:gd name="T1" fmla="*/ 37 h 49"/>
                <a:gd name="T2" fmla="*/ 25 h 49"/>
                <a:gd name="T3" fmla="*/ 13 h 49"/>
                <a:gd name="T4" fmla="*/ 0 h 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9">
                  <a:moveTo>
                    <a:pt x="0" y="49"/>
                  </a:moveTo>
                  <a:lnTo>
                    <a:pt x="0" y="37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2634"/>
            <p:cNvSpPr>
              <a:spLocks/>
            </p:cNvSpPr>
            <p:nvPr/>
          </p:nvSpPr>
          <p:spPr bwMode="auto">
            <a:xfrm>
              <a:off x="5908675" y="3968750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2635"/>
            <p:cNvSpPr>
              <a:spLocks/>
            </p:cNvSpPr>
            <p:nvPr/>
          </p:nvSpPr>
          <p:spPr bwMode="auto">
            <a:xfrm>
              <a:off x="5918200" y="3978275"/>
              <a:ext cx="0" cy="20637"/>
            </a:xfrm>
            <a:custGeom>
              <a:avLst/>
              <a:gdLst>
                <a:gd name="T0" fmla="*/ 0 h 13"/>
                <a:gd name="T1" fmla="*/ 7 h 13"/>
                <a:gd name="T2" fmla="*/ 13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Freeform 2636"/>
            <p:cNvSpPr>
              <a:spLocks/>
            </p:cNvSpPr>
            <p:nvPr/>
          </p:nvSpPr>
          <p:spPr bwMode="auto">
            <a:xfrm>
              <a:off x="5918200" y="3949700"/>
              <a:ext cx="0" cy="49212"/>
            </a:xfrm>
            <a:custGeom>
              <a:avLst/>
              <a:gdLst>
                <a:gd name="T0" fmla="*/ 31 h 31"/>
                <a:gd name="T1" fmla="*/ 25 h 31"/>
                <a:gd name="T2" fmla="*/ 12 h 31"/>
                <a:gd name="T3" fmla="*/ 6 h 31"/>
                <a:gd name="T4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2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2637"/>
            <p:cNvSpPr>
              <a:spLocks/>
            </p:cNvSpPr>
            <p:nvPr/>
          </p:nvSpPr>
          <p:spPr bwMode="auto">
            <a:xfrm>
              <a:off x="5918200" y="3949700"/>
              <a:ext cx="9525" cy="39687"/>
            </a:xfrm>
            <a:custGeom>
              <a:avLst/>
              <a:gdLst>
                <a:gd name="T0" fmla="*/ 0 w 6"/>
                <a:gd name="T1" fmla="*/ 0 h 25"/>
                <a:gd name="T2" fmla="*/ 0 w 6"/>
                <a:gd name="T3" fmla="*/ 0 h 25"/>
                <a:gd name="T4" fmla="*/ 0 w 6"/>
                <a:gd name="T5" fmla="*/ 6 h 25"/>
                <a:gd name="T6" fmla="*/ 6 w 6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5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25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2638"/>
            <p:cNvSpPr>
              <a:spLocks/>
            </p:cNvSpPr>
            <p:nvPr/>
          </p:nvSpPr>
          <p:spPr bwMode="auto">
            <a:xfrm>
              <a:off x="5927725" y="3989388"/>
              <a:ext cx="0" cy="47625"/>
            </a:xfrm>
            <a:custGeom>
              <a:avLst/>
              <a:gdLst>
                <a:gd name="T0" fmla="*/ 0 h 30"/>
                <a:gd name="T1" fmla="*/ 18 h 30"/>
                <a:gd name="T2" fmla="*/ 24 h 30"/>
                <a:gd name="T3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Freeform 2639"/>
            <p:cNvSpPr>
              <a:spLocks/>
            </p:cNvSpPr>
            <p:nvPr/>
          </p:nvSpPr>
          <p:spPr bwMode="auto">
            <a:xfrm>
              <a:off x="5927725" y="4017963"/>
              <a:ext cx="11112" cy="19050"/>
            </a:xfrm>
            <a:custGeom>
              <a:avLst/>
              <a:gdLst>
                <a:gd name="T0" fmla="*/ 0 w 7"/>
                <a:gd name="T1" fmla="*/ 12 h 12"/>
                <a:gd name="T2" fmla="*/ 0 w 7"/>
                <a:gd name="T3" fmla="*/ 12 h 12"/>
                <a:gd name="T4" fmla="*/ 0 w 7"/>
                <a:gd name="T5" fmla="*/ 6 h 12"/>
                <a:gd name="T6" fmla="*/ 7 w 7"/>
                <a:gd name="T7" fmla="*/ 0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Freeform 2640"/>
            <p:cNvSpPr>
              <a:spLocks/>
            </p:cNvSpPr>
            <p:nvPr/>
          </p:nvSpPr>
          <p:spPr bwMode="auto">
            <a:xfrm>
              <a:off x="5938838" y="4017963"/>
              <a:ext cx="0" cy="38100"/>
            </a:xfrm>
            <a:custGeom>
              <a:avLst/>
              <a:gdLst>
                <a:gd name="T0" fmla="*/ 0 h 24"/>
                <a:gd name="T1" fmla="*/ 6 h 24"/>
                <a:gd name="T2" fmla="*/ 12 h 24"/>
                <a:gd name="T3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24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Freeform 2641"/>
            <p:cNvSpPr>
              <a:spLocks/>
            </p:cNvSpPr>
            <p:nvPr/>
          </p:nvSpPr>
          <p:spPr bwMode="auto">
            <a:xfrm>
              <a:off x="5938838" y="4056063"/>
              <a:ext cx="9525" cy="28575"/>
            </a:xfrm>
            <a:custGeom>
              <a:avLst/>
              <a:gdLst>
                <a:gd name="T0" fmla="*/ 0 w 6"/>
                <a:gd name="T1" fmla="*/ 0 h 18"/>
                <a:gd name="T2" fmla="*/ 0 w 6"/>
                <a:gd name="T3" fmla="*/ 12 h 18"/>
                <a:gd name="T4" fmla="*/ 6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0" y="12"/>
                  </a:lnTo>
                  <a:lnTo>
                    <a:pt x="6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Freeform 2642"/>
            <p:cNvSpPr>
              <a:spLocks/>
            </p:cNvSpPr>
            <p:nvPr/>
          </p:nvSpPr>
          <p:spPr bwMode="auto">
            <a:xfrm>
              <a:off x="5948363" y="4075113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Freeform 2643"/>
            <p:cNvSpPr>
              <a:spLocks/>
            </p:cNvSpPr>
            <p:nvPr/>
          </p:nvSpPr>
          <p:spPr bwMode="auto">
            <a:xfrm>
              <a:off x="5948363" y="4075113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Freeform 2644"/>
            <p:cNvSpPr>
              <a:spLocks/>
            </p:cNvSpPr>
            <p:nvPr/>
          </p:nvSpPr>
          <p:spPr bwMode="auto">
            <a:xfrm>
              <a:off x="5957888" y="4037013"/>
              <a:ext cx="0" cy="38100"/>
            </a:xfrm>
            <a:custGeom>
              <a:avLst/>
              <a:gdLst>
                <a:gd name="T0" fmla="*/ 24 h 24"/>
                <a:gd name="T1" fmla="*/ 12 h 24"/>
                <a:gd name="T2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0" name="Freeform 2645"/>
            <p:cNvSpPr>
              <a:spLocks/>
            </p:cNvSpPr>
            <p:nvPr/>
          </p:nvSpPr>
          <p:spPr bwMode="auto">
            <a:xfrm>
              <a:off x="5957888" y="4008438"/>
              <a:ext cx="0" cy="28575"/>
            </a:xfrm>
            <a:custGeom>
              <a:avLst/>
              <a:gdLst>
                <a:gd name="T0" fmla="*/ 18 h 18"/>
                <a:gd name="T1" fmla="*/ 6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Freeform 2646"/>
            <p:cNvSpPr>
              <a:spLocks/>
            </p:cNvSpPr>
            <p:nvPr/>
          </p:nvSpPr>
          <p:spPr bwMode="auto">
            <a:xfrm>
              <a:off x="5957888" y="4008438"/>
              <a:ext cx="11112" cy="0"/>
            </a:xfrm>
            <a:custGeom>
              <a:avLst/>
              <a:gdLst>
                <a:gd name="T0" fmla="*/ 0 w 7"/>
                <a:gd name="T1" fmla="*/ 0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Freeform 2647"/>
            <p:cNvSpPr>
              <a:spLocks/>
            </p:cNvSpPr>
            <p:nvPr/>
          </p:nvSpPr>
          <p:spPr bwMode="auto">
            <a:xfrm>
              <a:off x="5969000" y="4008438"/>
              <a:ext cx="0" cy="19050"/>
            </a:xfrm>
            <a:custGeom>
              <a:avLst/>
              <a:gdLst>
                <a:gd name="T0" fmla="*/ 0 h 12"/>
                <a:gd name="T1" fmla="*/ 6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Freeform 2648"/>
            <p:cNvSpPr>
              <a:spLocks/>
            </p:cNvSpPr>
            <p:nvPr/>
          </p:nvSpPr>
          <p:spPr bwMode="auto">
            <a:xfrm>
              <a:off x="5969000" y="4027488"/>
              <a:ext cx="9525" cy="19050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6 w 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6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Freeform 2649"/>
            <p:cNvSpPr>
              <a:spLocks/>
            </p:cNvSpPr>
            <p:nvPr/>
          </p:nvSpPr>
          <p:spPr bwMode="auto">
            <a:xfrm>
              <a:off x="5978525" y="4046538"/>
              <a:ext cx="0" cy="38100"/>
            </a:xfrm>
            <a:custGeom>
              <a:avLst/>
              <a:gdLst>
                <a:gd name="T0" fmla="*/ 0 h 24"/>
                <a:gd name="T1" fmla="*/ 12 h 24"/>
                <a:gd name="T2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12"/>
                  </a:lnTo>
                  <a:lnTo>
                    <a:pt x="0" y="24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Freeform 2650"/>
            <p:cNvSpPr>
              <a:spLocks/>
            </p:cNvSpPr>
            <p:nvPr/>
          </p:nvSpPr>
          <p:spPr bwMode="auto">
            <a:xfrm>
              <a:off x="5978525" y="4075113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6" name="Freeform 2651"/>
            <p:cNvSpPr>
              <a:spLocks/>
            </p:cNvSpPr>
            <p:nvPr/>
          </p:nvSpPr>
          <p:spPr bwMode="auto">
            <a:xfrm>
              <a:off x="5988050" y="3998913"/>
              <a:ext cx="0" cy="76200"/>
            </a:xfrm>
            <a:custGeom>
              <a:avLst/>
              <a:gdLst>
                <a:gd name="T0" fmla="*/ 48 h 48"/>
                <a:gd name="T1" fmla="*/ 36 h 48"/>
                <a:gd name="T2" fmla="*/ 24 h 48"/>
                <a:gd name="T3" fmla="*/ 12 h 48"/>
                <a:gd name="T4" fmla="*/ 0 h 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8">
                  <a:moveTo>
                    <a:pt x="0" y="48"/>
                  </a:moveTo>
                  <a:lnTo>
                    <a:pt x="0" y="36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Freeform 2652"/>
            <p:cNvSpPr>
              <a:spLocks/>
            </p:cNvSpPr>
            <p:nvPr/>
          </p:nvSpPr>
          <p:spPr bwMode="auto">
            <a:xfrm>
              <a:off x="5988050" y="3998913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Freeform 2653"/>
            <p:cNvSpPr>
              <a:spLocks/>
            </p:cNvSpPr>
            <p:nvPr/>
          </p:nvSpPr>
          <p:spPr bwMode="auto">
            <a:xfrm>
              <a:off x="5997575" y="4008438"/>
              <a:ext cx="0" cy="47625"/>
            </a:xfrm>
            <a:custGeom>
              <a:avLst/>
              <a:gdLst>
                <a:gd name="T0" fmla="*/ 0 h 30"/>
                <a:gd name="T1" fmla="*/ 12 h 30"/>
                <a:gd name="T2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12"/>
                  </a:lnTo>
                  <a:lnTo>
                    <a:pt x="0" y="3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Freeform 2654"/>
            <p:cNvSpPr>
              <a:spLocks/>
            </p:cNvSpPr>
            <p:nvPr/>
          </p:nvSpPr>
          <p:spPr bwMode="auto">
            <a:xfrm>
              <a:off x="5997575" y="4056063"/>
              <a:ext cx="0" cy="9525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0" name="Freeform 2655"/>
            <p:cNvSpPr>
              <a:spLocks/>
            </p:cNvSpPr>
            <p:nvPr/>
          </p:nvSpPr>
          <p:spPr bwMode="auto">
            <a:xfrm>
              <a:off x="5997575" y="4008438"/>
              <a:ext cx="11112" cy="57150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0 h 36"/>
                <a:gd name="T4" fmla="*/ 0 w 7"/>
                <a:gd name="T5" fmla="*/ 18 h 36"/>
                <a:gd name="T6" fmla="*/ 7 w 7"/>
                <a:gd name="T7" fmla="*/ 6 h 36"/>
                <a:gd name="T8" fmla="*/ 7 w 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7" y="6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Freeform 2656"/>
            <p:cNvSpPr>
              <a:spLocks/>
            </p:cNvSpPr>
            <p:nvPr/>
          </p:nvSpPr>
          <p:spPr bwMode="auto">
            <a:xfrm>
              <a:off x="6008688" y="4008438"/>
              <a:ext cx="0" cy="19050"/>
            </a:xfrm>
            <a:custGeom>
              <a:avLst/>
              <a:gdLst>
                <a:gd name="T0" fmla="*/ 0 h 12"/>
                <a:gd name="T1" fmla="*/ 0 h 12"/>
                <a:gd name="T2" fmla="*/ 6 h 12"/>
                <a:gd name="T3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2" name="Freeform 2657"/>
            <p:cNvSpPr>
              <a:spLocks/>
            </p:cNvSpPr>
            <p:nvPr/>
          </p:nvSpPr>
          <p:spPr bwMode="auto">
            <a:xfrm>
              <a:off x="6008688" y="4027488"/>
              <a:ext cx="9525" cy="19050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6 w 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6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3" name="Freeform 2658"/>
            <p:cNvSpPr>
              <a:spLocks/>
            </p:cNvSpPr>
            <p:nvPr/>
          </p:nvSpPr>
          <p:spPr bwMode="auto">
            <a:xfrm>
              <a:off x="6018213" y="4046538"/>
              <a:ext cx="0" cy="47625"/>
            </a:xfrm>
            <a:custGeom>
              <a:avLst/>
              <a:gdLst>
                <a:gd name="T0" fmla="*/ 0 h 30"/>
                <a:gd name="T1" fmla="*/ 18 h 30"/>
                <a:gd name="T2" fmla="*/ 24 h 30"/>
                <a:gd name="T3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Freeform 2659"/>
            <p:cNvSpPr>
              <a:spLocks/>
            </p:cNvSpPr>
            <p:nvPr/>
          </p:nvSpPr>
          <p:spPr bwMode="auto">
            <a:xfrm>
              <a:off x="6018213" y="4094163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5" name="Freeform 2660"/>
            <p:cNvSpPr>
              <a:spLocks/>
            </p:cNvSpPr>
            <p:nvPr/>
          </p:nvSpPr>
          <p:spPr bwMode="auto">
            <a:xfrm>
              <a:off x="6027738" y="4094163"/>
              <a:ext cx="0" cy="20637"/>
            </a:xfrm>
            <a:custGeom>
              <a:avLst/>
              <a:gdLst>
                <a:gd name="T0" fmla="*/ 0 h 13"/>
                <a:gd name="T1" fmla="*/ 7 h 13"/>
                <a:gd name="T2" fmla="*/ 13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6" name="Freeform 2661"/>
            <p:cNvSpPr>
              <a:spLocks/>
            </p:cNvSpPr>
            <p:nvPr/>
          </p:nvSpPr>
          <p:spPr bwMode="auto">
            <a:xfrm>
              <a:off x="6027738" y="4075113"/>
              <a:ext cx="0" cy="39687"/>
            </a:xfrm>
            <a:custGeom>
              <a:avLst/>
              <a:gdLst>
                <a:gd name="T0" fmla="*/ 25 h 25"/>
                <a:gd name="T1" fmla="*/ 19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7" name="Freeform 2662"/>
            <p:cNvSpPr>
              <a:spLocks/>
            </p:cNvSpPr>
            <p:nvPr/>
          </p:nvSpPr>
          <p:spPr bwMode="auto">
            <a:xfrm>
              <a:off x="6027738" y="3998913"/>
              <a:ext cx="11112" cy="76200"/>
            </a:xfrm>
            <a:custGeom>
              <a:avLst/>
              <a:gdLst>
                <a:gd name="T0" fmla="*/ 0 w 7"/>
                <a:gd name="T1" fmla="*/ 48 h 48"/>
                <a:gd name="T2" fmla="*/ 0 w 7"/>
                <a:gd name="T3" fmla="*/ 36 h 48"/>
                <a:gd name="T4" fmla="*/ 0 w 7"/>
                <a:gd name="T5" fmla="*/ 24 h 48"/>
                <a:gd name="T6" fmla="*/ 7 w 7"/>
                <a:gd name="T7" fmla="*/ 6 h 48"/>
                <a:gd name="T8" fmla="*/ 7 w 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8">
                  <a:moveTo>
                    <a:pt x="0" y="48"/>
                  </a:moveTo>
                  <a:lnTo>
                    <a:pt x="0" y="36"/>
                  </a:lnTo>
                  <a:lnTo>
                    <a:pt x="0" y="24"/>
                  </a:lnTo>
                  <a:lnTo>
                    <a:pt x="7" y="6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8" name="Freeform 2663"/>
            <p:cNvSpPr>
              <a:spLocks/>
            </p:cNvSpPr>
            <p:nvPr/>
          </p:nvSpPr>
          <p:spPr bwMode="auto">
            <a:xfrm>
              <a:off x="6038850" y="3998913"/>
              <a:ext cx="0" cy="28575"/>
            </a:xfrm>
            <a:custGeom>
              <a:avLst/>
              <a:gdLst>
                <a:gd name="T0" fmla="*/ 0 h 18"/>
                <a:gd name="T1" fmla="*/ 0 h 18"/>
                <a:gd name="T2" fmla="*/ 6 h 18"/>
                <a:gd name="T3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9" name="Freeform 2664"/>
            <p:cNvSpPr>
              <a:spLocks/>
            </p:cNvSpPr>
            <p:nvPr/>
          </p:nvSpPr>
          <p:spPr bwMode="auto">
            <a:xfrm>
              <a:off x="6038850" y="4027488"/>
              <a:ext cx="9525" cy="47625"/>
            </a:xfrm>
            <a:custGeom>
              <a:avLst/>
              <a:gdLst>
                <a:gd name="T0" fmla="*/ 0 w 6"/>
                <a:gd name="T1" fmla="*/ 0 h 30"/>
                <a:gd name="T2" fmla="*/ 0 w 6"/>
                <a:gd name="T3" fmla="*/ 18 h 30"/>
                <a:gd name="T4" fmla="*/ 6 w 6"/>
                <a:gd name="T5" fmla="*/ 24 h 30"/>
                <a:gd name="T6" fmla="*/ 6 w 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0" y="0"/>
                  </a:moveTo>
                  <a:lnTo>
                    <a:pt x="0" y="18"/>
                  </a:lnTo>
                  <a:lnTo>
                    <a:pt x="6" y="24"/>
                  </a:lnTo>
                  <a:lnTo>
                    <a:pt x="6" y="3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Freeform 2665"/>
            <p:cNvSpPr>
              <a:spLocks/>
            </p:cNvSpPr>
            <p:nvPr/>
          </p:nvSpPr>
          <p:spPr bwMode="auto">
            <a:xfrm>
              <a:off x="6048375" y="4056063"/>
              <a:ext cx="0" cy="19050"/>
            </a:xfrm>
            <a:custGeom>
              <a:avLst/>
              <a:gdLst>
                <a:gd name="T0" fmla="*/ 12 h 12"/>
                <a:gd name="T1" fmla="*/ 12 h 12"/>
                <a:gd name="T2" fmla="*/ 6 h 12"/>
                <a:gd name="T3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1" name="Freeform 2666"/>
            <p:cNvSpPr>
              <a:spLocks/>
            </p:cNvSpPr>
            <p:nvPr/>
          </p:nvSpPr>
          <p:spPr bwMode="auto">
            <a:xfrm>
              <a:off x="6048375" y="4046538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0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" name="Line 2667"/>
            <p:cNvSpPr>
              <a:spLocks noChangeShapeType="1"/>
            </p:cNvSpPr>
            <p:nvPr/>
          </p:nvSpPr>
          <p:spPr bwMode="auto">
            <a:xfrm>
              <a:off x="6057900" y="4046538"/>
              <a:ext cx="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3" name="Freeform 2668"/>
            <p:cNvSpPr>
              <a:spLocks/>
            </p:cNvSpPr>
            <p:nvPr/>
          </p:nvSpPr>
          <p:spPr bwMode="auto">
            <a:xfrm>
              <a:off x="6057900" y="4046538"/>
              <a:ext cx="9525" cy="28575"/>
            </a:xfrm>
            <a:custGeom>
              <a:avLst/>
              <a:gdLst>
                <a:gd name="T0" fmla="*/ 0 w 6"/>
                <a:gd name="T1" fmla="*/ 0 h 18"/>
                <a:gd name="T2" fmla="*/ 0 w 6"/>
                <a:gd name="T3" fmla="*/ 12 h 18"/>
                <a:gd name="T4" fmla="*/ 6 w 6"/>
                <a:gd name="T5" fmla="*/ 18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6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4" name="Freeform 2669"/>
            <p:cNvSpPr>
              <a:spLocks/>
            </p:cNvSpPr>
            <p:nvPr/>
          </p:nvSpPr>
          <p:spPr bwMode="auto">
            <a:xfrm>
              <a:off x="6067425" y="4056063"/>
              <a:ext cx="0" cy="19050"/>
            </a:xfrm>
            <a:custGeom>
              <a:avLst/>
              <a:gdLst>
                <a:gd name="T0" fmla="*/ 12 h 12"/>
                <a:gd name="T1" fmla="*/ 6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5" name="Freeform 2670"/>
            <p:cNvSpPr>
              <a:spLocks/>
            </p:cNvSpPr>
            <p:nvPr/>
          </p:nvSpPr>
          <p:spPr bwMode="auto">
            <a:xfrm>
              <a:off x="6067425" y="4027488"/>
              <a:ext cx="0" cy="28575"/>
            </a:xfrm>
            <a:custGeom>
              <a:avLst/>
              <a:gdLst>
                <a:gd name="T0" fmla="*/ 18 h 18"/>
                <a:gd name="T1" fmla="*/ 6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6" name="Freeform 2671"/>
            <p:cNvSpPr>
              <a:spLocks/>
            </p:cNvSpPr>
            <p:nvPr/>
          </p:nvSpPr>
          <p:spPr bwMode="auto">
            <a:xfrm>
              <a:off x="6067425" y="4027488"/>
              <a:ext cx="11112" cy="9525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7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7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7" name="Line 2672"/>
            <p:cNvSpPr>
              <a:spLocks noChangeShapeType="1"/>
            </p:cNvSpPr>
            <p:nvPr/>
          </p:nvSpPr>
          <p:spPr bwMode="auto">
            <a:xfrm>
              <a:off x="6078538" y="4037013"/>
              <a:ext cx="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8" name="Freeform 2673"/>
            <p:cNvSpPr>
              <a:spLocks/>
            </p:cNvSpPr>
            <p:nvPr/>
          </p:nvSpPr>
          <p:spPr bwMode="auto">
            <a:xfrm>
              <a:off x="6078538" y="4017963"/>
              <a:ext cx="9525" cy="19050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6 h 12"/>
                <a:gd name="T4" fmla="*/ 6 w 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9" name="Freeform 2674"/>
            <p:cNvSpPr>
              <a:spLocks/>
            </p:cNvSpPr>
            <p:nvPr/>
          </p:nvSpPr>
          <p:spPr bwMode="auto">
            <a:xfrm>
              <a:off x="6088063" y="4017963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0" name="Freeform 2675"/>
            <p:cNvSpPr>
              <a:spLocks/>
            </p:cNvSpPr>
            <p:nvPr/>
          </p:nvSpPr>
          <p:spPr bwMode="auto">
            <a:xfrm>
              <a:off x="6088063" y="4017963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1" name="Freeform 2676"/>
            <p:cNvSpPr>
              <a:spLocks/>
            </p:cNvSpPr>
            <p:nvPr/>
          </p:nvSpPr>
          <p:spPr bwMode="auto">
            <a:xfrm>
              <a:off x="6097588" y="4017963"/>
              <a:ext cx="0" cy="76200"/>
            </a:xfrm>
            <a:custGeom>
              <a:avLst/>
              <a:gdLst>
                <a:gd name="T0" fmla="*/ 0 h 48"/>
                <a:gd name="T1" fmla="*/ 12 h 48"/>
                <a:gd name="T2" fmla="*/ 24 h 48"/>
                <a:gd name="T3" fmla="*/ 36 h 48"/>
                <a:gd name="T4" fmla="*/ 48 h 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2" name="Line 2677"/>
            <p:cNvSpPr>
              <a:spLocks noChangeShapeType="1"/>
            </p:cNvSpPr>
            <p:nvPr/>
          </p:nvSpPr>
          <p:spPr bwMode="auto">
            <a:xfrm>
              <a:off x="6097588" y="4094163"/>
              <a:ext cx="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3" name="Freeform 2678"/>
            <p:cNvSpPr>
              <a:spLocks/>
            </p:cNvSpPr>
            <p:nvPr/>
          </p:nvSpPr>
          <p:spPr bwMode="auto">
            <a:xfrm>
              <a:off x="6097588" y="3921125"/>
              <a:ext cx="9525" cy="173037"/>
            </a:xfrm>
            <a:custGeom>
              <a:avLst/>
              <a:gdLst>
                <a:gd name="T0" fmla="*/ 0 w 6"/>
                <a:gd name="T1" fmla="*/ 109 h 109"/>
                <a:gd name="T2" fmla="*/ 0 w 6"/>
                <a:gd name="T3" fmla="*/ 97 h 109"/>
                <a:gd name="T4" fmla="*/ 0 w 6"/>
                <a:gd name="T5" fmla="*/ 85 h 109"/>
                <a:gd name="T6" fmla="*/ 0 w 6"/>
                <a:gd name="T7" fmla="*/ 55 h 109"/>
                <a:gd name="T8" fmla="*/ 6 w 6"/>
                <a:gd name="T9" fmla="*/ 24 h 109"/>
                <a:gd name="T10" fmla="*/ 6 w 6"/>
                <a:gd name="T11" fmla="*/ 6 h 109"/>
                <a:gd name="T12" fmla="*/ 6 w 6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9">
                  <a:moveTo>
                    <a:pt x="0" y="109"/>
                  </a:moveTo>
                  <a:lnTo>
                    <a:pt x="0" y="97"/>
                  </a:lnTo>
                  <a:lnTo>
                    <a:pt x="0" y="85"/>
                  </a:lnTo>
                  <a:lnTo>
                    <a:pt x="0" y="55"/>
                  </a:lnTo>
                  <a:lnTo>
                    <a:pt x="6" y="24"/>
                  </a:lnTo>
                  <a:lnTo>
                    <a:pt x="6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4" name="Freeform 2679"/>
            <p:cNvSpPr>
              <a:spLocks/>
            </p:cNvSpPr>
            <p:nvPr/>
          </p:nvSpPr>
          <p:spPr bwMode="auto">
            <a:xfrm>
              <a:off x="6107113" y="3921125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5" name="Freeform 2680"/>
            <p:cNvSpPr>
              <a:spLocks/>
            </p:cNvSpPr>
            <p:nvPr/>
          </p:nvSpPr>
          <p:spPr bwMode="auto">
            <a:xfrm>
              <a:off x="6107113" y="3930650"/>
              <a:ext cx="11112" cy="68262"/>
            </a:xfrm>
            <a:custGeom>
              <a:avLst/>
              <a:gdLst>
                <a:gd name="T0" fmla="*/ 0 w 7"/>
                <a:gd name="T1" fmla="*/ 0 h 43"/>
                <a:gd name="T2" fmla="*/ 0 w 7"/>
                <a:gd name="T3" fmla="*/ 6 h 43"/>
                <a:gd name="T4" fmla="*/ 0 w 7"/>
                <a:gd name="T5" fmla="*/ 18 h 43"/>
                <a:gd name="T6" fmla="*/ 7 w 7"/>
                <a:gd name="T7" fmla="*/ 37 h 43"/>
                <a:gd name="T8" fmla="*/ 7 w 7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3">
                  <a:moveTo>
                    <a:pt x="0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7" y="37"/>
                  </a:lnTo>
                  <a:lnTo>
                    <a:pt x="7" y="43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6" name="Freeform 2681"/>
            <p:cNvSpPr>
              <a:spLocks/>
            </p:cNvSpPr>
            <p:nvPr/>
          </p:nvSpPr>
          <p:spPr bwMode="auto">
            <a:xfrm>
              <a:off x="6118225" y="3998913"/>
              <a:ext cx="0" cy="9525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7" name="Freeform 2682"/>
            <p:cNvSpPr>
              <a:spLocks/>
            </p:cNvSpPr>
            <p:nvPr/>
          </p:nvSpPr>
          <p:spPr bwMode="auto">
            <a:xfrm>
              <a:off x="6118225" y="4008438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8" name="Freeform 2683"/>
            <p:cNvSpPr>
              <a:spLocks/>
            </p:cNvSpPr>
            <p:nvPr/>
          </p:nvSpPr>
          <p:spPr bwMode="auto">
            <a:xfrm>
              <a:off x="6127750" y="4008438"/>
              <a:ext cx="0" cy="28575"/>
            </a:xfrm>
            <a:custGeom>
              <a:avLst/>
              <a:gdLst>
                <a:gd name="T0" fmla="*/ 0 h 18"/>
                <a:gd name="T1" fmla="*/ 6 h 18"/>
                <a:gd name="T2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6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9" name="Freeform 2684"/>
            <p:cNvSpPr>
              <a:spLocks/>
            </p:cNvSpPr>
            <p:nvPr/>
          </p:nvSpPr>
          <p:spPr bwMode="auto">
            <a:xfrm>
              <a:off x="6127750" y="4037013"/>
              <a:ext cx="9525" cy="28575"/>
            </a:xfrm>
            <a:custGeom>
              <a:avLst/>
              <a:gdLst>
                <a:gd name="T0" fmla="*/ 0 w 6"/>
                <a:gd name="T1" fmla="*/ 0 h 18"/>
                <a:gd name="T2" fmla="*/ 0 w 6"/>
                <a:gd name="T3" fmla="*/ 12 h 18"/>
                <a:gd name="T4" fmla="*/ 6 w 6"/>
                <a:gd name="T5" fmla="*/ 18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6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0" name="Freeform 2685"/>
            <p:cNvSpPr>
              <a:spLocks/>
            </p:cNvSpPr>
            <p:nvPr/>
          </p:nvSpPr>
          <p:spPr bwMode="auto">
            <a:xfrm>
              <a:off x="6137275" y="4017963"/>
              <a:ext cx="0" cy="47625"/>
            </a:xfrm>
            <a:custGeom>
              <a:avLst/>
              <a:gdLst>
                <a:gd name="T0" fmla="*/ 30 h 30"/>
                <a:gd name="T1" fmla="*/ 24 h 30"/>
                <a:gd name="T2" fmla="*/ 12 h 30"/>
                <a:gd name="T3" fmla="*/ 6 h 30"/>
                <a:gd name="T4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1" name="Freeform 2686"/>
            <p:cNvSpPr>
              <a:spLocks/>
            </p:cNvSpPr>
            <p:nvPr/>
          </p:nvSpPr>
          <p:spPr bwMode="auto">
            <a:xfrm>
              <a:off x="6137275" y="4017963"/>
              <a:ext cx="0" cy="28575"/>
            </a:xfrm>
            <a:custGeom>
              <a:avLst/>
              <a:gdLst>
                <a:gd name="T0" fmla="*/ 0 h 18"/>
                <a:gd name="T1" fmla="*/ 0 h 18"/>
                <a:gd name="T2" fmla="*/ 6 h 18"/>
                <a:gd name="T3" fmla="*/ 12 h 18"/>
                <a:gd name="T4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" name="Freeform 2687"/>
            <p:cNvSpPr>
              <a:spLocks/>
            </p:cNvSpPr>
            <p:nvPr/>
          </p:nvSpPr>
          <p:spPr bwMode="auto">
            <a:xfrm>
              <a:off x="6137275" y="4017963"/>
              <a:ext cx="11112" cy="28575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18 h 18"/>
                <a:gd name="T4" fmla="*/ 0 w 7"/>
                <a:gd name="T5" fmla="*/ 6 h 18"/>
                <a:gd name="T6" fmla="*/ 7 w 7"/>
                <a:gd name="T7" fmla="*/ 0 h 18"/>
                <a:gd name="T8" fmla="*/ 7 w 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3" name="Freeform 2688"/>
            <p:cNvSpPr>
              <a:spLocks/>
            </p:cNvSpPr>
            <p:nvPr/>
          </p:nvSpPr>
          <p:spPr bwMode="auto">
            <a:xfrm>
              <a:off x="6148388" y="4017963"/>
              <a:ext cx="0" cy="28575"/>
            </a:xfrm>
            <a:custGeom>
              <a:avLst/>
              <a:gdLst>
                <a:gd name="T0" fmla="*/ 0 h 18"/>
                <a:gd name="T1" fmla="*/ 0 h 18"/>
                <a:gd name="T2" fmla="*/ 6 h 18"/>
                <a:gd name="T3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4" name="Freeform 2689"/>
            <p:cNvSpPr>
              <a:spLocks/>
            </p:cNvSpPr>
            <p:nvPr/>
          </p:nvSpPr>
          <p:spPr bwMode="auto">
            <a:xfrm>
              <a:off x="6148388" y="4046538"/>
              <a:ext cx="9525" cy="0"/>
            </a:xfrm>
            <a:custGeom>
              <a:avLst/>
              <a:gdLst>
                <a:gd name="T0" fmla="*/ 0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5" name="Freeform 2690"/>
            <p:cNvSpPr>
              <a:spLocks/>
            </p:cNvSpPr>
            <p:nvPr/>
          </p:nvSpPr>
          <p:spPr bwMode="auto">
            <a:xfrm>
              <a:off x="6157913" y="4017963"/>
              <a:ext cx="0" cy="28575"/>
            </a:xfrm>
            <a:custGeom>
              <a:avLst/>
              <a:gdLst>
                <a:gd name="T0" fmla="*/ 18 h 18"/>
                <a:gd name="T1" fmla="*/ 12 h 18"/>
                <a:gd name="T2" fmla="*/ 6 h 18"/>
                <a:gd name="T3" fmla="*/ 0 h 18"/>
                <a:gd name="T4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6" name="Freeform 2691"/>
            <p:cNvSpPr>
              <a:spLocks/>
            </p:cNvSpPr>
            <p:nvPr/>
          </p:nvSpPr>
          <p:spPr bwMode="auto">
            <a:xfrm>
              <a:off x="6157913" y="4017963"/>
              <a:ext cx="9525" cy="38100"/>
            </a:xfrm>
            <a:custGeom>
              <a:avLst/>
              <a:gdLst>
                <a:gd name="T0" fmla="*/ 0 w 6"/>
                <a:gd name="T1" fmla="*/ 0 h 24"/>
                <a:gd name="T2" fmla="*/ 0 w 6"/>
                <a:gd name="T3" fmla="*/ 6 h 24"/>
                <a:gd name="T4" fmla="*/ 0 w 6"/>
                <a:gd name="T5" fmla="*/ 12 h 24"/>
                <a:gd name="T6" fmla="*/ 6 w 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24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7" name="Freeform 2692"/>
            <p:cNvSpPr>
              <a:spLocks/>
            </p:cNvSpPr>
            <p:nvPr/>
          </p:nvSpPr>
          <p:spPr bwMode="auto">
            <a:xfrm>
              <a:off x="6167438" y="4056063"/>
              <a:ext cx="0" cy="19050"/>
            </a:xfrm>
            <a:custGeom>
              <a:avLst/>
              <a:gdLst>
                <a:gd name="T0" fmla="*/ 0 h 12"/>
                <a:gd name="T1" fmla="*/ 6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8" name="Freeform 2693"/>
            <p:cNvSpPr>
              <a:spLocks/>
            </p:cNvSpPr>
            <p:nvPr/>
          </p:nvSpPr>
          <p:spPr bwMode="auto">
            <a:xfrm>
              <a:off x="6167438" y="4046538"/>
              <a:ext cx="9525" cy="28575"/>
            </a:xfrm>
            <a:custGeom>
              <a:avLst/>
              <a:gdLst>
                <a:gd name="T0" fmla="*/ 0 w 6"/>
                <a:gd name="T1" fmla="*/ 18 h 18"/>
                <a:gd name="T2" fmla="*/ 0 w 6"/>
                <a:gd name="T3" fmla="*/ 12 h 18"/>
                <a:gd name="T4" fmla="*/ 6 w 6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0" y="12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9" name="Freeform 2694"/>
            <p:cNvSpPr>
              <a:spLocks/>
            </p:cNvSpPr>
            <p:nvPr/>
          </p:nvSpPr>
          <p:spPr bwMode="auto">
            <a:xfrm>
              <a:off x="6176963" y="4027488"/>
              <a:ext cx="0" cy="19050"/>
            </a:xfrm>
            <a:custGeom>
              <a:avLst/>
              <a:gdLst>
                <a:gd name="T0" fmla="*/ 12 h 12"/>
                <a:gd name="T1" fmla="*/ 0 h 12"/>
                <a:gd name="T2" fmla="*/ 0 h 12"/>
                <a:gd name="T3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0" name="Freeform 2695"/>
            <p:cNvSpPr>
              <a:spLocks/>
            </p:cNvSpPr>
            <p:nvPr/>
          </p:nvSpPr>
          <p:spPr bwMode="auto">
            <a:xfrm>
              <a:off x="6176963" y="4027488"/>
              <a:ext cx="0" cy="57150"/>
            </a:xfrm>
            <a:custGeom>
              <a:avLst/>
              <a:gdLst>
                <a:gd name="T0" fmla="*/ 0 h 36"/>
                <a:gd name="T1" fmla="*/ 6 h 36"/>
                <a:gd name="T2" fmla="*/ 18 h 36"/>
                <a:gd name="T3" fmla="*/ 30 h 36"/>
                <a:gd name="T4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1" name="Freeform 2696"/>
            <p:cNvSpPr>
              <a:spLocks/>
            </p:cNvSpPr>
            <p:nvPr/>
          </p:nvSpPr>
          <p:spPr bwMode="auto">
            <a:xfrm>
              <a:off x="6176963" y="4027488"/>
              <a:ext cx="11112" cy="57150"/>
            </a:xfrm>
            <a:custGeom>
              <a:avLst/>
              <a:gdLst>
                <a:gd name="T0" fmla="*/ 0 w 7"/>
                <a:gd name="T1" fmla="*/ 36 h 36"/>
                <a:gd name="T2" fmla="*/ 0 w 7"/>
                <a:gd name="T3" fmla="*/ 30 h 36"/>
                <a:gd name="T4" fmla="*/ 0 w 7"/>
                <a:gd name="T5" fmla="*/ 18 h 36"/>
                <a:gd name="T6" fmla="*/ 7 w 7"/>
                <a:gd name="T7" fmla="*/ 6 h 36"/>
                <a:gd name="T8" fmla="*/ 7 w 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0" y="36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7" y="6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2" name="Freeform 2697"/>
            <p:cNvSpPr>
              <a:spLocks/>
            </p:cNvSpPr>
            <p:nvPr/>
          </p:nvSpPr>
          <p:spPr bwMode="auto">
            <a:xfrm>
              <a:off x="6188075" y="4027488"/>
              <a:ext cx="0" cy="28575"/>
            </a:xfrm>
            <a:custGeom>
              <a:avLst/>
              <a:gdLst>
                <a:gd name="T0" fmla="*/ 0 h 18"/>
                <a:gd name="T1" fmla="*/ 0 h 18"/>
                <a:gd name="T2" fmla="*/ 6 h 18"/>
                <a:gd name="T3" fmla="*/ 12 h 18"/>
                <a:gd name="T4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" name="Freeform 2698"/>
            <p:cNvSpPr>
              <a:spLocks/>
            </p:cNvSpPr>
            <p:nvPr/>
          </p:nvSpPr>
          <p:spPr bwMode="auto">
            <a:xfrm>
              <a:off x="6188075" y="4037013"/>
              <a:ext cx="9525" cy="19050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12 h 12"/>
                <a:gd name="T4" fmla="*/ 0 w 6"/>
                <a:gd name="T5" fmla="*/ 6 h 12"/>
                <a:gd name="T6" fmla="*/ 6 w 6"/>
                <a:gd name="T7" fmla="*/ 0 h 12"/>
                <a:gd name="T8" fmla="*/ 6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4" name="Freeform 2699"/>
            <p:cNvSpPr>
              <a:spLocks/>
            </p:cNvSpPr>
            <p:nvPr/>
          </p:nvSpPr>
          <p:spPr bwMode="auto">
            <a:xfrm>
              <a:off x="6197600" y="4037013"/>
              <a:ext cx="0" cy="19050"/>
            </a:xfrm>
            <a:custGeom>
              <a:avLst/>
              <a:gdLst>
                <a:gd name="T0" fmla="*/ 0 h 12"/>
                <a:gd name="T1" fmla="*/ 0 h 12"/>
                <a:gd name="T2" fmla="*/ 6 h 12"/>
                <a:gd name="T3" fmla="*/ 12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5" name="Freeform 2700"/>
            <p:cNvSpPr>
              <a:spLocks/>
            </p:cNvSpPr>
            <p:nvPr/>
          </p:nvSpPr>
          <p:spPr bwMode="auto">
            <a:xfrm>
              <a:off x="6197600" y="4027488"/>
              <a:ext cx="9525" cy="28575"/>
            </a:xfrm>
            <a:custGeom>
              <a:avLst/>
              <a:gdLst>
                <a:gd name="T0" fmla="*/ 0 w 6"/>
                <a:gd name="T1" fmla="*/ 18 h 18"/>
                <a:gd name="T2" fmla="*/ 0 w 6"/>
                <a:gd name="T3" fmla="*/ 12 h 18"/>
                <a:gd name="T4" fmla="*/ 0 w 6"/>
                <a:gd name="T5" fmla="*/ 6 h 18"/>
                <a:gd name="T6" fmla="*/ 6 w 6"/>
                <a:gd name="T7" fmla="*/ 0 h 18"/>
                <a:gd name="T8" fmla="*/ 6 w 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6" name="Freeform 2701"/>
            <p:cNvSpPr>
              <a:spLocks/>
            </p:cNvSpPr>
            <p:nvPr/>
          </p:nvSpPr>
          <p:spPr bwMode="auto">
            <a:xfrm>
              <a:off x="6207125" y="4027488"/>
              <a:ext cx="0" cy="28575"/>
            </a:xfrm>
            <a:custGeom>
              <a:avLst/>
              <a:gdLst>
                <a:gd name="T0" fmla="*/ 0 h 18"/>
                <a:gd name="T1" fmla="*/ 0 h 18"/>
                <a:gd name="T2" fmla="*/ 6 h 18"/>
                <a:gd name="T3" fmla="*/ 12 h 18"/>
                <a:gd name="T4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7" name="Freeform 2702"/>
            <p:cNvSpPr>
              <a:spLocks/>
            </p:cNvSpPr>
            <p:nvPr/>
          </p:nvSpPr>
          <p:spPr bwMode="auto">
            <a:xfrm>
              <a:off x="6207125" y="4046538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8" name="Freeform 2703"/>
            <p:cNvSpPr>
              <a:spLocks/>
            </p:cNvSpPr>
            <p:nvPr/>
          </p:nvSpPr>
          <p:spPr bwMode="auto">
            <a:xfrm>
              <a:off x="6207125" y="4046538"/>
              <a:ext cx="9525" cy="28575"/>
            </a:xfrm>
            <a:custGeom>
              <a:avLst/>
              <a:gdLst>
                <a:gd name="T0" fmla="*/ 0 w 6"/>
                <a:gd name="T1" fmla="*/ 0 h 18"/>
                <a:gd name="T2" fmla="*/ 0 w 6"/>
                <a:gd name="T3" fmla="*/ 6 h 18"/>
                <a:gd name="T4" fmla="*/ 6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0" y="6"/>
                  </a:lnTo>
                  <a:lnTo>
                    <a:pt x="6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9" name="Freeform 2704"/>
            <p:cNvSpPr>
              <a:spLocks/>
            </p:cNvSpPr>
            <p:nvPr/>
          </p:nvSpPr>
          <p:spPr bwMode="auto">
            <a:xfrm>
              <a:off x="6216650" y="4075113"/>
              <a:ext cx="0" cy="19050"/>
            </a:xfrm>
            <a:custGeom>
              <a:avLst/>
              <a:gdLst>
                <a:gd name="T0" fmla="*/ 0 h 12"/>
                <a:gd name="T1" fmla="*/ 12 h 12"/>
                <a:gd name="T2" fmla="*/ 12 h 12"/>
                <a:gd name="T3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0" name="Freeform 2705"/>
            <p:cNvSpPr>
              <a:spLocks/>
            </p:cNvSpPr>
            <p:nvPr/>
          </p:nvSpPr>
          <p:spPr bwMode="auto">
            <a:xfrm>
              <a:off x="6216650" y="4017963"/>
              <a:ext cx="11112" cy="76200"/>
            </a:xfrm>
            <a:custGeom>
              <a:avLst/>
              <a:gdLst>
                <a:gd name="T0" fmla="*/ 0 w 7"/>
                <a:gd name="T1" fmla="*/ 48 h 48"/>
                <a:gd name="T2" fmla="*/ 0 w 7"/>
                <a:gd name="T3" fmla="*/ 42 h 48"/>
                <a:gd name="T4" fmla="*/ 0 w 7"/>
                <a:gd name="T5" fmla="*/ 24 h 48"/>
                <a:gd name="T6" fmla="*/ 7 w 7"/>
                <a:gd name="T7" fmla="*/ 12 h 48"/>
                <a:gd name="T8" fmla="*/ 7 w 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8">
                  <a:moveTo>
                    <a:pt x="0" y="48"/>
                  </a:moveTo>
                  <a:lnTo>
                    <a:pt x="0" y="42"/>
                  </a:lnTo>
                  <a:lnTo>
                    <a:pt x="0" y="24"/>
                  </a:lnTo>
                  <a:lnTo>
                    <a:pt x="7" y="12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1" name="Line 2706"/>
            <p:cNvSpPr>
              <a:spLocks noChangeShapeType="1"/>
            </p:cNvSpPr>
            <p:nvPr/>
          </p:nvSpPr>
          <p:spPr bwMode="auto">
            <a:xfrm flipV="1">
              <a:off x="6227763" y="4008438"/>
              <a:ext cx="0" cy="952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2" name="Freeform 2707"/>
            <p:cNvSpPr>
              <a:spLocks/>
            </p:cNvSpPr>
            <p:nvPr/>
          </p:nvSpPr>
          <p:spPr bwMode="auto">
            <a:xfrm>
              <a:off x="6227763" y="3978275"/>
              <a:ext cx="9525" cy="30162"/>
            </a:xfrm>
            <a:custGeom>
              <a:avLst/>
              <a:gdLst>
                <a:gd name="T0" fmla="*/ 0 w 6"/>
                <a:gd name="T1" fmla="*/ 19 h 19"/>
                <a:gd name="T2" fmla="*/ 0 w 6"/>
                <a:gd name="T3" fmla="*/ 13 h 19"/>
                <a:gd name="T4" fmla="*/ 6 w 6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lnTo>
                    <a:pt x="0" y="13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3" name="Freeform 2708"/>
            <p:cNvSpPr>
              <a:spLocks/>
            </p:cNvSpPr>
            <p:nvPr/>
          </p:nvSpPr>
          <p:spPr bwMode="auto">
            <a:xfrm>
              <a:off x="6237288" y="3949700"/>
              <a:ext cx="0" cy="28575"/>
            </a:xfrm>
            <a:custGeom>
              <a:avLst/>
              <a:gdLst>
                <a:gd name="T0" fmla="*/ 18 h 18"/>
                <a:gd name="T1" fmla="*/ 6 h 18"/>
                <a:gd name="T2" fmla="*/ 0 h 18"/>
                <a:gd name="T3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4" name="Freeform 2709"/>
            <p:cNvSpPr>
              <a:spLocks/>
            </p:cNvSpPr>
            <p:nvPr/>
          </p:nvSpPr>
          <p:spPr bwMode="auto">
            <a:xfrm>
              <a:off x="6237288" y="3949700"/>
              <a:ext cx="9525" cy="39687"/>
            </a:xfrm>
            <a:custGeom>
              <a:avLst/>
              <a:gdLst>
                <a:gd name="T0" fmla="*/ 0 w 6"/>
                <a:gd name="T1" fmla="*/ 0 h 25"/>
                <a:gd name="T2" fmla="*/ 0 w 6"/>
                <a:gd name="T3" fmla="*/ 0 h 25"/>
                <a:gd name="T4" fmla="*/ 0 w 6"/>
                <a:gd name="T5" fmla="*/ 12 h 25"/>
                <a:gd name="T6" fmla="*/ 6 w 6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5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25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5" name="Freeform 2710"/>
            <p:cNvSpPr>
              <a:spLocks/>
            </p:cNvSpPr>
            <p:nvPr/>
          </p:nvSpPr>
          <p:spPr bwMode="auto">
            <a:xfrm>
              <a:off x="6246813" y="3989388"/>
              <a:ext cx="0" cy="38100"/>
            </a:xfrm>
            <a:custGeom>
              <a:avLst/>
              <a:gdLst>
                <a:gd name="T0" fmla="*/ 0 h 24"/>
                <a:gd name="T1" fmla="*/ 12 h 24"/>
                <a:gd name="T2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12"/>
                  </a:lnTo>
                  <a:lnTo>
                    <a:pt x="0" y="24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6" name="Freeform 2711"/>
            <p:cNvSpPr>
              <a:spLocks/>
            </p:cNvSpPr>
            <p:nvPr/>
          </p:nvSpPr>
          <p:spPr bwMode="auto">
            <a:xfrm>
              <a:off x="6246813" y="4027488"/>
              <a:ext cx="0" cy="9525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7" name="Freeform 2712"/>
            <p:cNvSpPr>
              <a:spLocks/>
            </p:cNvSpPr>
            <p:nvPr/>
          </p:nvSpPr>
          <p:spPr bwMode="auto">
            <a:xfrm>
              <a:off x="6246813" y="4017963"/>
              <a:ext cx="11112" cy="19050"/>
            </a:xfrm>
            <a:custGeom>
              <a:avLst/>
              <a:gdLst>
                <a:gd name="T0" fmla="*/ 0 w 7"/>
                <a:gd name="T1" fmla="*/ 12 h 12"/>
                <a:gd name="T2" fmla="*/ 0 w 7"/>
                <a:gd name="T3" fmla="*/ 6 h 12"/>
                <a:gd name="T4" fmla="*/ 7 w 7"/>
                <a:gd name="T5" fmla="*/ 0 h 12"/>
                <a:gd name="T6" fmla="*/ 7 w 7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8" name="Freeform 2713"/>
            <p:cNvSpPr>
              <a:spLocks/>
            </p:cNvSpPr>
            <p:nvPr/>
          </p:nvSpPr>
          <p:spPr bwMode="auto">
            <a:xfrm>
              <a:off x="6257925" y="4017963"/>
              <a:ext cx="0" cy="28575"/>
            </a:xfrm>
            <a:custGeom>
              <a:avLst/>
              <a:gdLst>
                <a:gd name="T0" fmla="*/ 0 h 18"/>
                <a:gd name="T1" fmla="*/ 6 h 18"/>
                <a:gd name="T2" fmla="*/ 12 h 18"/>
                <a:gd name="T3" fmla="*/ 18 h 18"/>
                <a:gd name="T4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9" name="Freeform 2714"/>
            <p:cNvSpPr>
              <a:spLocks/>
            </p:cNvSpPr>
            <p:nvPr/>
          </p:nvSpPr>
          <p:spPr bwMode="auto">
            <a:xfrm>
              <a:off x="6257925" y="3998913"/>
              <a:ext cx="9525" cy="47625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8 h 30"/>
                <a:gd name="T6" fmla="*/ 6 w 6"/>
                <a:gd name="T7" fmla="*/ 6 h 30"/>
                <a:gd name="T8" fmla="*/ 6 w 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6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0" name="Freeform 2715"/>
            <p:cNvSpPr>
              <a:spLocks/>
            </p:cNvSpPr>
            <p:nvPr/>
          </p:nvSpPr>
          <p:spPr bwMode="auto">
            <a:xfrm>
              <a:off x="6267450" y="3989388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1" name="Freeform 2716"/>
            <p:cNvSpPr>
              <a:spLocks/>
            </p:cNvSpPr>
            <p:nvPr/>
          </p:nvSpPr>
          <p:spPr bwMode="auto">
            <a:xfrm>
              <a:off x="6267450" y="3989388"/>
              <a:ext cx="9525" cy="38100"/>
            </a:xfrm>
            <a:custGeom>
              <a:avLst/>
              <a:gdLst>
                <a:gd name="T0" fmla="*/ 0 w 6"/>
                <a:gd name="T1" fmla="*/ 0 h 24"/>
                <a:gd name="T2" fmla="*/ 0 w 6"/>
                <a:gd name="T3" fmla="*/ 6 h 24"/>
                <a:gd name="T4" fmla="*/ 0 w 6"/>
                <a:gd name="T5" fmla="*/ 12 h 24"/>
                <a:gd name="T6" fmla="*/ 6 w 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24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" name="Freeform 2717"/>
            <p:cNvSpPr>
              <a:spLocks/>
            </p:cNvSpPr>
            <p:nvPr/>
          </p:nvSpPr>
          <p:spPr bwMode="auto">
            <a:xfrm>
              <a:off x="6276975" y="4027488"/>
              <a:ext cx="0" cy="9525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" name="Freeform 2718"/>
            <p:cNvSpPr>
              <a:spLocks/>
            </p:cNvSpPr>
            <p:nvPr/>
          </p:nvSpPr>
          <p:spPr bwMode="auto">
            <a:xfrm>
              <a:off x="6276975" y="4027488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4" name="Freeform 2719"/>
            <p:cNvSpPr>
              <a:spLocks/>
            </p:cNvSpPr>
            <p:nvPr/>
          </p:nvSpPr>
          <p:spPr bwMode="auto">
            <a:xfrm>
              <a:off x="6286500" y="4017963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5" name="Freeform 2720"/>
            <p:cNvSpPr>
              <a:spLocks/>
            </p:cNvSpPr>
            <p:nvPr/>
          </p:nvSpPr>
          <p:spPr bwMode="auto">
            <a:xfrm>
              <a:off x="6286500" y="4017963"/>
              <a:ext cx="0" cy="19050"/>
            </a:xfrm>
            <a:custGeom>
              <a:avLst/>
              <a:gdLst>
                <a:gd name="T0" fmla="*/ 0 h 12"/>
                <a:gd name="T1" fmla="*/ 6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6" name="Freeform 2721"/>
            <p:cNvSpPr>
              <a:spLocks/>
            </p:cNvSpPr>
            <p:nvPr/>
          </p:nvSpPr>
          <p:spPr bwMode="auto">
            <a:xfrm>
              <a:off x="6286500" y="4037013"/>
              <a:ext cx="11112" cy="38100"/>
            </a:xfrm>
            <a:custGeom>
              <a:avLst/>
              <a:gdLst>
                <a:gd name="T0" fmla="*/ 0 w 7"/>
                <a:gd name="T1" fmla="*/ 0 h 24"/>
                <a:gd name="T2" fmla="*/ 0 w 7"/>
                <a:gd name="T3" fmla="*/ 12 h 24"/>
                <a:gd name="T4" fmla="*/ 7 w 7"/>
                <a:gd name="T5" fmla="*/ 18 h 24"/>
                <a:gd name="T6" fmla="*/ 7 w 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lnTo>
                    <a:pt x="0" y="12"/>
                  </a:lnTo>
                  <a:lnTo>
                    <a:pt x="7" y="18"/>
                  </a:lnTo>
                  <a:lnTo>
                    <a:pt x="7" y="24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7" name="Freeform 2722"/>
            <p:cNvSpPr>
              <a:spLocks/>
            </p:cNvSpPr>
            <p:nvPr/>
          </p:nvSpPr>
          <p:spPr bwMode="auto">
            <a:xfrm>
              <a:off x="6297613" y="4056063"/>
              <a:ext cx="0" cy="19050"/>
            </a:xfrm>
            <a:custGeom>
              <a:avLst/>
              <a:gdLst>
                <a:gd name="T0" fmla="*/ 12 h 12"/>
                <a:gd name="T1" fmla="*/ 6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8" name="Freeform 2723"/>
            <p:cNvSpPr>
              <a:spLocks/>
            </p:cNvSpPr>
            <p:nvPr/>
          </p:nvSpPr>
          <p:spPr bwMode="auto">
            <a:xfrm>
              <a:off x="6297613" y="3968750"/>
              <a:ext cx="9525" cy="87312"/>
            </a:xfrm>
            <a:custGeom>
              <a:avLst/>
              <a:gdLst>
                <a:gd name="T0" fmla="*/ 0 w 6"/>
                <a:gd name="T1" fmla="*/ 55 h 55"/>
                <a:gd name="T2" fmla="*/ 0 w 6"/>
                <a:gd name="T3" fmla="*/ 43 h 55"/>
                <a:gd name="T4" fmla="*/ 0 w 6"/>
                <a:gd name="T5" fmla="*/ 25 h 55"/>
                <a:gd name="T6" fmla="*/ 6 w 6"/>
                <a:gd name="T7" fmla="*/ 13 h 55"/>
                <a:gd name="T8" fmla="*/ 6 w 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5">
                  <a:moveTo>
                    <a:pt x="0" y="55"/>
                  </a:moveTo>
                  <a:lnTo>
                    <a:pt x="0" y="43"/>
                  </a:lnTo>
                  <a:lnTo>
                    <a:pt x="0" y="25"/>
                  </a:lnTo>
                  <a:lnTo>
                    <a:pt x="6" y="13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9" name="Freeform 2724"/>
            <p:cNvSpPr>
              <a:spLocks/>
            </p:cNvSpPr>
            <p:nvPr/>
          </p:nvSpPr>
          <p:spPr bwMode="auto">
            <a:xfrm>
              <a:off x="6307138" y="3968750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0" name="Freeform 2725"/>
            <p:cNvSpPr>
              <a:spLocks/>
            </p:cNvSpPr>
            <p:nvPr/>
          </p:nvSpPr>
          <p:spPr bwMode="auto">
            <a:xfrm>
              <a:off x="6307138" y="3978275"/>
              <a:ext cx="9525" cy="30162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6 w 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7"/>
                  </a:lnTo>
                  <a:lnTo>
                    <a:pt x="6" y="19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1" name="Freeform 2726"/>
            <p:cNvSpPr>
              <a:spLocks/>
            </p:cNvSpPr>
            <p:nvPr/>
          </p:nvSpPr>
          <p:spPr bwMode="auto">
            <a:xfrm>
              <a:off x="6316663" y="4008438"/>
              <a:ext cx="0" cy="38100"/>
            </a:xfrm>
            <a:custGeom>
              <a:avLst/>
              <a:gdLst>
                <a:gd name="T0" fmla="*/ 0 h 24"/>
                <a:gd name="T1" fmla="*/ 12 h 24"/>
                <a:gd name="T2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12"/>
                  </a:lnTo>
                  <a:lnTo>
                    <a:pt x="0" y="24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2" name="Freeform 2727"/>
            <p:cNvSpPr>
              <a:spLocks/>
            </p:cNvSpPr>
            <p:nvPr/>
          </p:nvSpPr>
          <p:spPr bwMode="auto">
            <a:xfrm>
              <a:off x="6316663" y="4046538"/>
              <a:ext cx="0" cy="19050"/>
            </a:xfrm>
            <a:custGeom>
              <a:avLst/>
              <a:gdLst>
                <a:gd name="T0" fmla="*/ 0 h 12"/>
                <a:gd name="T1" fmla="*/ 6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3" name="Freeform 2728"/>
            <p:cNvSpPr>
              <a:spLocks/>
            </p:cNvSpPr>
            <p:nvPr/>
          </p:nvSpPr>
          <p:spPr bwMode="auto">
            <a:xfrm>
              <a:off x="6316663" y="4027488"/>
              <a:ext cx="11112" cy="38100"/>
            </a:xfrm>
            <a:custGeom>
              <a:avLst/>
              <a:gdLst>
                <a:gd name="T0" fmla="*/ 0 w 7"/>
                <a:gd name="T1" fmla="*/ 24 h 24"/>
                <a:gd name="T2" fmla="*/ 0 w 7"/>
                <a:gd name="T3" fmla="*/ 18 h 24"/>
                <a:gd name="T4" fmla="*/ 0 w 7"/>
                <a:gd name="T5" fmla="*/ 12 h 24"/>
                <a:gd name="T6" fmla="*/ 7 w 7"/>
                <a:gd name="T7" fmla="*/ 6 h 24"/>
                <a:gd name="T8" fmla="*/ 7 w 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0" y="24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7" y="6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4" name="Freeform 2729"/>
            <p:cNvSpPr>
              <a:spLocks/>
            </p:cNvSpPr>
            <p:nvPr/>
          </p:nvSpPr>
          <p:spPr bwMode="auto">
            <a:xfrm>
              <a:off x="6327775" y="4027488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5" name="Freeform 2730"/>
            <p:cNvSpPr>
              <a:spLocks/>
            </p:cNvSpPr>
            <p:nvPr/>
          </p:nvSpPr>
          <p:spPr bwMode="auto">
            <a:xfrm>
              <a:off x="6327775" y="4027488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0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6" name="Freeform 2731"/>
            <p:cNvSpPr>
              <a:spLocks/>
            </p:cNvSpPr>
            <p:nvPr/>
          </p:nvSpPr>
          <p:spPr bwMode="auto">
            <a:xfrm>
              <a:off x="6337300" y="4027488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7" name="Freeform 2732"/>
            <p:cNvSpPr>
              <a:spLocks/>
            </p:cNvSpPr>
            <p:nvPr/>
          </p:nvSpPr>
          <p:spPr bwMode="auto">
            <a:xfrm>
              <a:off x="6337300" y="4027488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0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8" name="Freeform 2733"/>
            <p:cNvSpPr>
              <a:spLocks/>
            </p:cNvSpPr>
            <p:nvPr/>
          </p:nvSpPr>
          <p:spPr bwMode="auto">
            <a:xfrm>
              <a:off x="6346825" y="4027488"/>
              <a:ext cx="0" cy="19050"/>
            </a:xfrm>
            <a:custGeom>
              <a:avLst/>
              <a:gdLst>
                <a:gd name="T0" fmla="*/ 0 h 12"/>
                <a:gd name="T1" fmla="*/ 6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9" name="Freeform 2734"/>
            <p:cNvSpPr>
              <a:spLocks/>
            </p:cNvSpPr>
            <p:nvPr/>
          </p:nvSpPr>
          <p:spPr bwMode="auto">
            <a:xfrm>
              <a:off x="6346825" y="4046538"/>
              <a:ext cx="9525" cy="19050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6 w 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6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0" name="Freeform 2735"/>
            <p:cNvSpPr>
              <a:spLocks/>
            </p:cNvSpPr>
            <p:nvPr/>
          </p:nvSpPr>
          <p:spPr bwMode="auto">
            <a:xfrm>
              <a:off x="6356350" y="4037013"/>
              <a:ext cx="0" cy="28575"/>
            </a:xfrm>
            <a:custGeom>
              <a:avLst/>
              <a:gdLst>
                <a:gd name="T0" fmla="*/ 18 h 18"/>
                <a:gd name="T1" fmla="*/ 12 h 18"/>
                <a:gd name="T2" fmla="*/ 6 h 18"/>
                <a:gd name="T3" fmla="*/ 6 h 18"/>
                <a:gd name="T4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1" name="Freeform 2736"/>
            <p:cNvSpPr>
              <a:spLocks/>
            </p:cNvSpPr>
            <p:nvPr/>
          </p:nvSpPr>
          <p:spPr bwMode="auto">
            <a:xfrm>
              <a:off x="6356350" y="4037013"/>
              <a:ext cx="0" cy="19050"/>
            </a:xfrm>
            <a:custGeom>
              <a:avLst/>
              <a:gdLst>
                <a:gd name="T0" fmla="*/ 0 h 12"/>
                <a:gd name="T1" fmla="*/ 0 h 12"/>
                <a:gd name="T2" fmla="*/ 6 h 12"/>
                <a:gd name="T3" fmla="*/ 12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2" name="Freeform 2737"/>
            <p:cNvSpPr>
              <a:spLocks/>
            </p:cNvSpPr>
            <p:nvPr/>
          </p:nvSpPr>
          <p:spPr bwMode="auto">
            <a:xfrm>
              <a:off x="6356350" y="4017963"/>
              <a:ext cx="11112" cy="38100"/>
            </a:xfrm>
            <a:custGeom>
              <a:avLst/>
              <a:gdLst>
                <a:gd name="T0" fmla="*/ 0 w 7"/>
                <a:gd name="T1" fmla="*/ 24 h 24"/>
                <a:gd name="T2" fmla="*/ 0 w 7"/>
                <a:gd name="T3" fmla="*/ 18 h 24"/>
                <a:gd name="T4" fmla="*/ 0 w 7"/>
                <a:gd name="T5" fmla="*/ 12 h 24"/>
                <a:gd name="T6" fmla="*/ 7 w 7"/>
                <a:gd name="T7" fmla="*/ 6 h 24"/>
                <a:gd name="T8" fmla="*/ 7 w 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0" y="24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7" y="6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3" name="Freeform 2738"/>
            <p:cNvSpPr>
              <a:spLocks/>
            </p:cNvSpPr>
            <p:nvPr/>
          </p:nvSpPr>
          <p:spPr bwMode="auto">
            <a:xfrm>
              <a:off x="6367463" y="4017963"/>
              <a:ext cx="0" cy="47625"/>
            </a:xfrm>
            <a:custGeom>
              <a:avLst/>
              <a:gdLst>
                <a:gd name="T0" fmla="*/ 0 h 30"/>
                <a:gd name="T1" fmla="*/ 6 h 30"/>
                <a:gd name="T2" fmla="*/ 12 h 30"/>
                <a:gd name="T3" fmla="*/ 24 h 30"/>
                <a:gd name="T4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4" name="Freeform 2739"/>
            <p:cNvSpPr>
              <a:spLocks/>
            </p:cNvSpPr>
            <p:nvPr/>
          </p:nvSpPr>
          <p:spPr bwMode="auto">
            <a:xfrm>
              <a:off x="6367463" y="4065588"/>
              <a:ext cx="9525" cy="28575"/>
            </a:xfrm>
            <a:custGeom>
              <a:avLst/>
              <a:gdLst>
                <a:gd name="T0" fmla="*/ 0 w 6"/>
                <a:gd name="T1" fmla="*/ 0 h 18"/>
                <a:gd name="T2" fmla="*/ 0 w 6"/>
                <a:gd name="T3" fmla="*/ 12 h 18"/>
                <a:gd name="T4" fmla="*/ 6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0" y="12"/>
                  </a:lnTo>
                  <a:lnTo>
                    <a:pt x="6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5" name="Freeform 2740"/>
            <p:cNvSpPr>
              <a:spLocks/>
            </p:cNvSpPr>
            <p:nvPr/>
          </p:nvSpPr>
          <p:spPr bwMode="auto">
            <a:xfrm>
              <a:off x="6376988" y="4056063"/>
              <a:ext cx="0" cy="38100"/>
            </a:xfrm>
            <a:custGeom>
              <a:avLst/>
              <a:gdLst>
                <a:gd name="T0" fmla="*/ 24 h 24"/>
                <a:gd name="T1" fmla="*/ 18 h 24"/>
                <a:gd name="T2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6" name="Freeform 2741"/>
            <p:cNvSpPr>
              <a:spLocks/>
            </p:cNvSpPr>
            <p:nvPr/>
          </p:nvSpPr>
          <p:spPr bwMode="auto">
            <a:xfrm>
              <a:off x="6376988" y="3989388"/>
              <a:ext cx="9525" cy="66675"/>
            </a:xfrm>
            <a:custGeom>
              <a:avLst/>
              <a:gdLst>
                <a:gd name="T0" fmla="*/ 0 w 6"/>
                <a:gd name="T1" fmla="*/ 42 h 42"/>
                <a:gd name="T2" fmla="*/ 0 w 6"/>
                <a:gd name="T3" fmla="*/ 30 h 42"/>
                <a:gd name="T4" fmla="*/ 0 w 6"/>
                <a:gd name="T5" fmla="*/ 18 h 42"/>
                <a:gd name="T6" fmla="*/ 6 w 6"/>
                <a:gd name="T7" fmla="*/ 6 h 42"/>
                <a:gd name="T8" fmla="*/ 6 w 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2">
                  <a:moveTo>
                    <a:pt x="0" y="42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6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7" name="Freeform 2742"/>
            <p:cNvSpPr>
              <a:spLocks/>
            </p:cNvSpPr>
            <p:nvPr/>
          </p:nvSpPr>
          <p:spPr bwMode="auto">
            <a:xfrm>
              <a:off x="6386513" y="3989388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8" name="Line 2743"/>
            <p:cNvSpPr>
              <a:spLocks noChangeShapeType="1"/>
            </p:cNvSpPr>
            <p:nvPr/>
          </p:nvSpPr>
          <p:spPr bwMode="auto">
            <a:xfrm>
              <a:off x="6386513" y="3998913"/>
              <a:ext cx="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9" name="Freeform 2744"/>
            <p:cNvSpPr>
              <a:spLocks/>
            </p:cNvSpPr>
            <p:nvPr/>
          </p:nvSpPr>
          <p:spPr bwMode="auto">
            <a:xfrm>
              <a:off x="6386513" y="3998913"/>
              <a:ext cx="9525" cy="28575"/>
            </a:xfrm>
            <a:custGeom>
              <a:avLst/>
              <a:gdLst>
                <a:gd name="T0" fmla="*/ 0 w 6"/>
                <a:gd name="T1" fmla="*/ 0 h 18"/>
                <a:gd name="T2" fmla="*/ 0 w 6"/>
                <a:gd name="T3" fmla="*/ 6 h 18"/>
                <a:gd name="T4" fmla="*/ 6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0" y="6"/>
                  </a:lnTo>
                  <a:lnTo>
                    <a:pt x="6" y="18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0" name="Line 2745"/>
            <p:cNvSpPr>
              <a:spLocks noChangeShapeType="1"/>
            </p:cNvSpPr>
            <p:nvPr/>
          </p:nvSpPr>
          <p:spPr bwMode="auto">
            <a:xfrm>
              <a:off x="6396038" y="4027488"/>
              <a:ext cx="0" cy="2857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1" name="Freeform 2746"/>
            <p:cNvSpPr>
              <a:spLocks/>
            </p:cNvSpPr>
            <p:nvPr/>
          </p:nvSpPr>
          <p:spPr bwMode="auto">
            <a:xfrm>
              <a:off x="6396038" y="4056063"/>
              <a:ext cx="11112" cy="19050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6 h 12"/>
                <a:gd name="T4" fmla="*/ 7 w 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0" y="6"/>
                  </a:lnTo>
                  <a:lnTo>
                    <a:pt x="7" y="12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2" name="Freeform 2747"/>
            <p:cNvSpPr>
              <a:spLocks/>
            </p:cNvSpPr>
            <p:nvPr/>
          </p:nvSpPr>
          <p:spPr bwMode="auto">
            <a:xfrm>
              <a:off x="6407150" y="4065588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" name="Freeform 2748"/>
            <p:cNvSpPr>
              <a:spLocks/>
            </p:cNvSpPr>
            <p:nvPr/>
          </p:nvSpPr>
          <p:spPr bwMode="auto">
            <a:xfrm>
              <a:off x="6407150" y="4037013"/>
              <a:ext cx="9525" cy="28575"/>
            </a:xfrm>
            <a:custGeom>
              <a:avLst/>
              <a:gdLst>
                <a:gd name="T0" fmla="*/ 0 w 6"/>
                <a:gd name="T1" fmla="*/ 18 h 18"/>
                <a:gd name="T2" fmla="*/ 0 w 6"/>
                <a:gd name="T3" fmla="*/ 6 h 18"/>
                <a:gd name="T4" fmla="*/ 6 w 6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4" name="Line 2749"/>
            <p:cNvSpPr>
              <a:spLocks noChangeShapeType="1"/>
            </p:cNvSpPr>
            <p:nvPr/>
          </p:nvSpPr>
          <p:spPr bwMode="auto">
            <a:xfrm flipV="1">
              <a:off x="6416675" y="4027488"/>
              <a:ext cx="0" cy="952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5" name="Rectangle 2750"/>
            <p:cNvSpPr>
              <a:spLocks noChangeArrowheads="1"/>
            </p:cNvSpPr>
            <p:nvPr/>
          </p:nvSpPr>
          <p:spPr bwMode="auto">
            <a:xfrm>
              <a:off x="2046756" y="1797844"/>
              <a:ext cx="3916362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Snelle brand 25 MW in tunnel van 400 m met ventilatie</a:t>
              </a:r>
              <a:endParaRPr lang="nl-NL" altLang="nl-NL" dirty="0"/>
            </a:p>
          </p:txBody>
        </p:sp>
        <p:sp>
          <p:nvSpPr>
            <p:cNvPr id="156" name="Rectangle 2751"/>
            <p:cNvSpPr>
              <a:spLocks noChangeArrowheads="1"/>
            </p:cNvSpPr>
            <p:nvPr/>
          </p:nvSpPr>
          <p:spPr bwMode="auto">
            <a:xfrm>
              <a:off x="2311400" y="5041900"/>
              <a:ext cx="13017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NL" altLang="nl-NL" dirty="0"/>
            </a:p>
          </p:txBody>
        </p:sp>
        <p:sp>
          <p:nvSpPr>
            <p:cNvPr id="157" name="Rectangle 2752"/>
            <p:cNvSpPr>
              <a:spLocks noChangeArrowheads="1"/>
            </p:cNvSpPr>
            <p:nvPr/>
          </p:nvSpPr>
          <p:spPr bwMode="auto">
            <a:xfrm>
              <a:off x="2241550" y="4770438"/>
              <a:ext cx="20002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nl-NL" altLang="nl-NL"/>
            </a:p>
          </p:txBody>
        </p:sp>
        <p:sp>
          <p:nvSpPr>
            <p:cNvPr id="158" name="Rectangle 2753"/>
            <p:cNvSpPr>
              <a:spLocks noChangeArrowheads="1"/>
            </p:cNvSpPr>
            <p:nvPr/>
          </p:nvSpPr>
          <p:spPr bwMode="auto">
            <a:xfrm>
              <a:off x="2241550" y="4500563"/>
              <a:ext cx="20002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nl-NL" altLang="nl-NL"/>
            </a:p>
          </p:txBody>
        </p:sp>
        <p:sp>
          <p:nvSpPr>
            <p:cNvPr id="159" name="Rectangle 2754"/>
            <p:cNvSpPr>
              <a:spLocks noChangeArrowheads="1"/>
            </p:cNvSpPr>
            <p:nvPr/>
          </p:nvSpPr>
          <p:spPr bwMode="auto">
            <a:xfrm>
              <a:off x="2241550" y="4221163"/>
              <a:ext cx="20002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nl-NL" altLang="nl-NL"/>
            </a:p>
          </p:txBody>
        </p:sp>
        <p:sp>
          <p:nvSpPr>
            <p:cNvPr id="160" name="Rectangle 2755"/>
            <p:cNvSpPr>
              <a:spLocks noChangeArrowheads="1"/>
            </p:cNvSpPr>
            <p:nvPr/>
          </p:nvSpPr>
          <p:spPr bwMode="auto">
            <a:xfrm>
              <a:off x="2241550" y="3949700"/>
              <a:ext cx="20002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nl-NL" altLang="nl-NL"/>
            </a:p>
          </p:txBody>
        </p:sp>
        <p:sp>
          <p:nvSpPr>
            <p:cNvPr id="161" name="Rectangle 2756"/>
            <p:cNvSpPr>
              <a:spLocks noChangeArrowheads="1"/>
            </p:cNvSpPr>
            <p:nvPr/>
          </p:nvSpPr>
          <p:spPr bwMode="auto">
            <a:xfrm>
              <a:off x="2241550" y="3679825"/>
              <a:ext cx="20002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nl-NL" altLang="nl-NL"/>
            </a:p>
          </p:txBody>
        </p:sp>
        <p:sp>
          <p:nvSpPr>
            <p:cNvPr id="162" name="Rectangle 2757"/>
            <p:cNvSpPr>
              <a:spLocks noChangeArrowheads="1"/>
            </p:cNvSpPr>
            <p:nvPr/>
          </p:nvSpPr>
          <p:spPr bwMode="auto">
            <a:xfrm>
              <a:off x="2241550" y="3409950"/>
              <a:ext cx="20002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nl-NL" altLang="nl-NL"/>
            </a:p>
          </p:txBody>
        </p:sp>
        <p:sp>
          <p:nvSpPr>
            <p:cNvPr id="163" name="Rectangle 2758"/>
            <p:cNvSpPr>
              <a:spLocks noChangeArrowheads="1"/>
            </p:cNvSpPr>
            <p:nvPr/>
          </p:nvSpPr>
          <p:spPr bwMode="auto">
            <a:xfrm>
              <a:off x="2241550" y="3138488"/>
              <a:ext cx="20002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nl-NL" altLang="nl-NL"/>
            </a:p>
          </p:txBody>
        </p:sp>
        <p:sp>
          <p:nvSpPr>
            <p:cNvPr id="164" name="Rectangle 2759"/>
            <p:cNvSpPr>
              <a:spLocks noChangeArrowheads="1"/>
            </p:cNvSpPr>
            <p:nvPr/>
          </p:nvSpPr>
          <p:spPr bwMode="auto">
            <a:xfrm>
              <a:off x="2241550" y="2859088"/>
              <a:ext cx="20002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nl-NL" altLang="nl-NL"/>
            </a:p>
          </p:txBody>
        </p:sp>
        <p:sp>
          <p:nvSpPr>
            <p:cNvPr id="165" name="Rectangle 2760"/>
            <p:cNvSpPr>
              <a:spLocks noChangeArrowheads="1"/>
            </p:cNvSpPr>
            <p:nvPr/>
          </p:nvSpPr>
          <p:spPr bwMode="auto">
            <a:xfrm>
              <a:off x="2241550" y="2589213"/>
              <a:ext cx="20002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nl-NL" altLang="nl-NL"/>
            </a:p>
          </p:txBody>
        </p:sp>
        <p:sp>
          <p:nvSpPr>
            <p:cNvPr id="166" name="Rectangle 2761"/>
            <p:cNvSpPr>
              <a:spLocks noChangeArrowheads="1"/>
            </p:cNvSpPr>
            <p:nvPr/>
          </p:nvSpPr>
          <p:spPr bwMode="auto">
            <a:xfrm>
              <a:off x="2171700" y="2317750"/>
              <a:ext cx="279400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nl-NL" altLang="nl-NL"/>
            </a:p>
          </p:txBody>
        </p:sp>
        <p:sp>
          <p:nvSpPr>
            <p:cNvPr id="167" name="Rectangle 2762"/>
            <p:cNvSpPr>
              <a:spLocks noChangeArrowheads="1"/>
            </p:cNvSpPr>
            <p:nvPr/>
          </p:nvSpPr>
          <p:spPr bwMode="auto">
            <a:xfrm>
              <a:off x="2451100" y="5224463"/>
              <a:ext cx="13017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nl-NL" altLang="nl-NL"/>
            </a:p>
          </p:txBody>
        </p:sp>
        <p:sp>
          <p:nvSpPr>
            <p:cNvPr id="168" name="Rectangle 2763"/>
            <p:cNvSpPr>
              <a:spLocks noChangeArrowheads="1"/>
            </p:cNvSpPr>
            <p:nvPr/>
          </p:nvSpPr>
          <p:spPr bwMode="auto">
            <a:xfrm>
              <a:off x="3257550" y="5224463"/>
              <a:ext cx="279400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200</a:t>
              </a:r>
              <a:endParaRPr lang="nl-NL" altLang="nl-NL"/>
            </a:p>
          </p:txBody>
        </p:sp>
        <p:sp>
          <p:nvSpPr>
            <p:cNvPr id="169" name="Rectangle 2764"/>
            <p:cNvSpPr>
              <a:spLocks noChangeArrowheads="1"/>
            </p:cNvSpPr>
            <p:nvPr/>
          </p:nvSpPr>
          <p:spPr bwMode="auto">
            <a:xfrm>
              <a:off x="4135438" y="5224463"/>
              <a:ext cx="279400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400</a:t>
              </a:r>
              <a:endParaRPr lang="nl-NL" altLang="nl-NL"/>
            </a:p>
          </p:txBody>
        </p:sp>
        <p:sp>
          <p:nvSpPr>
            <p:cNvPr id="170" name="Rectangle 2765"/>
            <p:cNvSpPr>
              <a:spLocks noChangeArrowheads="1"/>
            </p:cNvSpPr>
            <p:nvPr/>
          </p:nvSpPr>
          <p:spPr bwMode="auto">
            <a:xfrm>
              <a:off x="5002213" y="5224463"/>
              <a:ext cx="279400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600</a:t>
              </a:r>
              <a:endParaRPr lang="nl-NL" altLang="nl-NL"/>
            </a:p>
          </p:txBody>
        </p:sp>
        <p:sp>
          <p:nvSpPr>
            <p:cNvPr id="171" name="Rectangle 2766"/>
            <p:cNvSpPr>
              <a:spLocks noChangeArrowheads="1"/>
            </p:cNvSpPr>
            <p:nvPr/>
          </p:nvSpPr>
          <p:spPr bwMode="auto">
            <a:xfrm>
              <a:off x="5878513" y="5224463"/>
              <a:ext cx="279400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800</a:t>
              </a:r>
              <a:endParaRPr lang="nl-NL" altLang="nl-NL"/>
            </a:p>
          </p:txBody>
        </p:sp>
        <p:sp>
          <p:nvSpPr>
            <p:cNvPr id="172" name="Rectangle 2767"/>
            <p:cNvSpPr>
              <a:spLocks noChangeArrowheads="1"/>
            </p:cNvSpPr>
            <p:nvPr/>
          </p:nvSpPr>
          <p:spPr bwMode="auto">
            <a:xfrm>
              <a:off x="6715125" y="5224463"/>
              <a:ext cx="349250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1000</a:t>
              </a:r>
              <a:endParaRPr lang="nl-NL" altLang="nl-NL"/>
            </a:p>
          </p:txBody>
        </p:sp>
        <p:sp>
          <p:nvSpPr>
            <p:cNvPr id="173" name="Rectangle 2768"/>
            <p:cNvSpPr>
              <a:spLocks noChangeArrowheads="1"/>
            </p:cNvSpPr>
            <p:nvPr/>
          </p:nvSpPr>
          <p:spPr bwMode="auto">
            <a:xfrm>
              <a:off x="4473575" y="5446713"/>
              <a:ext cx="447675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tijd (s)</a:t>
              </a:r>
              <a:endParaRPr lang="nl-NL" altLang="nl-NL"/>
            </a:p>
          </p:txBody>
        </p:sp>
        <p:sp>
          <p:nvSpPr>
            <p:cNvPr id="174" name="Rectangle 2769"/>
            <p:cNvSpPr>
              <a:spLocks noChangeArrowheads="1"/>
            </p:cNvSpPr>
            <p:nvPr/>
          </p:nvSpPr>
          <p:spPr bwMode="auto">
            <a:xfrm rot="16200000">
              <a:off x="1525588" y="3640138"/>
              <a:ext cx="1025525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temperatuur (C)</a:t>
              </a:r>
              <a:endParaRPr lang="nl-NL" altLang="nl-NL"/>
            </a:p>
          </p:txBody>
        </p:sp>
        <p:sp>
          <p:nvSpPr>
            <p:cNvPr id="175" name="Rectangle 2770"/>
            <p:cNvSpPr>
              <a:spLocks noChangeArrowheads="1"/>
            </p:cNvSpPr>
            <p:nvPr/>
          </p:nvSpPr>
          <p:spPr bwMode="auto">
            <a:xfrm>
              <a:off x="7124700" y="3448050"/>
              <a:ext cx="706437" cy="60801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6" name="Line 2771"/>
            <p:cNvSpPr>
              <a:spLocks noChangeShapeType="1"/>
            </p:cNvSpPr>
            <p:nvPr/>
          </p:nvSpPr>
          <p:spPr bwMode="auto">
            <a:xfrm>
              <a:off x="7173913" y="3563938"/>
              <a:ext cx="239712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7" name="Rectangle 2772"/>
            <p:cNvSpPr>
              <a:spLocks noChangeArrowheads="1"/>
            </p:cNvSpPr>
            <p:nvPr/>
          </p:nvSpPr>
          <p:spPr bwMode="auto">
            <a:xfrm>
              <a:off x="7442200" y="3476625"/>
              <a:ext cx="349250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25 m</a:t>
              </a:r>
              <a:endParaRPr lang="nl-NL" altLang="nl-NL"/>
            </a:p>
          </p:txBody>
        </p:sp>
        <p:sp>
          <p:nvSpPr>
            <p:cNvPr id="178" name="Line 2773"/>
            <p:cNvSpPr>
              <a:spLocks noChangeShapeType="1"/>
            </p:cNvSpPr>
            <p:nvPr/>
          </p:nvSpPr>
          <p:spPr bwMode="auto">
            <a:xfrm>
              <a:off x="7173913" y="3767138"/>
              <a:ext cx="23971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9" name="Rectangle 2774"/>
            <p:cNvSpPr>
              <a:spLocks noChangeArrowheads="1"/>
            </p:cNvSpPr>
            <p:nvPr/>
          </p:nvSpPr>
          <p:spPr bwMode="auto">
            <a:xfrm>
              <a:off x="7442200" y="3679825"/>
              <a:ext cx="349250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75 m</a:t>
              </a:r>
              <a:endParaRPr lang="nl-NL" altLang="nl-NL"/>
            </a:p>
          </p:txBody>
        </p:sp>
        <p:sp>
          <p:nvSpPr>
            <p:cNvPr id="180" name="Line 2775"/>
            <p:cNvSpPr>
              <a:spLocks noChangeShapeType="1"/>
            </p:cNvSpPr>
            <p:nvPr/>
          </p:nvSpPr>
          <p:spPr bwMode="auto">
            <a:xfrm>
              <a:off x="7173913" y="3968750"/>
              <a:ext cx="239712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1" name="Rectangle 2776"/>
            <p:cNvSpPr>
              <a:spLocks noChangeArrowheads="1"/>
            </p:cNvSpPr>
            <p:nvPr/>
          </p:nvSpPr>
          <p:spPr bwMode="auto">
            <a:xfrm>
              <a:off x="7442200" y="3883025"/>
              <a:ext cx="419100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altLang="nl-NL" sz="1000">
                  <a:solidFill>
                    <a:srgbClr val="000000"/>
                  </a:solidFill>
                  <a:latin typeface="Arial" panose="020B0604020202020204" pitchFamily="34" charset="0"/>
                </a:rPr>
                <a:t>150 m</a:t>
              </a:r>
              <a:endParaRPr lang="nl-NL" altLang="nl-NL"/>
            </a:p>
          </p:txBody>
        </p:sp>
        <p:sp>
          <p:nvSpPr>
            <p:cNvPr id="182" name="Rectangle 2777"/>
            <p:cNvSpPr>
              <a:spLocks noChangeArrowheads="1"/>
            </p:cNvSpPr>
            <p:nvPr/>
          </p:nvSpPr>
          <p:spPr bwMode="auto">
            <a:xfrm>
              <a:off x="1812925" y="1747838"/>
              <a:ext cx="6057900" cy="399891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560" name="Group 22"/>
          <p:cNvGrpSpPr>
            <a:grpSpLocks noChangeAspect="1"/>
          </p:cNvGrpSpPr>
          <p:nvPr/>
        </p:nvGrpSpPr>
        <p:grpSpPr bwMode="auto">
          <a:xfrm>
            <a:off x="4221706" y="3717032"/>
            <a:ext cx="4814790" cy="2649843"/>
            <a:chOff x="1440" y="1440"/>
            <a:chExt cx="9000" cy="5041"/>
          </a:xfrm>
        </p:grpSpPr>
        <p:sp>
          <p:nvSpPr>
            <p:cNvPr id="5561" name="AutoShape 23"/>
            <p:cNvSpPr>
              <a:spLocks noChangeAspect="1" noChangeArrowheads="1"/>
            </p:cNvSpPr>
            <p:nvPr/>
          </p:nvSpPr>
          <p:spPr bwMode="auto">
            <a:xfrm>
              <a:off x="1440" y="1440"/>
              <a:ext cx="9000" cy="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562" name="Text Box 24"/>
            <p:cNvSpPr txBox="1">
              <a:spLocks noChangeArrowheads="1"/>
            </p:cNvSpPr>
            <p:nvPr/>
          </p:nvSpPr>
          <p:spPr bwMode="auto">
            <a:xfrm>
              <a:off x="1440" y="3600"/>
              <a:ext cx="126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nl-NL" altLang="nl-NL" sz="1400" b="1">
                  <a:latin typeface="Times New Roman" panose="02020603050405020304" pitchFamily="18" charset="0"/>
                </a:rPr>
                <a:t>temp</a:t>
              </a:r>
              <a:endParaRPr lang="nl-NL" altLang="nl-NL"/>
            </a:p>
          </p:txBody>
        </p:sp>
        <p:sp>
          <p:nvSpPr>
            <p:cNvPr id="5563" name="Text Box 25"/>
            <p:cNvSpPr txBox="1">
              <a:spLocks noChangeArrowheads="1"/>
            </p:cNvSpPr>
            <p:nvPr/>
          </p:nvSpPr>
          <p:spPr bwMode="auto">
            <a:xfrm>
              <a:off x="7740" y="5940"/>
              <a:ext cx="95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nl-NL" altLang="nl-NL" sz="1400" b="1" dirty="0">
                  <a:latin typeface="Times New Roman" panose="02020603050405020304" pitchFamily="18" charset="0"/>
                </a:rPr>
                <a:t>tijd</a:t>
              </a:r>
              <a:endParaRPr lang="nl-NL" altLang="nl-NL" dirty="0"/>
            </a:p>
          </p:txBody>
        </p:sp>
        <p:sp>
          <p:nvSpPr>
            <p:cNvPr id="5564" name="Text Box 26"/>
            <p:cNvSpPr txBox="1">
              <a:spLocks noChangeArrowheads="1"/>
            </p:cNvSpPr>
            <p:nvPr/>
          </p:nvSpPr>
          <p:spPr bwMode="auto">
            <a:xfrm>
              <a:off x="1440" y="4500"/>
              <a:ext cx="108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nl-NL" altLang="nl-NL" sz="1400" b="1" i="1">
                  <a:latin typeface="Times New Roman" panose="02020603050405020304" pitchFamily="18" charset="0"/>
                </a:rPr>
                <a:t>50 °C</a:t>
              </a:r>
              <a:endParaRPr lang="nl-NL" altLang="nl-NL"/>
            </a:p>
          </p:txBody>
        </p:sp>
        <p:sp>
          <p:nvSpPr>
            <p:cNvPr id="5565" name="Text Box 27"/>
            <p:cNvSpPr txBox="1">
              <a:spLocks noChangeArrowheads="1"/>
            </p:cNvSpPr>
            <p:nvPr/>
          </p:nvSpPr>
          <p:spPr bwMode="auto">
            <a:xfrm>
              <a:off x="1620" y="2700"/>
              <a:ext cx="16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nl-NL" altLang="nl-NL" sz="1400" b="1" i="1">
                  <a:latin typeface="Times New Roman" panose="02020603050405020304" pitchFamily="18" charset="0"/>
                </a:rPr>
                <a:t>TEMP2</a:t>
              </a:r>
              <a:endParaRPr lang="nl-NL" altLang="nl-NL"/>
            </a:p>
          </p:txBody>
        </p:sp>
        <p:sp>
          <p:nvSpPr>
            <p:cNvPr id="5566" name="Text Box 28"/>
            <p:cNvSpPr txBox="1">
              <a:spLocks noChangeArrowheads="1"/>
            </p:cNvSpPr>
            <p:nvPr/>
          </p:nvSpPr>
          <p:spPr bwMode="auto">
            <a:xfrm>
              <a:off x="2880" y="5940"/>
              <a:ext cx="139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nl-NL" altLang="nl-NL" sz="1400" b="1" i="1" dirty="0">
                  <a:latin typeface="Times New Roman" panose="02020603050405020304" pitchFamily="18" charset="0"/>
                </a:rPr>
                <a:t>tijd</a:t>
              </a:r>
              <a:r>
                <a:rPr lang="nl-NL" altLang="nl-NL" sz="1400" b="1" i="1" baseline="-25000" dirty="0">
                  <a:latin typeface="Times New Roman" panose="02020603050405020304" pitchFamily="18" charset="0"/>
                </a:rPr>
                <a:t>temp1</a:t>
              </a:r>
              <a:endParaRPr lang="nl-NL" altLang="nl-NL" dirty="0"/>
            </a:p>
          </p:txBody>
        </p:sp>
        <p:sp>
          <p:nvSpPr>
            <p:cNvPr id="5567" name="Text Box 29"/>
            <p:cNvSpPr txBox="1">
              <a:spLocks noChangeArrowheads="1"/>
            </p:cNvSpPr>
            <p:nvPr/>
          </p:nvSpPr>
          <p:spPr bwMode="auto">
            <a:xfrm>
              <a:off x="4597" y="5940"/>
              <a:ext cx="1343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nl-NL" altLang="nl-NL" sz="1400" b="1" i="1">
                  <a:latin typeface="Times New Roman" panose="02020603050405020304" pitchFamily="18" charset="0"/>
                </a:rPr>
                <a:t>tijd</a:t>
              </a:r>
              <a:r>
                <a:rPr lang="nl-NL" altLang="nl-NL" sz="1400" b="1" i="1" baseline="-25000">
                  <a:latin typeface="Times New Roman" panose="02020603050405020304" pitchFamily="18" charset="0"/>
                </a:rPr>
                <a:t>temp2</a:t>
              </a:r>
              <a:endParaRPr lang="nl-NL" altLang="nl-NL"/>
            </a:p>
          </p:txBody>
        </p:sp>
        <p:sp>
          <p:nvSpPr>
            <p:cNvPr id="5568" name="Line 30"/>
            <p:cNvSpPr>
              <a:spLocks noChangeShapeType="1"/>
            </p:cNvSpPr>
            <p:nvPr/>
          </p:nvSpPr>
          <p:spPr bwMode="auto">
            <a:xfrm>
              <a:off x="2340" y="5940"/>
              <a:ext cx="72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569" name="Line 31"/>
            <p:cNvSpPr>
              <a:spLocks noChangeShapeType="1"/>
            </p:cNvSpPr>
            <p:nvPr/>
          </p:nvSpPr>
          <p:spPr bwMode="auto">
            <a:xfrm flipV="1">
              <a:off x="2340" y="4859"/>
              <a:ext cx="1080" cy="1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570" name="Line 32"/>
            <p:cNvSpPr>
              <a:spLocks noChangeShapeType="1"/>
            </p:cNvSpPr>
            <p:nvPr/>
          </p:nvSpPr>
          <p:spPr bwMode="auto">
            <a:xfrm flipV="1">
              <a:off x="3420" y="2880"/>
              <a:ext cx="1260" cy="19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571" name="Line 33"/>
            <p:cNvSpPr>
              <a:spLocks noChangeShapeType="1"/>
            </p:cNvSpPr>
            <p:nvPr/>
          </p:nvSpPr>
          <p:spPr bwMode="auto">
            <a:xfrm>
              <a:off x="4680" y="2880"/>
              <a:ext cx="46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572" name="Line 34"/>
            <p:cNvSpPr>
              <a:spLocks noChangeShapeType="1"/>
            </p:cNvSpPr>
            <p:nvPr/>
          </p:nvSpPr>
          <p:spPr bwMode="auto">
            <a:xfrm>
              <a:off x="3420" y="4859"/>
              <a:ext cx="0" cy="10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573" name="Line 35"/>
            <p:cNvSpPr>
              <a:spLocks noChangeShapeType="1"/>
            </p:cNvSpPr>
            <p:nvPr/>
          </p:nvSpPr>
          <p:spPr bwMode="auto">
            <a:xfrm flipH="1">
              <a:off x="2340" y="4859"/>
              <a:ext cx="10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574" name="Line 36"/>
            <p:cNvSpPr>
              <a:spLocks noChangeShapeType="1"/>
            </p:cNvSpPr>
            <p:nvPr/>
          </p:nvSpPr>
          <p:spPr bwMode="auto">
            <a:xfrm>
              <a:off x="4680" y="2880"/>
              <a:ext cx="0" cy="306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575" name="Line 37"/>
            <p:cNvSpPr>
              <a:spLocks noChangeShapeType="1"/>
            </p:cNvSpPr>
            <p:nvPr/>
          </p:nvSpPr>
          <p:spPr bwMode="auto">
            <a:xfrm flipH="1">
              <a:off x="2340" y="2880"/>
              <a:ext cx="23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576" name="Line 38"/>
            <p:cNvSpPr>
              <a:spLocks noChangeShapeType="1"/>
            </p:cNvSpPr>
            <p:nvPr/>
          </p:nvSpPr>
          <p:spPr bwMode="auto">
            <a:xfrm flipV="1">
              <a:off x="2340" y="1980"/>
              <a:ext cx="0" cy="39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9B94D883-4E2C-BD88-727B-2D6AF7FC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556792"/>
            <a:ext cx="388843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nl-NL" sz="1800" kern="0" dirty="0"/>
              <a:t>Uitkomsten CFD </a:t>
            </a:r>
            <a:r>
              <a:rPr lang="nl-NL" sz="1800" kern="0" dirty="0" err="1"/>
              <a:t>gelineariseerd</a:t>
            </a:r>
            <a:r>
              <a:rPr lang="nl-NL" sz="1800" kern="0" dirty="0"/>
              <a:t>, (zie grafiekjes) en beschreven in formules</a:t>
            </a:r>
          </a:p>
          <a:p>
            <a:pPr eaLnBrk="1" hangingPunct="1">
              <a:buFontTx/>
              <a:buChar char="-"/>
              <a:defRPr/>
            </a:pPr>
            <a:r>
              <a:rPr lang="nl-NL" sz="1800" kern="0" dirty="0"/>
              <a:t>Geeft formules voor temperatuur, zicht en rookconcentratie, als functie van de afstand vanaf de brand en de tijd.</a:t>
            </a:r>
          </a:p>
          <a:p>
            <a:pPr eaLnBrk="1" hangingPunct="1">
              <a:buFontTx/>
              <a:buChar char="-"/>
              <a:defRPr/>
            </a:pPr>
            <a:r>
              <a:rPr lang="nl-NL" sz="1800" kern="0" dirty="0"/>
              <a:t>Zicht beïnvloedt loopsnelheid</a:t>
            </a:r>
          </a:p>
          <a:p>
            <a:pPr eaLnBrk="1" hangingPunct="1">
              <a:buFontTx/>
              <a:buChar char="-"/>
              <a:defRPr/>
            </a:pPr>
            <a:r>
              <a:rPr lang="nl-NL" sz="1800" kern="0" dirty="0"/>
              <a:t>Model berekent tijdstip van overlijden door temperatuur en rook afhankelijk van positie in tunnel</a:t>
            </a:r>
          </a:p>
          <a:p>
            <a:pPr eaLnBrk="1" hangingPunct="1">
              <a:buFontTx/>
              <a:buChar char="-"/>
              <a:defRPr/>
            </a:pPr>
            <a:endParaRPr lang="nl-NL" sz="1800" kern="0" dirty="0"/>
          </a:p>
          <a:p>
            <a:pPr eaLnBrk="1" hangingPunct="1">
              <a:buFontTx/>
              <a:buChar char="-"/>
              <a:defRPr/>
            </a:pPr>
            <a:endParaRPr lang="nl-NL" sz="1800" kern="0" dirty="0"/>
          </a:p>
          <a:p>
            <a:pPr eaLnBrk="1" hangingPunct="1">
              <a:buFontTx/>
              <a:buChar char="-"/>
              <a:defRPr/>
            </a:pPr>
            <a:endParaRPr lang="nl-NL" sz="1800" kern="0" dirty="0"/>
          </a:p>
          <a:p>
            <a:pPr eaLnBrk="1" hangingPunct="1">
              <a:buFontTx/>
              <a:buChar char="-"/>
              <a:defRPr/>
            </a:pPr>
            <a:endParaRPr lang="nl-NL" sz="1600" kern="0" dirty="0"/>
          </a:p>
          <a:p>
            <a:pPr marL="742950" lvl="2" indent="-342900" eaLnBrk="1" hangingPunct="1">
              <a:buFontTx/>
              <a:buChar char="-"/>
              <a:defRPr/>
            </a:pPr>
            <a:endParaRPr lang="nl-NL" kern="0" dirty="0"/>
          </a:p>
          <a:p>
            <a:pPr marL="742950" lvl="2" indent="-342900" eaLnBrk="1" hangingPunct="1">
              <a:buFontTx/>
              <a:buChar char="-"/>
              <a:defRPr/>
            </a:pPr>
            <a:endParaRPr lang="nl-NL" kern="0" dirty="0"/>
          </a:p>
          <a:p>
            <a:pPr lvl="1">
              <a:defRPr/>
            </a:pPr>
            <a:endParaRPr lang="nl-NL" kern="0" dirty="0"/>
          </a:p>
          <a:p>
            <a:pPr lvl="1">
              <a:defRPr/>
            </a:pPr>
            <a:endParaRPr lang="nl-NL" kern="0" dirty="0"/>
          </a:p>
        </p:txBody>
      </p:sp>
      <p:pic>
        <p:nvPicPr>
          <p:cNvPr id="6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802BA8BD-9A7A-083E-D044-44FCAFFF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0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529432" y="6237312"/>
            <a:ext cx="719137" cy="476250"/>
          </a:xfrm>
        </p:spPr>
        <p:txBody>
          <a:bodyPr/>
          <a:lstStyle/>
          <a:p>
            <a:fld id="{B36DB7F2-8D7B-4FD0-80DE-22287B2398D1}" type="slidenum">
              <a:rPr lang="nl-NL" altLang="nl-NL"/>
              <a:pPr/>
              <a:t>12</a:t>
            </a:fld>
            <a:endParaRPr lang="nl-NL" altLang="nl-NL"/>
          </a:p>
        </p:txBody>
      </p:sp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1071097"/>
            <a:ext cx="7354887" cy="600161"/>
          </a:xfrm>
          <a:noFill/>
        </p:spPr>
        <p:txBody>
          <a:bodyPr>
            <a:spAutoFit/>
          </a:bodyPr>
          <a:lstStyle/>
          <a:p>
            <a:r>
              <a:rPr lang="nl-NL" altLang="nl-NL" sz="3600" dirty="0">
                <a:solidFill>
                  <a:srgbClr val="000000"/>
                </a:solidFill>
                <a:latin typeface="Arial Unicode MS" panose="020B0604020202020204" pitchFamily="34" charset="-128"/>
              </a:rPr>
              <a:t>Vluchtproces</a:t>
            </a:r>
          </a:p>
        </p:txBody>
      </p:sp>
      <p:pic>
        <p:nvPicPr>
          <p:cNvPr id="128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69" y="1334414"/>
            <a:ext cx="4312568" cy="272530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69387"/>
            <a:ext cx="5564259" cy="187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7CD64A-F157-F78F-B05F-02F0002C9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71" y="1719457"/>
            <a:ext cx="388843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nl-NL" sz="1800" kern="0" dirty="0"/>
              <a:t>Bereken de benodigde tijd om de vluchtdeur te bereiken (afhankelijk van locatie in de tunnel).</a:t>
            </a:r>
          </a:p>
          <a:p>
            <a:pPr eaLnBrk="1" hangingPunct="1">
              <a:buFontTx/>
              <a:buChar char="-"/>
              <a:defRPr/>
            </a:pPr>
            <a:endParaRPr lang="nl-NL" sz="1800" kern="0" dirty="0"/>
          </a:p>
          <a:p>
            <a:pPr eaLnBrk="1" hangingPunct="1">
              <a:buFontTx/>
              <a:buChar char="-"/>
              <a:defRPr/>
            </a:pPr>
            <a:r>
              <a:rPr lang="nl-NL" sz="1800" kern="0" dirty="0"/>
              <a:t>Als benodigde tijd om te vluchten kleiner dan beschikbare tijd om te vluchten, dan </a:t>
            </a:r>
            <a:r>
              <a:rPr lang="nl-NL" sz="1800" kern="0" dirty="0">
                <a:highlight>
                  <a:srgbClr val="00FF00"/>
                </a:highlight>
                <a:sym typeface="Wingdings" panose="05000000000000000000" pitchFamily="2" charset="2"/>
              </a:rPr>
              <a:t></a:t>
            </a:r>
            <a:endParaRPr lang="nl-NL" sz="1800" kern="0" dirty="0">
              <a:highlight>
                <a:srgbClr val="00FF00"/>
              </a:highlight>
            </a:endParaRPr>
          </a:p>
          <a:p>
            <a:pPr eaLnBrk="1" hangingPunct="1">
              <a:buFontTx/>
              <a:buChar char="-"/>
              <a:defRPr/>
            </a:pPr>
            <a:endParaRPr lang="nl-NL" sz="1800" kern="0" dirty="0"/>
          </a:p>
          <a:p>
            <a:pPr eaLnBrk="1" hangingPunct="1">
              <a:buFontTx/>
              <a:buChar char="-"/>
              <a:defRPr/>
            </a:pPr>
            <a:endParaRPr lang="nl-NL" sz="1800" kern="0" dirty="0"/>
          </a:p>
          <a:p>
            <a:pPr eaLnBrk="1" hangingPunct="1">
              <a:buFontTx/>
              <a:buChar char="-"/>
              <a:defRPr/>
            </a:pPr>
            <a:endParaRPr lang="nl-NL" sz="1600" kern="0" dirty="0"/>
          </a:p>
          <a:p>
            <a:pPr marL="742950" lvl="2" indent="-342900" eaLnBrk="1" hangingPunct="1">
              <a:buFontTx/>
              <a:buChar char="-"/>
              <a:defRPr/>
            </a:pPr>
            <a:endParaRPr lang="nl-NL" kern="0" dirty="0"/>
          </a:p>
          <a:p>
            <a:pPr marL="742950" lvl="2" indent="-342900" eaLnBrk="1" hangingPunct="1">
              <a:buFontTx/>
              <a:buChar char="-"/>
              <a:defRPr/>
            </a:pPr>
            <a:endParaRPr lang="nl-NL" kern="0" dirty="0"/>
          </a:p>
          <a:p>
            <a:pPr lvl="1">
              <a:defRPr/>
            </a:pPr>
            <a:endParaRPr lang="nl-NL" kern="0" dirty="0"/>
          </a:p>
          <a:p>
            <a:pPr lvl="1">
              <a:defRPr/>
            </a:pPr>
            <a:endParaRPr lang="nl-NL" kern="0" dirty="0"/>
          </a:p>
        </p:txBody>
      </p:sp>
      <p:pic>
        <p:nvPicPr>
          <p:cNvPr id="2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BEC1093E-5396-8B5F-ECC9-0BDA9B98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114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F7317-2DC1-4A70-A012-2AB7582023F7}" type="slidenum">
              <a:rPr lang="nl-NL"/>
              <a:pPr>
                <a:defRPr/>
              </a:pPr>
              <a:t>13</a:t>
            </a:fld>
            <a:endParaRPr lang="nl-NL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49362"/>
            <a:ext cx="8401050" cy="492125"/>
          </a:xfrm>
        </p:spPr>
        <p:txBody>
          <a:bodyPr/>
          <a:lstStyle/>
          <a:p>
            <a:pPr eaLnBrk="1" hangingPunct="1"/>
            <a:r>
              <a:rPr lang="nl-NL" dirty="0"/>
              <a:t>Belangrijkste invoerwaarden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895" y="1671204"/>
            <a:ext cx="3168352" cy="41764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1800" dirty="0">
                <a:solidFill>
                  <a:srgbClr val="000000"/>
                </a:solidFill>
              </a:rPr>
              <a:t>Geometrie </a:t>
            </a:r>
          </a:p>
          <a:p>
            <a:pPr eaLnBrk="1" hangingPunct="1">
              <a:lnSpc>
                <a:spcPct val="90000"/>
              </a:lnSpc>
            </a:pPr>
            <a:r>
              <a:rPr lang="nl-NL" sz="1800" dirty="0">
                <a:solidFill>
                  <a:srgbClr val="000000"/>
                </a:solidFill>
              </a:rPr>
              <a:t>Voorzieningen </a:t>
            </a:r>
          </a:p>
          <a:p>
            <a:pPr eaLnBrk="1" hangingPunct="1">
              <a:lnSpc>
                <a:spcPct val="90000"/>
              </a:lnSpc>
            </a:pPr>
            <a:r>
              <a:rPr lang="nl-NL" sz="1800" dirty="0">
                <a:solidFill>
                  <a:srgbClr val="000000"/>
                </a:solidFill>
              </a:rPr>
              <a:t>Periode en verkeersintensiteiten</a:t>
            </a:r>
          </a:p>
          <a:p>
            <a:pPr eaLnBrk="1" hangingPunct="1">
              <a:lnSpc>
                <a:spcPct val="90000"/>
              </a:lnSpc>
            </a:pPr>
            <a:r>
              <a:rPr lang="nl-NL" sz="1800" dirty="0">
                <a:solidFill>
                  <a:srgbClr val="000000"/>
                </a:solidFill>
              </a:rPr>
              <a:t>Verkeerssamenstelling</a:t>
            </a:r>
          </a:p>
          <a:p>
            <a:pPr eaLnBrk="1" hangingPunct="1">
              <a:lnSpc>
                <a:spcPct val="90000"/>
              </a:lnSpc>
            </a:pPr>
            <a:r>
              <a:rPr lang="nl-NL" sz="1800" dirty="0">
                <a:solidFill>
                  <a:srgbClr val="000000"/>
                </a:solidFill>
              </a:rPr>
              <a:t>Aantallen files benedenstrooms</a:t>
            </a:r>
          </a:p>
          <a:p>
            <a:pPr eaLnBrk="1" hangingPunct="1">
              <a:lnSpc>
                <a:spcPct val="90000"/>
              </a:lnSpc>
            </a:pPr>
            <a:r>
              <a:rPr lang="nl-NL" sz="1800" dirty="0">
                <a:solidFill>
                  <a:srgbClr val="000000"/>
                </a:solidFill>
              </a:rPr>
              <a:t>Ongevalsfrequenties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B9D18F-E48D-F8B3-7E11-EDA43555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58" y="5271874"/>
            <a:ext cx="8280920" cy="159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kern="0" dirty="0" err="1">
                <a:solidFill>
                  <a:srgbClr val="000000"/>
                </a:solidFill>
              </a:rPr>
              <a:t>Daarnaast</a:t>
            </a:r>
            <a:r>
              <a:rPr lang="en-GB" sz="1600" kern="0" dirty="0">
                <a:solidFill>
                  <a:srgbClr val="000000"/>
                </a:solidFill>
              </a:rPr>
              <a:t> diverse </a:t>
            </a:r>
            <a:r>
              <a:rPr lang="en-GB" sz="1600" kern="0" dirty="0" err="1">
                <a:solidFill>
                  <a:srgbClr val="000000"/>
                </a:solidFill>
              </a:rPr>
              <a:t>defaultwaarden</a:t>
            </a:r>
            <a:r>
              <a:rPr lang="en-GB" sz="1600" kern="0" dirty="0">
                <a:solidFill>
                  <a:srgbClr val="000000"/>
                </a:solidFill>
              </a:rPr>
              <a:t> die door </a:t>
            </a:r>
            <a:r>
              <a:rPr lang="en-GB" sz="1600" kern="0" dirty="0" err="1">
                <a:solidFill>
                  <a:srgbClr val="000000"/>
                </a:solidFill>
              </a:rPr>
              <a:t>gebruiker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kunnen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worden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aangepast</a:t>
            </a:r>
            <a:endParaRPr lang="en-GB" sz="1600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kern="0" dirty="0" err="1">
                <a:solidFill>
                  <a:srgbClr val="000000"/>
                </a:solidFill>
              </a:rPr>
              <a:t>Toelichting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zie</a:t>
            </a:r>
            <a:r>
              <a:rPr lang="en-GB" sz="1600" kern="0" dirty="0">
                <a:solidFill>
                  <a:srgbClr val="000000"/>
                </a:solidFill>
              </a:rPr>
              <a:t>: </a:t>
            </a:r>
            <a:r>
              <a:rPr lang="en-GB" sz="1600" kern="0" dirty="0">
                <a:solidFill>
                  <a:srgbClr val="000000"/>
                </a:solidFill>
                <a:hlinkClick r:id="rId3"/>
              </a:rPr>
              <a:t>Gebruikershandleiding </a:t>
            </a:r>
            <a:r>
              <a:rPr lang="en-GB" sz="1600" kern="0" dirty="0" err="1">
                <a:solidFill>
                  <a:srgbClr val="000000"/>
                </a:solidFill>
                <a:hlinkClick r:id="rId3"/>
              </a:rPr>
              <a:t>en</a:t>
            </a:r>
            <a:r>
              <a:rPr lang="en-GB" sz="1600" kern="0" dirty="0">
                <a:solidFill>
                  <a:srgbClr val="000000"/>
                </a:solidFill>
                <a:hlinkClick r:id="rId3"/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  <a:hlinkClick r:id="rId3"/>
              </a:rPr>
              <a:t>achtergronddocument</a:t>
            </a:r>
            <a:endParaRPr lang="en-GB" sz="1600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kern="0" dirty="0">
              <a:solidFill>
                <a:srgbClr val="00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71F4A70-ED6A-90EF-9A8B-F951D1656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556792"/>
            <a:ext cx="5530540" cy="3427673"/>
          </a:xfrm>
          <a:prstGeom prst="rect">
            <a:avLst/>
          </a:prstGeom>
        </p:spPr>
      </p:pic>
      <p:pic>
        <p:nvPicPr>
          <p:cNvPr id="2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399F35CF-9D7F-A7D7-E452-8695DDD7C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0CA750-8E37-7367-5DF1-88013C310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QRA-tunnels v2.0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D4F9F2-B82A-1267-91EC-F152908B7D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2127DA-9A50-43CF-94E3-145AEB517A68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FEB5918-BC9E-CBBA-17C0-77259B3C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661"/>
            <a:ext cx="6433247" cy="6858000"/>
          </a:xfrm>
          <a:prstGeom prst="rect">
            <a:avLst/>
          </a:prstGeom>
        </p:spPr>
      </p:pic>
      <p:sp>
        <p:nvSpPr>
          <p:cNvPr id="15" name="Titel 14">
            <a:extLst>
              <a:ext uri="{FF2B5EF4-FFF2-40B4-BE49-F238E27FC236}">
                <a16:creationId xmlns:a16="http://schemas.microsoft.com/office/drawing/2014/main" id="{F8104CAA-D46B-EF6C-ED33-70B0BABA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19498" y="3327363"/>
            <a:ext cx="4321299" cy="492125"/>
          </a:xfrm>
        </p:spPr>
        <p:txBody>
          <a:bodyPr/>
          <a:lstStyle/>
          <a:p>
            <a:r>
              <a:rPr lang="nl-NL" dirty="0"/>
              <a:t>Invoer Voorzieningen</a:t>
            </a:r>
          </a:p>
        </p:txBody>
      </p:sp>
      <p:pic>
        <p:nvPicPr>
          <p:cNvPr id="2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0C7D36BB-FFF0-443F-B6E8-252174984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8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0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Beheer door RWS:</a:t>
            </a:r>
          </a:p>
        </p:txBody>
      </p:sp>
      <p:sp>
        <p:nvSpPr>
          <p:cNvPr id="3379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QRA-tunnels (inclusief documentatie) beschikbaar stellen aan gebruikers</a:t>
            </a:r>
          </a:p>
          <a:p>
            <a:r>
              <a:rPr lang="nl-NL" sz="1800" dirty="0"/>
              <a:t>QRA-tunnels (inclusief documentatie) onderhouden</a:t>
            </a:r>
          </a:p>
          <a:p>
            <a:r>
              <a:rPr lang="nl-NL" sz="1800" dirty="0"/>
              <a:t>Onderhouden helpdesk, beantwoorden vragen</a:t>
            </a:r>
          </a:p>
          <a:p>
            <a:r>
              <a:rPr lang="nl-NL" sz="1800" dirty="0"/>
              <a:t>Presentaties, toelichtingen voor groepen gebruikers</a:t>
            </a:r>
          </a:p>
          <a:p>
            <a:r>
              <a:rPr lang="nl-NL" sz="1800" dirty="0"/>
              <a:t>Fouten en omissies in hulpmiddelen signaleren en verhelpen</a:t>
            </a:r>
          </a:p>
          <a:p>
            <a:r>
              <a:rPr lang="nl-NL" sz="1800" dirty="0"/>
              <a:t>Technische verbeteringen zonder beleidsconsequenties uitvoeren</a:t>
            </a:r>
          </a:p>
          <a:p>
            <a:r>
              <a:rPr lang="nl-NL" sz="1800" dirty="0"/>
              <a:t>Voorstellen doen voor wijzigingen met beleidsconsequenties</a:t>
            </a:r>
          </a:p>
          <a:p>
            <a:r>
              <a:rPr lang="nl-NL" sz="1800" dirty="0"/>
              <a:t>Afstemming modelontwikkelingen met beheergroep instrumentarium risicoanalyses EV: Model is getoetst door het RIVM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7FBC4C-990B-499B-BEF3-9A1F5225CDA1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pic>
        <p:nvPicPr>
          <p:cNvPr id="2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DB4A3163-C4DB-1A83-2E4F-CE364C60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646113" y="1268413"/>
            <a:ext cx="8497887" cy="492125"/>
          </a:xfrm>
        </p:spPr>
        <p:txBody>
          <a:bodyPr/>
          <a:lstStyle/>
          <a:p>
            <a:r>
              <a:rPr lang="en-US" dirty="0" err="1"/>
              <a:t>Toepasbaarheid</a:t>
            </a:r>
            <a:r>
              <a:rPr lang="en-US" dirty="0"/>
              <a:t>, </a:t>
            </a:r>
            <a:r>
              <a:rPr lang="en-US" dirty="0" err="1"/>
              <a:t>werkwijze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bijzondere</a:t>
            </a:r>
            <a:r>
              <a:rPr lang="en-US" dirty="0"/>
              <a:t> tunnels:</a:t>
            </a:r>
            <a:endParaRPr lang="nl-NL" dirty="0"/>
          </a:p>
        </p:txBody>
      </p:sp>
      <p:sp>
        <p:nvSpPr>
          <p:cNvPr id="3481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QRA-tunnels v2.0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47657-731F-400B-AA44-4C0687CB4504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sp>
        <p:nvSpPr>
          <p:cNvPr id="34820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sz="1800" dirty="0"/>
              <a:t>Al </a:t>
            </a:r>
            <a:r>
              <a:rPr lang="en-US" sz="1800" dirty="0" err="1"/>
              <a:t>toegepast</a:t>
            </a:r>
            <a:r>
              <a:rPr lang="en-US" sz="1800" dirty="0"/>
              <a:t> op alle Nederlandse tunnels </a:t>
            </a:r>
            <a:r>
              <a:rPr lang="en-US" sz="1800" dirty="0" err="1"/>
              <a:t>en</a:t>
            </a:r>
            <a:r>
              <a:rPr lang="en-US" sz="1800" dirty="0"/>
              <a:t> diverse </a:t>
            </a:r>
            <a:r>
              <a:rPr lang="en-US" sz="1800" dirty="0" err="1"/>
              <a:t>Vlaamse</a:t>
            </a:r>
            <a:r>
              <a:rPr lang="en-US" sz="1800" dirty="0"/>
              <a:t> tunnels</a:t>
            </a:r>
          </a:p>
          <a:p>
            <a:pPr eaLnBrk="1" hangingPunct="1">
              <a:buFontTx/>
              <a:buChar char="-"/>
            </a:pPr>
            <a:endParaRPr lang="en-US" sz="1800" dirty="0"/>
          </a:p>
          <a:p>
            <a:pPr eaLnBrk="1" hangingPunct="1">
              <a:buFontTx/>
              <a:buChar char="-"/>
            </a:pPr>
            <a:r>
              <a:rPr lang="en-US" sz="1800" dirty="0" err="1"/>
              <a:t>Werkwijze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bijzondere</a:t>
            </a:r>
            <a:r>
              <a:rPr lang="en-US" sz="1800" dirty="0"/>
              <a:t>/</a:t>
            </a:r>
            <a:r>
              <a:rPr lang="en-US" sz="1800" dirty="0" err="1"/>
              <a:t>afwijkende</a:t>
            </a:r>
            <a:r>
              <a:rPr lang="en-US" sz="1800" dirty="0"/>
              <a:t> tunnels:</a:t>
            </a:r>
            <a:endParaRPr lang="nl-NL" sz="1800" dirty="0"/>
          </a:p>
          <a:p>
            <a:pPr lvl="1" eaLnBrk="1" hangingPunct="1">
              <a:buFontTx/>
              <a:buAutoNum type="arabicPeriod"/>
            </a:pPr>
            <a:r>
              <a:rPr lang="nl-NL" sz="1600" dirty="0"/>
              <a:t>Modelleer gebruikmakend van modelleertips gebruikershandleiding, conservatieve benadering</a:t>
            </a:r>
          </a:p>
          <a:p>
            <a:pPr lvl="1" eaLnBrk="1" hangingPunct="1">
              <a:buFontTx/>
              <a:buAutoNum type="arabicPeriod"/>
            </a:pPr>
            <a:r>
              <a:rPr lang="nl-NL" sz="1600" dirty="0"/>
              <a:t>Toets aan norm. Is nadere analyse nog nodig?</a:t>
            </a:r>
          </a:p>
          <a:p>
            <a:pPr lvl="1" eaLnBrk="1" hangingPunct="1">
              <a:buFontTx/>
              <a:buAutoNum type="arabicPeriod"/>
            </a:pPr>
            <a:r>
              <a:rPr lang="nl-NL" sz="1600" dirty="0"/>
              <a:t>Voldoet niet aan norm: nauwkeuriger modelleren: achtergronddocument</a:t>
            </a:r>
          </a:p>
          <a:p>
            <a:pPr lvl="1" eaLnBrk="1" hangingPunct="1">
              <a:buFontTx/>
              <a:buAutoNum type="arabicPeriod"/>
            </a:pPr>
            <a:r>
              <a:rPr lang="nl-NL" sz="1600" dirty="0"/>
              <a:t>Kan nauwkeurig model helpen: neem contact op met modelbeheerder</a:t>
            </a:r>
          </a:p>
          <a:p>
            <a:pPr lvl="1" eaLnBrk="1" hangingPunct="1">
              <a:buFontTx/>
              <a:buAutoNum type="arabicPeriod"/>
            </a:pPr>
            <a:r>
              <a:rPr lang="nl-NL" sz="1600" dirty="0"/>
              <a:t>Pas in samen werking met beheerder model op afwijkende punten aan.</a:t>
            </a:r>
          </a:p>
          <a:p>
            <a:pPr lvl="1" eaLnBrk="1" hangingPunct="1">
              <a:buFontTx/>
              <a:buAutoNum type="arabicPeriod"/>
            </a:pPr>
            <a:r>
              <a:rPr lang="nl-NL" sz="1600" dirty="0"/>
              <a:t>Voldoet tunnel dan wel aan norm: ok, anders extra voorzieningen, speciale maatregelen, procedures</a:t>
            </a:r>
          </a:p>
          <a:p>
            <a:pPr marL="457200" lvl="1" indent="0">
              <a:buNone/>
            </a:pPr>
            <a:r>
              <a:rPr lang="nl-NL" sz="1600" i="1" noProof="0" dirty="0"/>
              <a:t>Werkwijze toegepast bij 2 niet rijks-tunnels met bijzondere geometrie en gebruik, in afstemming met beheerder speciale versie ontwikkeld en beschikbaar gesteld. </a:t>
            </a:r>
          </a:p>
          <a:p>
            <a:endParaRPr lang="nl-NL" sz="1800" dirty="0"/>
          </a:p>
        </p:txBody>
      </p:sp>
      <p:pic>
        <p:nvPicPr>
          <p:cNvPr id="2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A7BBA297-2C7B-65B7-7167-8850D637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3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CA57A-253D-0F8D-ABAE-467FBCA9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093173"/>
            <a:ext cx="8401050" cy="492125"/>
          </a:xfrm>
        </p:spPr>
        <p:txBody>
          <a:bodyPr/>
          <a:lstStyle/>
          <a:p>
            <a:r>
              <a:rPr lang="nl-NL" dirty="0"/>
              <a:t>Ontwikkelingen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E9155B-32C4-7356-9B3A-D35FE43C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700808"/>
            <a:ext cx="8401050" cy="4392488"/>
          </a:xfrm>
        </p:spPr>
        <p:txBody>
          <a:bodyPr/>
          <a:lstStyle/>
          <a:p>
            <a:r>
              <a:rPr lang="nl-NL" sz="1800" dirty="0"/>
              <a:t>Afgelopen jaren diverse onderzoeken nieuwe brandstoffen</a:t>
            </a:r>
          </a:p>
          <a:p>
            <a:r>
              <a:rPr lang="nl-NL" sz="1800" dirty="0"/>
              <a:t>Focus op waterstofbussen</a:t>
            </a:r>
          </a:p>
          <a:p>
            <a:pPr lvl="1"/>
            <a:r>
              <a:rPr lang="nl-NL" sz="1800" dirty="0"/>
              <a:t>Gevolgen van diverse scenario’s doorgerekend</a:t>
            </a:r>
          </a:p>
          <a:p>
            <a:pPr lvl="1"/>
            <a:r>
              <a:rPr lang="nl-NL" sz="1800" dirty="0"/>
              <a:t>Voorstel uitbreiding gebeurtenissenboom</a:t>
            </a:r>
          </a:p>
          <a:p>
            <a:pPr lvl="1"/>
            <a:r>
              <a:rPr lang="nl-NL" sz="1800" dirty="0"/>
              <a:t>Gevoeligheidsanalyse</a:t>
            </a:r>
          </a:p>
          <a:p>
            <a:r>
              <a:rPr lang="nl-NL" sz="1800" dirty="0"/>
              <a:t>Nieuwe versie in voorbereiding</a:t>
            </a:r>
          </a:p>
          <a:p>
            <a:pPr lvl="1"/>
            <a:r>
              <a:rPr lang="nl-NL" sz="1800" dirty="0"/>
              <a:t>Meenemen eerdere verbeteringen uit </a:t>
            </a:r>
            <a:r>
              <a:rPr lang="nl-NL" sz="1800" dirty="0" err="1"/>
              <a:t>beta</a:t>
            </a:r>
            <a:r>
              <a:rPr lang="nl-NL" sz="1800" dirty="0"/>
              <a:t>-versies/specials</a:t>
            </a:r>
          </a:p>
          <a:p>
            <a:pPr lvl="1"/>
            <a:r>
              <a:rPr lang="nl-NL" sz="1800" dirty="0"/>
              <a:t>Ophalen wensen gebruikers</a:t>
            </a:r>
          </a:p>
          <a:p>
            <a:pPr lvl="1"/>
            <a:r>
              <a:rPr lang="nl-NL" sz="1800" dirty="0"/>
              <a:t>Consequentieonderzoek</a:t>
            </a:r>
          </a:p>
          <a:p>
            <a:pPr lvl="1"/>
            <a:r>
              <a:rPr lang="nl-NL" sz="1800" dirty="0"/>
              <a:t>Toetsen aan criteria nieuwe versie</a:t>
            </a:r>
          </a:p>
          <a:p>
            <a:pPr lvl="1"/>
            <a:r>
              <a:rPr lang="nl-NL" sz="1800" dirty="0"/>
              <a:t>Aanpassen documentatie</a:t>
            </a:r>
          </a:p>
          <a:p>
            <a:pPr lvl="1"/>
            <a:r>
              <a:rPr lang="nl-NL" sz="1800" dirty="0"/>
              <a:t>Officiële toets nieuwe versie</a:t>
            </a:r>
          </a:p>
          <a:p>
            <a:pPr lvl="1"/>
            <a:r>
              <a:rPr lang="nl-NL" sz="1800" dirty="0"/>
              <a:t>Vermelding in Rarvw actualiseren</a:t>
            </a:r>
          </a:p>
          <a:p>
            <a:endParaRPr lang="nl-NL" sz="1800" dirty="0"/>
          </a:p>
          <a:p>
            <a:pPr lvl="1"/>
            <a:endParaRPr lang="nl-NL" sz="1400" dirty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9BA2A53-1C37-755D-B1A2-216FBF0CE0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QRA-tunnels v2.0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A724A6-F883-F6F5-A1DC-D9547228AF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2127DA-9A50-43CF-94E3-145AEB517A68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pic>
        <p:nvPicPr>
          <p:cNvPr id="6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6873D43C-3B6F-8BB0-61DB-067A838D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6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dirty="0"/>
              <a:t>Vragen….???</a:t>
            </a:r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 bwMode="auto">
          <a:xfrm>
            <a:off x="466725" y="6611938"/>
            <a:ext cx="1905000" cy="119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fld id="{A72A5810-20A0-41C4-91AF-EEB82BC297D7}" type="slidenum">
              <a:rPr lang="nl-NL" sz="1000">
                <a:latin typeface="+mn-lt"/>
                <a:cs typeface="Arial" charset="0"/>
              </a:rPr>
              <a:pPr>
                <a:defRPr/>
              </a:pPr>
              <a:t>18</a:t>
            </a:fld>
            <a:endParaRPr lang="nl-NL" sz="1000">
              <a:latin typeface="+mn-lt"/>
              <a:cs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A8E6BA5-39F7-DE8E-6D08-99511C6D1BCD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967483"/>
            <a:ext cx="3096344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l-NL" sz="1800" kern="0" dirty="0">
                <a:solidFill>
                  <a:srgbClr val="000000"/>
                </a:solidFill>
              </a:rPr>
              <a:t>Zie ook: </a:t>
            </a:r>
            <a:r>
              <a:rPr lang="nl-NL" sz="1800" dirty="0">
                <a:hlinkClick r:id="rId2"/>
              </a:rPr>
              <a:t>https://www.rijkswaterstaat.nl/zakelijk/werken-aan-infrastructuur/bouwrichtlijnen-infrastructuur/aanleg-tunnels/steunpunt-tunnelveiligheid/veiligheidsbeschouwingen</a:t>
            </a:r>
            <a:endParaRPr lang="nl-NL" sz="1800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1800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kern="0" dirty="0">
                <a:solidFill>
                  <a:srgbClr val="000000"/>
                </a:solidFill>
              </a:rPr>
              <a:t>E-mail: </a:t>
            </a:r>
            <a:r>
              <a:rPr lang="en-GB" sz="1800" kern="0" dirty="0">
                <a:solidFill>
                  <a:srgbClr val="000000"/>
                </a:solidFill>
                <a:hlinkClick r:id="rId3"/>
              </a:rPr>
              <a:t>sttv@rws.nl</a:t>
            </a:r>
            <a:endParaRPr lang="en-GB" sz="1800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1800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1800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kern="0" dirty="0">
              <a:solidFill>
                <a:srgbClr val="00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101F03-85E6-DC8E-D09B-5DA704DBF3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3" t="19520" r="3129" b="-19520"/>
          <a:stretch>
            <a:fillRect/>
          </a:stretch>
        </p:blipFill>
        <p:spPr>
          <a:xfrm>
            <a:off x="3563888" y="1916833"/>
            <a:ext cx="5386780" cy="3710644"/>
          </a:xfrm>
          <a:prstGeom prst="rect">
            <a:avLst/>
          </a:prstGeom>
        </p:spPr>
      </p:pic>
      <p:pic>
        <p:nvPicPr>
          <p:cNvPr id="3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5AC79175-0FE8-874F-A8B9-9D29A082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041F2DB-E182-1C7C-6A7C-185F76C16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E6876-6CCF-82BE-267E-8C1143D5D2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D17E43-DBD0-B4BC-7028-07CF56572E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FC7691D-02BF-B218-E386-4959C115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1" descr="Afbeelding met kunst, Karmijn, patroon, driehoek&#10;&#10;Automatisch gegenereerde beschrijving">
            <a:extLst>
              <a:ext uri="{FF2B5EF4-FFF2-40B4-BE49-F238E27FC236}">
                <a16:creationId xmlns:a16="http://schemas.microsoft.com/office/drawing/2014/main" id="{18E6BD34-82B4-2667-CFFF-9EE82A68D2D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-468560" y="0"/>
            <a:ext cx="10153127" cy="685799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6245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64C80-4FA9-48E5-B2F0-DF2E1AF6F254}" type="slidenum">
              <a:rPr lang="nl-NL"/>
              <a:pPr>
                <a:defRPr/>
              </a:pPr>
              <a:t>2</a:t>
            </a:fld>
            <a:endParaRPr lang="nl-NL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Inhoud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2000" dirty="0"/>
              <a:t>Wat, waarvoor is QRA-tunnels</a:t>
            </a:r>
          </a:p>
          <a:p>
            <a:pPr eaLnBrk="1" hangingPunct="1">
              <a:lnSpc>
                <a:spcPct val="80000"/>
              </a:lnSpc>
            </a:pPr>
            <a:endParaRPr lang="nl-NL" sz="2000" dirty="0"/>
          </a:p>
          <a:p>
            <a:pPr eaLnBrk="1" hangingPunct="1">
              <a:lnSpc>
                <a:spcPct val="80000"/>
              </a:lnSpc>
            </a:pPr>
            <a:r>
              <a:rPr lang="nl-NL" sz="2000" dirty="0"/>
              <a:t>Toelichting model</a:t>
            </a:r>
          </a:p>
          <a:p>
            <a:pPr eaLnBrk="1" hangingPunct="1">
              <a:lnSpc>
                <a:spcPct val="80000"/>
              </a:lnSpc>
            </a:pPr>
            <a:endParaRPr lang="nl-NL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Taken RWS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beheerder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 err="1"/>
              <a:t>Ontwikkelingen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 err="1"/>
              <a:t>Vragen</a:t>
            </a:r>
            <a:endParaRPr lang="nl-NL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2000" dirty="0"/>
          </a:p>
          <a:p>
            <a:pPr lvl="2" eaLnBrk="1" hangingPunct="1">
              <a:lnSpc>
                <a:spcPct val="80000"/>
              </a:lnSpc>
            </a:pPr>
            <a:endParaRPr lang="nl-NL" sz="2000" dirty="0"/>
          </a:p>
          <a:p>
            <a:pPr eaLnBrk="1" hangingPunct="1">
              <a:lnSpc>
                <a:spcPct val="80000"/>
              </a:lnSpc>
            </a:pPr>
            <a:endParaRPr lang="nl-NL" sz="2000" dirty="0"/>
          </a:p>
          <a:p>
            <a:pPr eaLnBrk="1" hangingPunct="1">
              <a:lnSpc>
                <a:spcPct val="80000"/>
              </a:lnSpc>
            </a:pPr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62C2344-34AD-9A6C-00B6-A06DB2109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708920"/>
            <a:ext cx="4365032" cy="3323377"/>
          </a:xfrm>
          <a:prstGeom prst="rect">
            <a:avLst/>
          </a:prstGeom>
        </p:spPr>
      </p:pic>
      <p:pic>
        <p:nvPicPr>
          <p:cNvPr id="3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4A4E622A-3C8D-9C75-23E2-00379AB9D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652EB-B918-76B6-600E-71C621585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2BBBEF-0EBB-2346-D172-10481D163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533619-8250-4E31-A795-5BAC38DD51A0}" type="slidenum">
              <a:rPr lang="nl-NL"/>
              <a:pPr>
                <a:defRPr/>
              </a:pPr>
              <a:t>3</a:t>
            </a:fld>
            <a:endParaRPr lang="nl-NL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3685E65-7A66-B02C-8C23-E91BA9DC8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743" y="1000075"/>
            <a:ext cx="8784976" cy="492125"/>
          </a:xfrm>
        </p:spPr>
        <p:txBody>
          <a:bodyPr/>
          <a:lstStyle/>
          <a:p>
            <a:pPr eaLnBrk="1" hangingPunct="1"/>
            <a:r>
              <a:rPr lang="nl-NL" sz="2400" dirty="0"/>
              <a:t>Voorschrift risicoanalyse (EU-richtlijn, Warvw, Rarvw)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FDDA787-30FD-5655-BCC9-E489CA678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3313187" cy="410445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1600" dirty="0"/>
              <a:t>Risicoanalyse voorgeschreven in </a:t>
            </a:r>
            <a:r>
              <a:rPr lang="nl-NL" sz="1600" dirty="0">
                <a:hlinkClick r:id="rId3"/>
              </a:rPr>
              <a:t>EU-richtlijn voor wegtunnels</a:t>
            </a:r>
            <a:r>
              <a:rPr lang="nl-NL" sz="1600" dirty="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600" dirty="0"/>
              <a:t> </a:t>
            </a:r>
            <a:r>
              <a:rPr lang="nl-NL" sz="1200" i="1" dirty="0"/>
              <a:t>(trans </a:t>
            </a:r>
            <a:r>
              <a:rPr lang="nl-NL" sz="1200" i="1" dirty="0" err="1"/>
              <a:t>europees</a:t>
            </a:r>
            <a:r>
              <a:rPr lang="nl-NL" sz="1200" i="1" dirty="0"/>
              <a:t> weg netwerk,             tunnels &gt; 500 m)</a:t>
            </a:r>
          </a:p>
          <a:p>
            <a:pPr eaLnBrk="1" hangingPunct="1">
              <a:lnSpc>
                <a:spcPct val="80000"/>
              </a:lnSpc>
            </a:pPr>
            <a:endParaRPr lang="nl-NL" sz="1600" dirty="0"/>
          </a:p>
          <a:p>
            <a:pPr eaLnBrk="1" hangingPunct="1">
              <a:lnSpc>
                <a:spcPct val="80000"/>
              </a:lnSpc>
            </a:pPr>
            <a:endParaRPr lang="nl-NL" sz="1600" dirty="0"/>
          </a:p>
          <a:p>
            <a:pPr eaLnBrk="1" hangingPunct="1">
              <a:lnSpc>
                <a:spcPct val="80000"/>
              </a:lnSpc>
            </a:pPr>
            <a:endParaRPr lang="nl-NL" sz="1600" dirty="0"/>
          </a:p>
          <a:p>
            <a:pPr eaLnBrk="1" hangingPunct="1">
              <a:lnSpc>
                <a:spcPct val="80000"/>
              </a:lnSpc>
            </a:pPr>
            <a:r>
              <a:rPr lang="nl-NL" sz="1600" dirty="0">
                <a:hlinkClick r:id="rId4"/>
              </a:rPr>
              <a:t>Warvw</a:t>
            </a:r>
            <a:r>
              <a:rPr lang="nl-NL" sz="1600" dirty="0"/>
              <a:t> (2013): norm vastgelegd in artikel 5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200" i="1" dirty="0"/>
              <a:t>(alle NL wegtunnels &gt;250m)</a:t>
            </a:r>
          </a:p>
          <a:p>
            <a:pPr eaLnBrk="1" hangingPunct="1">
              <a:lnSpc>
                <a:spcPct val="80000"/>
              </a:lnSpc>
            </a:pPr>
            <a:endParaRPr lang="nl-NL" sz="1600" dirty="0"/>
          </a:p>
          <a:p>
            <a:pPr eaLnBrk="1" hangingPunct="1">
              <a:lnSpc>
                <a:spcPct val="80000"/>
              </a:lnSpc>
            </a:pPr>
            <a:endParaRPr lang="nl-NL" sz="1600" dirty="0"/>
          </a:p>
          <a:p>
            <a:pPr eaLnBrk="1" hangingPunct="1">
              <a:lnSpc>
                <a:spcPct val="80000"/>
              </a:lnSpc>
            </a:pPr>
            <a:endParaRPr lang="nl-NL" sz="1600" dirty="0"/>
          </a:p>
          <a:p>
            <a:pPr eaLnBrk="1" hangingPunct="1">
              <a:lnSpc>
                <a:spcPct val="80000"/>
              </a:lnSpc>
            </a:pPr>
            <a:r>
              <a:rPr lang="nl-NL" sz="1600" dirty="0">
                <a:hlinkClick r:id="rId5"/>
              </a:rPr>
              <a:t>Rarvw</a:t>
            </a:r>
            <a:r>
              <a:rPr lang="nl-NL" sz="1600" dirty="0"/>
              <a:t>: methode QRA-tunnels voorgeschreven in artikel 4 en bijlage 1</a:t>
            </a:r>
          </a:p>
          <a:p>
            <a:pPr eaLnBrk="1" hangingPunct="1">
              <a:lnSpc>
                <a:spcPct val="80000"/>
              </a:lnSpc>
            </a:pPr>
            <a:endParaRPr lang="nl-NL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1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77C10D-7819-4DA3-B423-21575B0603E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186"/>
          <a:stretch>
            <a:fillRect/>
          </a:stretch>
        </p:blipFill>
        <p:spPr>
          <a:xfrm>
            <a:off x="3405017" y="1366674"/>
            <a:ext cx="5485456" cy="16920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4225B01-4FE4-7C32-AF79-6C410355BB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3058696"/>
            <a:ext cx="5753396" cy="12446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E631DA4-0118-FE08-101D-0744DEC869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740" y="4660189"/>
            <a:ext cx="5721644" cy="64773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C0F0E34-F0A0-A675-283D-97E5FF2F38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5017" y="5450743"/>
            <a:ext cx="5639090" cy="635033"/>
          </a:xfrm>
          <a:prstGeom prst="rect">
            <a:avLst/>
          </a:prstGeom>
        </p:spPr>
      </p:pic>
      <p:pic>
        <p:nvPicPr>
          <p:cNvPr id="2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C468C94F-0048-0F97-05A1-2550B461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5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533619-8250-4E31-A795-5BAC38DD51A0}" type="slidenum">
              <a:rPr lang="nl-NL"/>
              <a:pPr>
                <a:defRPr/>
              </a:pPr>
              <a:t>4</a:t>
            </a:fld>
            <a:endParaRPr lang="nl-NL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124744"/>
            <a:ext cx="8401050" cy="492125"/>
          </a:xfrm>
        </p:spPr>
        <p:txBody>
          <a:bodyPr/>
          <a:lstStyle/>
          <a:p>
            <a:pPr eaLnBrk="1" hangingPunct="1"/>
            <a:r>
              <a:rPr lang="nl-NL" dirty="0"/>
              <a:t>Wat doet QRA-tunnels</a:t>
            </a: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23528" y="1628800"/>
            <a:ext cx="777716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5717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nl-NL" sz="1600" dirty="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nl-NL" sz="1600" dirty="0">
                <a:latin typeface="Verdana" pitchFamily="34" charset="0"/>
              </a:rPr>
              <a:t>Berekenen van het aantal dodelijke slachtoffers ten gevolge van een ongeval (brand, vrijkomen gevaarlijke stoffen) in een tunnelbuis. Uitgedrukt in: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nl-NL" sz="1600" dirty="0">
                <a:latin typeface="Verdana" pitchFamily="34" charset="0"/>
              </a:rPr>
              <a:t>Verwachtingswaarde: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1600" dirty="0">
                <a:latin typeface="Verdana" pitchFamily="34" charset="0"/>
              </a:rPr>
              <a:t>Het berekende aantal doden per jaar (per tunnelbuis)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nl-NL" sz="1600" dirty="0">
                <a:latin typeface="Verdana" pitchFamily="34" charset="0"/>
              </a:rPr>
              <a:t>Persoonlijk risico: 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1600" dirty="0">
                <a:latin typeface="Verdana" pitchFamily="34" charset="0"/>
              </a:rPr>
              <a:t>de kans per afgelegde reizigerskilometer op overlijden als gevolg van een verkeersongeval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nl-NL" sz="1600" dirty="0">
                <a:latin typeface="Verdana" pitchFamily="34" charset="0"/>
              </a:rPr>
              <a:t>Groepsrisico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nl-NL" sz="1600" dirty="0">
                <a:latin typeface="Verdana" pitchFamily="34" charset="0"/>
              </a:rPr>
              <a:t>kans dat in één keer een groep personen (</a:t>
            </a:r>
            <a:r>
              <a:rPr lang="nl-NL" sz="1600" i="1" dirty="0">
                <a:latin typeface="Verdana" pitchFamily="34" charset="0"/>
              </a:rPr>
              <a:t>weggebruikers</a:t>
            </a:r>
            <a:r>
              <a:rPr lang="nl-NL" sz="1600" dirty="0">
                <a:latin typeface="Verdana" pitchFamily="34" charset="0"/>
              </a:rPr>
              <a:t>) tegelijk door een incident overlijden (</a:t>
            </a:r>
            <a:r>
              <a:rPr lang="nl-NL" sz="1600" i="1" dirty="0">
                <a:latin typeface="Verdana" pitchFamily="34" charset="0"/>
              </a:rPr>
              <a:t>als een rechtstreeks gevolg van een ongewoon voorval in de tunnel</a:t>
            </a:r>
            <a:r>
              <a:rPr lang="nl-NL" sz="1600" dirty="0">
                <a:latin typeface="Verdana" pitchFamily="34" charset="0"/>
              </a:rPr>
              <a:t>).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nl-NL" sz="1600" dirty="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nl-NL" sz="1600" dirty="0">
                <a:latin typeface="Verdana" pitchFamily="34" charset="0"/>
              </a:rPr>
              <a:t>Doel: </a:t>
            </a: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nl-NL" sz="1600" dirty="0">
                <a:latin typeface="Verdana" pitchFamily="34" charset="0"/>
              </a:rPr>
              <a:t>Toetsen aan de norm voor groepsrisico die wettelijk is vastgesteld</a:t>
            </a: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nl-NL" sz="1600" dirty="0">
                <a:latin typeface="Verdana" pitchFamily="34" charset="0"/>
              </a:rPr>
              <a:t>Onderlinge vergelijking tunnelvarianten</a:t>
            </a:r>
          </a:p>
          <a:p>
            <a:pPr marL="685800" lvl="1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nl-NL" sz="1600" dirty="0">
                <a:latin typeface="Verdana" pitchFamily="34" charset="0"/>
              </a:rPr>
              <a:t>Vergelijking effectiviteit van maatregelen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nl-NL" sz="1600" dirty="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nl-NL" sz="1600" dirty="0">
              <a:latin typeface="Verdana" pitchFamily="34" charset="0"/>
            </a:endParaRPr>
          </a:p>
        </p:txBody>
      </p:sp>
      <p:pic>
        <p:nvPicPr>
          <p:cNvPr id="2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7855BD87-5E1A-0A2A-7441-04CE23E5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Groepsrisico</a:t>
            </a:r>
            <a:endParaRPr lang="nl-NL" dirty="0"/>
          </a:p>
        </p:txBody>
      </p:sp>
      <p:sp>
        <p:nvSpPr>
          <p:cNvPr id="2253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sz="1800" dirty="0"/>
          </a:p>
          <a:p>
            <a:pPr eaLnBrk="1" hangingPunct="1">
              <a:lnSpc>
                <a:spcPct val="90000"/>
              </a:lnSpc>
            </a:pPr>
            <a:r>
              <a:rPr lang="nl-NL" sz="1800" dirty="0"/>
              <a:t>Cumulatieve kansen per jaar </a:t>
            </a:r>
            <a:r>
              <a:rPr lang="nl-NL" sz="1800" b="1" dirty="0"/>
              <a:t>per kilometer tunnelbuis </a:t>
            </a:r>
            <a:r>
              <a:rPr lang="nl-NL" sz="1800" dirty="0"/>
              <a:t>dat een groep mensen (weggebruikers) komt te overlijden als een rechtstreeks gevolg van een ongewoon voorval in de tunnel</a:t>
            </a:r>
          </a:p>
          <a:p>
            <a:endParaRPr lang="nl-NL" sz="1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A33EA-969A-490F-B2E7-3BF1DAA9E78B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273425"/>
            <a:ext cx="43926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ijdelijke aanduiding voor inhoud 2"/>
          <p:cNvSpPr txBox="1">
            <a:spLocks/>
          </p:cNvSpPr>
          <p:nvPr/>
        </p:nvSpPr>
        <p:spPr bwMode="auto">
          <a:xfrm>
            <a:off x="468313" y="3284538"/>
            <a:ext cx="2590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5717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sz="1800" dirty="0">
                <a:latin typeface="Verdana" pitchFamily="34" charset="0"/>
              </a:rPr>
              <a:t>Norm: waarde waarbij de kans op N of meer doden gelijk is aan 0,1/N</a:t>
            </a:r>
            <a:r>
              <a:rPr lang="nl-NL" sz="1800" baseline="30000" dirty="0">
                <a:latin typeface="Verdana" pitchFamily="34" charset="0"/>
              </a:rPr>
              <a:t>2</a:t>
            </a:r>
            <a:r>
              <a:rPr lang="nl-NL" sz="1800" dirty="0">
                <a:latin typeface="Verdana" pitchFamily="34" charset="0"/>
              </a:rPr>
              <a:t> vanaf N≥10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sz="1800" dirty="0">
                <a:latin typeface="Verdana" pitchFamily="34" charset="0"/>
              </a:rPr>
              <a:t>Norm is in de wet vastgelegd.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0B1BB5E-6292-13B9-A86B-88D06397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3" y="836617"/>
            <a:ext cx="6516217" cy="1409689"/>
          </a:xfrm>
          <a:prstGeom prst="rect">
            <a:avLst/>
          </a:prstGeom>
        </p:spPr>
      </p:pic>
      <p:pic>
        <p:nvPicPr>
          <p:cNvPr id="3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F80A0A51-6BAA-3936-5E02-19611184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E5EF81-BFF5-4DF9-9E14-8B5AB6C8CF88}" type="slidenum">
              <a:rPr lang="nl-NL"/>
              <a:pPr>
                <a:defRPr/>
              </a:pPr>
              <a:t>6</a:t>
            </a:fld>
            <a:endParaRPr lang="nl-NL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Het model in het kort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z="1800" dirty="0"/>
              <a:t>Model berekent de gevolgen (aantal doden) van groot aantal scenario’s met brand en vrijkomen gevaarlijke stoffen en combineert dit met de kans op die scenario’s.</a:t>
            </a:r>
          </a:p>
          <a:p>
            <a:pPr eaLnBrk="1" hangingPunct="1"/>
            <a:endParaRPr lang="nl-NL" sz="1800" dirty="0"/>
          </a:p>
          <a:p>
            <a:pPr eaLnBrk="1" hangingPunct="1"/>
            <a:r>
              <a:rPr lang="nl-NL" sz="1800" dirty="0"/>
              <a:t>Gebeurtenissenboom (voorbeeld):</a:t>
            </a:r>
          </a:p>
          <a:p>
            <a:pPr eaLnBrk="1" hangingPunct="1"/>
            <a:endParaRPr lang="nl-NL" sz="1800" dirty="0"/>
          </a:p>
          <a:p>
            <a:pPr eaLnBrk="1" hangingPunct="1"/>
            <a:endParaRPr lang="nl-NL" sz="1800" dirty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644900"/>
            <a:ext cx="55816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2646D7F3-D045-D017-D7CB-D216D19C9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Uitgangspunten, aannames en beperkingen model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nl-NL" sz="1800" dirty="0"/>
              <a:t>Uiteraard vereenvoudigingen om het te kunnen modelleren</a:t>
            </a:r>
          </a:p>
          <a:p>
            <a:pPr eaLnBrk="1" hangingPunct="1">
              <a:buFontTx/>
              <a:buChar char="-"/>
              <a:defRPr/>
            </a:pPr>
            <a:r>
              <a:rPr lang="nl-NL" sz="1800" dirty="0"/>
              <a:t>Alleen dodelijke slachtoffers, geen gewonden</a:t>
            </a:r>
          </a:p>
          <a:p>
            <a:pPr eaLnBrk="1" hangingPunct="1">
              <a:buFontTx/>
              <a:buChar char="-"/>
              <a:defRPr/>
            </a:pPr>
            <a:r>
              <a:rPr lang="nl-NL" sz="1800" dirty="0"/>
              <a:t>Model berekent gevolgen in eerste uur na ontstaan ongeval</a:t>
            </a:r>
          </a:p>
          <a:p>
            <a:pPr eaLnBrk="1" hangingPunct="1">
              <a:buFontTx/>
              <a:buChar char="-"/>
              <a:defRPr/>
            </a:pPr>
            <a:r>
              <a:rPr lang="nl-NL" sz="1800" dirty="0"/>
              <a:t>Aannames:</a:t>
            </a:r>
          </a:p>
          <a:p>
            <a:pPr marL="742950" lvl="2" indent="-342900" eaLnBrk="1" hangingPunct="1">
              <a:buFontTx/>
              <a:buChar char="-"/>
              <a:defRPr/>
            </a:pPr>
            <a:r>
              <a:rPr lang="nl-NL" sz="1600" dirty="0">
                <a:ea typeface="+mn-ea"/>
                <a:cs typeface="+mn-cs"/>
              </a:rPr>
              <a:t>Bij berekening gevolgen conservatieve uitgangspunten indien geen realistische inschatting mogelijk is </a:t>
            </a:r>
          </a:p>
          <a:p>
            <a:pPr marL="742950" lvl="2" indent="-342900" eaLnBrk="1" hangingPunct="1">
              <a:buFontTx/>
              <a:buChar char="-"/>
              <a:defRPr/>
            </a:pPr>
            <a:r>
              <a:rPr lang="nl-NL" sz="1600" dirty="0">
                <a:ea typeface="+mn-ea"/>
                <a:cs typeface="+mn-cs"/>
              </a:rPr>
              <a:t>Eenvoudig waar het kan (bij weinig invloed op risico) en complexer waar nodig</a:t>
            </a:r>
          </a:p>
          <a:p>
            <a:pPr marL="742950" lvl="2" indent="-342900" eaLnBrk="1" hangingPunct="1">
              <a:buFontTx/>
              <a:buChar char="-"/>
              <a:defRPr/>
            </a:pPr>
            <a:r>
              <a:rPr lang="nl-NL" sz="1600" dirty="0"/>
              <a:t>Bijdrage hulpverlening voor wat betreft redden van mensen in eerste uur niet meegenomen</a:t>
            </a:r>
          </a:p>
          <a:p>
            <a:pPr marL="742950" lvl="2" indent="-342900" eaLnBrk="1" hangingPunct="1">
              <a:buFontTx/>
              <a:buChar char="-"/>
              <a:defRPr/>
            </a:pPr>
            <a:r>
              <a:rPr lang="nl-NL" sz="1600" dirty="0"/>
              <a:t>Mensen die vluchtdeur/veilige ruimte bereiken zijn veilig, dus wel aanname dat die mensen adequaat worden opgevangen en verzorgd.</a:t>
            </a:r>
          </a:p>
          <a:p>
            <a:pPr marL="742950" lvl="2" indent="-342900" eaLnBrk="1" hangingPunct="1">
              <a:buFontTx/>
              <a:buChar char="-"/>
              <a:defRPr/>
            </a:pPr>
            <a:endParaRPr lang="nl-NL" dirty="0"/>
          </a:p>
          <a:p>
            <a:pPr marL="742950" lvl="2" indent="-342900" eaLnBrk="1" hangingPunct="1">
              <a:buFontTx/>
              <a:buChar char="-"/>
              <a:defRPr/>
            </a:pPr>
            <a:endParaRPr lang="nl-NL" dirty="0"/>
          </a:p>
          <a:p>
            <a:pPr lvl="1">
              <a:defRPr/>
            </a:pPr>
            <a:endParaRPr lang="nl-NL" dirty="0"/>
          </a:p>
          <a:p>
            <a:pPr lvl="1">
              <a:defRPr/>
            </a:pPr>
            <a:endParaRPr lang="nl-NL" dirty="0"/>
          </a:p>
        </p:txBody>
      </p:sp>
      <p:sp>
        <p:nvSpPr>
          <p:cNvPr id="5" name="Tijdelijke aanduiding voor dianummer 4"/>
          <p:cNvSpPr txBox="1">
            <a:spLocks noGrp="1"/>
          </p:cNvSpPr>
          <p:nvPr/>
        </p:nvSpPr>
        <p:spPr bwMode="auto">
          <a:xfrm>
            <a:off x="466725" y="6611938"/>
            <a:ext cx="1905000" cy="119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fld id="{543887F9-0882-4169-9877-0018BEEB296A}" type="slidenum">
              <a:rPr lang="nl-NL" sz="1000">
                <a:latin typeface="+mn-lt"/>
                <a:cs typeface="Arial" charset="0"/>
              </a:rPr>
              <a:pPr>
                <a:defRPr/>
              </a:pPr>
              <a:t>7</a:t>
            </a:fld>
            <a:endParaRPr lang="nl-NL" sz="1000">
              <a:latin typeface="+mn-lt"/>
              <a:cs typeface="Arial" charset="0"/>
            </a:endParaRPr>
          </a:p>
        </p:txBody>
      </p:sp>
      <p:pic>
        <p:nvPicPr>
          <p:cNvPr id="2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E4B691D5-41DE-98B2-7EC4-F5B6B184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E3BC59-9A70-4CEF-BD14-00FCCBC9684D}" type="slidenum">
              <a:rPr lang="nl-NL"/>
              <a:pPr>
                <a:defRPr/>
              </a:pPr>
              <a:t>8</a:t>
            </a:fld>
            <a:endParaRPr lang="nl-NL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194594"/>
            <a:ext cx="8401050" cy="492125"/>
          </a:xfrm>
        </p:spPr>
        <p:txBody>
          <a:bodyPr/>
          <a:lstStyle/>
          <a:p>
            <a:pPr eaLnBrk="1" hangingPunct="1"/>
            <a:r>
              <a:rPr lang="nl-NL" dirty="0"/>
              <a:t>Gebeurtenissenboom QRA-tunnels</a:t>
            </a:r>
          </a:p>
        </p:txBody>
      </p:sp>
      <p:pic>
        <p:nvPicPr>
          <p:cNvPr id="27651" name="Afbeelding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113"/>
            <a:ext cx="91440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125E9E3F-2EDB-BF53-0069-1BFD02D0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455276" y="1099658"/>
            <a:ext cx="8401050" cy="492125"/>
          </a:xfrm>
        </p:spPr>
        <p:txBody>
          <a:bodyPr/>
          <a:lstStyle/>
          <a:p>
            <a:r>
              <a:rPr lang="nl-NL" dirty="0"/>
              <a:t>Gevolgen</a:t>
            </a:r>
          </a:p>
        </p:txBody>
      </p:sp>
      <p:sp>
        <p:nvSpPr>
          <p:cNvPr id="28674" name="Tijdelijke aanduiding voor inhoud 2"/>
          <p:cNvSpPr>
            <a:spLocks noGrp="1"/>
          </p:cNvSpPr>
          <p:nvPr>
            <p:ph idx="1"/>
          </p:nvPr>
        </p:nvSpPr>
        <p:spPr>
          <a:xfrm>
            <a:off x="427059" y="1624799"/>
            <a:ext cx="8401050" cy="2452274"/>
          </a:xfrm>
        </p:spPr>
        <p:txBody>
          <a:bodyPr/>
          <a:lstStyle/>
          <a:p>
            <a:r>
              <a:rPr lang="nl-NL" sz="1600" dirty="0"/>
              <a:t>Scenario’s met gevaarlijke stoffen</a:t>
            </a:r>
          </a:p>
          <a:p>
            <a:pPr lvl="1"/>
            <a:r>
              <a:rPr lang="nl-NL" sz="1600" dirty="0"/>
              <a:t>Gebruik maken van beperkt aantal stofcategorieën</a:t>
            </a:r>
          </a:p>
          <a:p>
            <a:pPr lvl="1"/>
            <a:r>
              <a:rPr lang="nl-NL" sz="1600" dirty="0"/>
              <a:t>Drietal uitstroomgroottes</a:t>
            </a:r>
          </a:p>
          <a:p>
            <a:pPr lvl="1"/>
            <a:r>
              <a:rPr lang="nl-NL" sz="1600" dirty="0"/>
              <a:t>Resultaten van effectberekeningen als vaste effectgebieden in model opgenomen</a:t>
            </a:r>
          </a:p>
          <a:p>
            <a:pPr lvl="1"/>
            <a:r>
              <a:rPr lang="nl-NL" sz="1600" dirty="0"/>
              <a:t>Slachtofferberekening vervolgens combinatie van effectgebieden, overlijdenskans en berekening aantal aanwezigen in effectgebieden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A4A1C9-9D43-4B6C-9938-EF05B89BB6B4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pic>
        <p:nvPicPr>
          <p:cNvPr id="2" name="Picture 5" descr="25MW_LETSEL_WEL_ventilatie samenstel">
            <a:extLst>
              <a:ext uri="{FF2B5EF4-FFF2-40B4-BE49-F238E27FC236}">
                <a16:creationId xmlns:a16="http://schemas.microsoft.com/office/drawing/2014/main" id="{28BBC138-3068-01CE-C0D0-D132CE769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544141" cy="26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A9E4D1-E036-340B-F7D0-C6AC348AA041}"/>
              </a:ext>
            </a:extLst>
          </p:cNvPr>
          <p:cNvSpPr txBox="1">
            <a:spLocks/>
          </p:cNvSpPr>
          <p:nvPr/>
        </p:nvSpPr>
        <p:spPr bwMode="auto">
          <a:xfrm>
            <a:off x="427059" y="3755037"/>
            <a:ext cx="3868358" cy="45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sz="1600" kern="0" dirty="0"/>
              <a:t>Branden:</a:t>
            </a:r>
          </a:p>
          <a:p>
            <a:pPr lvl="1"/>
            <a:r>
              <a:rPr lang="nl-NL" sz="1600" kern="0" dirty="0"/>
              <a:t>CFD-berekeningen voor verschillende brandgroottes:(5, 10, 25, 50, 100, 200MW en plasbranden, 30, 300 en 1200 m</a:t>
            </a:r>
            <a:r>
              <a:rPr lang="nl-NL" sz="1600" kern="0" baseline="30000" dirty="0"/>
              <a:t>2</a:t>
            </a:r>
            <a:r>
              <a:rPr lang="nl-NL" sz="1600" kern="0" dirty="0"/>
              <a:t>, met en zonder ventilatie, invloed lengte breedte tunnel)</a:t>
            </a:r>
          </a:p>
          <a:p>
            <a:pPr lvl="1"/>
            <a:endParaRPr lang="nl-NL" sz="1600" kern="0" dirty="0"/>
          </a:p>
          <a:p>
            <a:endParaRPr lang="nl-NL" sz="1600" kern="0" dirty="0"/>
          </a:p>
        </p:txBody>
      </p:sp>
      <p:pic>
        <p:nvPicPr>
          <p:cNvPr id="4" name="Picture 2" descr="https://www.kennisplatformtunnelveiligheid.nl/wp-content/themes/kpt/img/kpt-logo.png">
            <a:extLst>
              <a:ext uri="{FF2B5EF4-FFF2-40B4-BE49-F238E27FC236}">
                <a16:creationId xmlns:a16="http://schemas.microsoft.com/office/drawing/2014/main" id="{9094332B-9086-045D-0669-07DB144C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4886"/>
            <a:ext cx="990899" cy="3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data author=&quot;{00000000-0000-0000-0000-000000000000}&quot; authorname=&quot;(onbekend)&quot; model=&quot;{00000001-0005-0000-0001-000000000013}&quot; profile=&quot;VenW&quot; created=&quot;2009-08-31 09:50:42&quot; modified=&quot;2011-02-16 08:56:33&quot;&gt;&lt;presentatie template=&quot;V:\BWD\huisstijl\Modellen\Presentaties\rijkswaterstaat.pot&quot; enabled=&quot;true&quot; reopen=&quot;true&quot; lcid=&quot;1043&quot; newdoc=&quot;true&quot; engine=&quot;DocSysEngine.MSPPT&quot;&gt;&lt;titel class=&quot;string&quot; value=&quot;RWSQRA v2.0&quot; manual=&quot;true&quot;/&gt;&lt;fldfooter class=&quot;string&quot; value=&quot;RWSQRA v2.0&quot;/&gt;&lt;subtitel class=&quot;string&quot; value=&quot;&quot; manual=&quot;true&quot;/&gt;&lt;datum class=&quot;string&quot; value=&quot;17 februari 2011&quot;/&gt;&lt;kleur class=&quot;string&quot; value=&quot;&quot;/&gt;&lt;divisie class=&quot;string&quot; value=&quot;Rijkswaterstaat&quot; id=&quot;2&quot;/&gt;&lt;PAPER/&gt;&lt;/presentatie&gt;&lt;/data&gt;&#10;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E4A10"/>
      </a:dk2>
      <a:lt2>
        <a:srgbClr val="3C1508"/>
      </a:lt2>
      <a:accent1>
        <a:srgbClr val="FBD326"/>
      </a:accent1>
      <a:accent2>
        <a:srgbClr val="F9B249"/>
      </a:accent2>
      <a:accent3>
        <a:srgbClr val="FFFFFF"/>
      </a:accent3>
      <a:accent4>
        <a:srgbClr val="000000"/>
      </a:accent4>
      <a:accent5>
        <a:srgbClr val="FDE6AC"/>
      </a:accent5>
      <a:accent6>
        <a:srgbClr val="E2A141"/>
      </a:accent6>
      <a:hlink>
        <a:srgbClr val="FF9560"/>
      </a:hlink>
      <a:folHlink>
        <a:srgbClr val="E7002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3C1508"/>
        </a:dk2>
        <a:lt2>
          <a:srgbClr val="3C1508"/>
        </a:lt2>
        <a:accent1>
          <a:srgbClr val="FBD221"/>
        </a:accent1>
        <a:accent2>
          <a:srgbClr val="F9A529"/>
        </a:accent2>
        <a:accent3>
          <a:srgbClr val="FFFFFF"/>
        </a:accent3>
        <a:accent4>
          <a:srgbClr val="000000"/>
        </a:accent4>
        <a:accent5>
          <a:srgbClr val="FDE5AB"/>
        </a:accent5>
        <a:accent6>
          <a:srgbClr val="E29524"/>
        </a:accent6>
        <a:hlink>
          <a:srgbClr val="EE0026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47145C"/>
        </a:dk2>
        <a:lt2>
          <a:srgbClr val="0E4A10"/>
        </a:lt2>
        <a:accent1>
          <a:srgbClr val="EE0026"/>
        </a:accent1>
        <a:accent2>
          <a:srgbClr val="D60044"/>
        </a:accent2>
        <a:accent3>
          <a:srgbClr val="FFFFFF"/>
        </a:accent3>
        <a:accent4>
          <a:srgbClr val="000000"/>
        </a:accent4>
        <a:accent5>
          <a:srgbClr val="F5AAAC"/>
        </a:accent5>
        <a:accent6>
          <a:srgbClr val="C2003D"/>
        </a:accent6>
        <a:hlink>
          <a:srgbClr val="ED8FBB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6ED9AD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b86ffc-d068-4227-8479-acc74ac4ea73">
      <Terms xmlns="http://schemas.microsoft.com/office/infopath/2007/PartnerControls"/>
    </lcf76f155ced4ddcb4097134ff3c332f>
    <TaxCatchAll xmlns="b3973bdd-4ec1-4afb-b284-c28a36a74e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7C662AF9C2A49852309DE9EC31681" ma:contentTypeVersion="13" ma:contentTypeDescription="Create a new document." ma:contentTypeScope="" ma:versionID="3ebf1f2ca2f5530c1de00a5594dc83f5">
  <xsd:schema xmlns:xsd="http://www.w3.org/2001/XMLSchema" xmlns:xs="http://www.w3.org/2001/XMLSchema" xmlns:p="http://schemas.microsoft.com/office/2006/metadata/properties" xmlns:ns2="ddb86ffc-d068-4227-8479-acc74ac4ea73" xmlns:ns3="b3973bdd-4ec1-4afb-b284-c28a36a74e4a" targetNamespace="http://schemas.microsoft.com/office/2006/metadata/properties" ma:root="true" ma:fieldsID="9106f082725090c86d1e3c609e933c89" ns2:_="" ns3:_="">
    <xsd:import namespace="ddb86ffc-d068-4227-8479-acc74ac4ea73"/>
    <xsd:import namespace="b3973bdd-4ec1-4afb-b284-c28a36a74e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86ffc-d068-4227-8479-acc74ac4e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6eec0d3-a28a-4327-9628-3a6e240382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73bdd-4ec1-4afb-b284-c28a36a74e4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381ba2e-9fe5-4550-9254-2fe31891e18d}" ma:internalName="TaxCatchAll" ma:showField="CatchAllData" ma:web="b3973bdd-4ec1-4afb-b284-c28a36a74e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92713E-B73E-4981-8B60-4097BE1EC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3B8A57-1942-4F6A-92A4-66502BE04EB3}">
  <ds:schemaRefs>
    <ds:schemaRef ds:uri="http://schemas.microsoft.com/office/2006/documentManagement/types"/>
    <ds:schemaRef ds:uri="http://purl.org/dc/elements/1.1/"/>
    <ds:schemaRef ds:uri="b3973bdd-4ec1-4afb-b284-c28a36a74e4a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ddb86ffc-d068-4227-8479-acc74ac4ea7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A77EB3-2013-42B8-9C38-9A6E42F32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b86ffc-d068-4227-8479-acc74ac4ea73"/>
    <ds:schemaRef ds:uri="b3973bdd-4ec1-4afb-b284-c28a36a74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276b06-72c2-4081-996b-9af57fe26b63}" enabled="1" method="Standard" siteId="{ac843cea-7a2b-4dc6-9f37-919c3e210fe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951</Words>
  <Application>Microsoft Office PowerPoint</Application>
  <PresentationFormat>Diavoorstelling (4:3)</PresentationFormat>
  <Paragraphs>215</Paragraphs>
  <Slides>19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Times New Roman</vt:lpstr>
      <vt:lpstr>V&amp;W Syntax (Adobe)</vt:lpstr>
      <vt:lpstr>Verdana</vt:lpstr>
      <vt:lpstr>Wingdings</vt:lpstr>
      <vt:lpstr>1_Default Design</vt:lpstr>
      <vt:lpstr>QRA-tunnels v2.0</vt:lpstr>
      <vt:lpstr>Inhoud</vt:lpstr>
      <vt:lpstr>Voorschrift risicoanalyse (EU-richtlijn, Warvw, Rarvw)</vt:lpstr>
      <vt:lpstr>Wat doet QRA-tunnels</vt:lpstr>
      <vt:lpstr>Groepsrisico</vt:lpstr>
      <vt:lpstr>Het model in het kort</vt:lpstr>
      <vt:lpstr>Uitgangspunten, aannames en beperkingen model </vt:lpstr>
      <vt:lpstr>Gebeurtenissenboom QRA-tunnels</vt:lpstr>
      <vt:lpstr>Gevolgen</vt:lpstr>
      <vt:lpstr>Slachtoffers bij brand</vt:lpstr>
      <vt:lpstr>Toepassing CFD-uitkomsten in het model</vt:lpstr>
      <vt:lpstr>Vluchtproces</vt:lpstr>
      <vt:lpstr>Belangrijkste invoerwaarden</vt:lpstr>
      <vt:lpstr>Invoer Voorzieningen</vt:lpstr>
      <vt:lpstr>Beheer door RWS:</vt:lpstr>
      <vt:lpstr>Toepasbaarheid, werkwijze bij bijzondere tunnels:</vt:lpstr>
      <vt:lpstr>Ontwikkelingen</vt:lpstr>
      <vt:lpstr>Vragen….???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RWSQRA v2.0</dc:title>
  <dc:creator>WiersmaT01</dc:creator>
  <cp:lastModifiedBy>Karin Clement</cp:lastModifiedBy>
  <cp:revision>127</cp:revision>
  <dcterms:created xsi:type="dcterms:W3CDTF">2009-08-31T07:50:42Z</dcterms:created>
  <dcterms:modified xsi:type="dcterms:W3CDTF">2026-04-20T14:40:38Z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0x0101009517C662AF9C2A49852309DE9EC31681</vt:lpwstr>
  </property>
  <property fmtid="{D5CDD505-2E9C-101B-9397-08002B2CF9AE}" pid="3" name="MediaServiceImageTags">
    <vt:lpwstr/>
  </property>
</Properties>
</file>