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07" r:id="rId2"/>
    <p:sldId id="308" r:id="rId3"/>
    <p:sldId id="283" r:id="rId4"/>
    <p:sldId id="309" r:id="rId5"/>
    <p:sldId id="304" r:id="rId6"/>
    <p:sldId id="281" r:id="rId7"/>
    <p:sldId id="305" r:id="rId8"/>
    <p:sldId id="298" r:id="rId9"/>
    <p:sldId id="256" r:id="rId10"/>
    <p:sldId id="264" r:id="rId11"/>
    <p:sldId id="265" r:id="rId12"/>
    <p:sldId id="275" r:id="rId13"/>
    <p:sldId id="270" r:id="rId14"/>
    <p:sldId id="276" r:id="rId15"/>
    <p:sldId id="274" r:id="rId16"/>
    <p:sldId id="271" r:id="rId17"/>
    <p:sldId id="277" r:id="rId18"/>
    <p:sldId id="266" r:id="rId19"/>
    <p:sldId id="267" r:id="rId20"/>
    <p:sldId id="272" r:id="rId21"/>
    <p:sldId id="268" r:id="rId22"/>
    <p:sldId id="273" r:id="rId23"/>
    <p:sldId id="269" r:id="rId24"/>
    <p:sldId id="319" r:id="rId25"/>
    <p:sldId id="286" r:id="rId26"/>
    <p:sldId id="285" r:id="rId27"/>
    <p:sldId id="287" r:id="rId28"/>
    <p:sldId id="289" r:id="rId29"/>
    <p:sldId id="290" r:id="rId30"/>
    <p:sldId id="292" r:id="rId31"/>
    <p:sldId id="294" r:id="rId32"/>
    <p:sldId id="293" r:id="rId33"/>
    <p:sldId id="291" r:id="rId34"/>
    <p:sldId id="288" r:id="rId35"/>
    <p:sldId id="295" r:id="rId36"/>
    <p:sldId id="296" r:id="rId37"/>
    <p:sldId id="297" r:id="rId38"/>
    <p:sldId id="320" r:id="rId39"/>
    <p:sldId id="299" r:id="rId40"/>
    <p:sldId id="300" r:id="rId41"/>
    <p:sldId id="301" r:id="rId42"/>
    <p:sldId id="302" r:id="rId43"/>
    <p:sldId id="303" r:id="rId44"/>
    <p:sldId id="321" r:id="rId45"/>
    <p:sldId id="322" r:id="rId46"/>
    <p:sldId id="339"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40" r:id="rId64"/>
    <p:sldId id="528" r:id="rId65"/>
    <p:sldId id="318" r:id="rId66"/>
    <p:sldId id="314" r:id="rId67"/>
    <p:sldId id="306" r:id="rId68"/>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C"/>
    <a:srgbClr val="C8D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18BC2B-4137-423B-B0C4-6537EB4D4EED}" v="1" dt="2018-12-03T12:53:29.77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271" autoAdjust="0"/>
  </p:normalViewPr>
  <p:slideViewPr>
    <p:cSldViewPr>
      <p:cViewPr varScale="1">
        <p:scale>
          <a:sx n="131" d="100"/>
          <a:sy n="131" d="100"/>
        </p:scale>
        <p:origin x="666" y="12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5" d="100"/>
          <a:sy n="75" d="100"/>
        </p:scale>
        <p:origin x="293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van den Horn" userId="f626b8e3-0d1a-4ef6-a7b1-9ad1e6b33373" providerId="ADAL" clId="{4418BC2B-4137-423B-B0C4-6537EB4D4EED}"/>
    <pc:docChg chg="undo custSel modSld">
      <pc:chgData name="Ben van den Horn" userId="f626b8e3-0d1a-4ef6-a7b1-9ad1e6b33373" providerId="ADAL" clId="{4418BC2B-4137-423B-B0C4-6537EB4D4EED}" dt="2018-12-03T12:54:00.461" v="108" actId="6549"/>
      <pc:docMkLst>
        <pc:docMk/>
      </pc:docMkLst>
      <pc:sldChg chg="modSp modNotesTx">
        <pc:chgData name="Ben van den Horn" userId="f626b8e3-0d1a-4ef6-a7b1-9ad1e6b33373" providerId="ADAL" clId="{4418BC2B-4137-423B-B0C4-6537EB4D4EED}" dt="2018-12-03T12:54:00.461" v="108" actId="6549"/>
        <pc:sldMkLst>
          <pc:docMk/>
          <pc:sldMk cId="1466582769" sldId="272"/>
        </pc:sldMkLst>
        <pc:spChg chg="mod">
          <ac:chgData name="Ben van den Horn" userId="f626b8e3-0d1a-4ef6-a7b1-9ad1e6b33373" providerId="ADAL" clId="{4418BC2B-4137-423B-B0C4-6537EB4D4EED}" dt="2018-12-03T12:53:45.688" v="107" actId="20577"/>
          <ac:spMkLst>
            <pc:docMk/>
            <pc:sldMk cId="1466582769" sldId="272"/>
            <ac:spMk id="3" creationId="{23D35BA9-0AA9-4D66-83D9-3D89817E29CA}"/>
          </ac:spMkLst>
        </pc:spChg>
      </pc:sldChg>
      <pc:sldChg chg="delSp">
        <pc:chgData name="Ben van den Horn" userId="f626b8e3-0d1a-4ef6-a7b1-9ad1e6b33373" providerId="ADAL" clId="{4418BC2B-4137-423B-B0C4-6537EB4D4EED}" dt="2018-11-18T19:10:47.542" v="101" actId="478"/>
        <pc:sldMkLst>
          <pc:docMk/>
          <pc:sldMk cId="0" sldId="294"/>
        </pc:sldMkLst>
        <pc:picChg chg="del">
          <ac:chgData name="Ben van den Horn" userId="f626b8e3-0d1a-4ef6-a7b1-9ad1e6b33373" providerId="ADAL" clId="{4418BC2B-4137-423B-B0C4-6537EB4D4EED}" dt="2018-11-18T19:10:47.542" v="101" actId="478"/>
          <ac:picMkLst>
            <pc:docMk/>
            <pc:sldMk cId="0" sldId="294"/>
            <ac:picMk id="16388" creationId="{C6523D8C-83CA-40AD-A174-19215B1D7DEA}"/>
          </ac:picMkLst>
        </pc:picChg>
      </pc:sldChg>
      <pc:sldChg chg="delSp modSp">
        <pc:chgData name="Ben van den Horn" userId="f626b8e3-0d1a-4ef6-a7b1-9ad1e6b33373" providerId="ADAL" clId="{4418BC2B-4137-423B-B0C4-6537EB4D4EED}" dt="2018-11-18T19:10:55.885" v="102" actId="478"/>
        <pc:sldMkLst>
          <pc:docMk/>
          <pc:sldMk cId="0" sldId="299"/>
        </pc:sldMkLst>
        <pc:picChg chg="del mod">
          <ac:chgData name="Ben van den Horn" userId="f626b8e3-0d1a-4ef6-a7b1-9ad1e6b33373" providerId="ADAL" clId="{4418BC2B-4137-423B-B0C4-6537EB4D4EED}" dt="2018-11-18T19:10:55.885" v="102" actId="478"/>
          <ac:picMkLst>
            <pc:docMk/>
            <pc:sldMk cId="0" sldId="299"/>
            <ac:picMk id="24580" creationId="{86BBCC30-91F2-49CE-B123-D026FE1F7AD6}"/>
          </ac:picMkLst>
        </pc:picChg>
      </pc:sldChg>
    </pc:docChg>
  </pc:docChgLst>
  <pc:docChgLst>
    <pc:chgData name="Ben van den Horn" userId="f626b8e3-0d1a-4ef6-a7b1-9ad1e6b33373" providerId="ADAL" clId="{95421C16-2131-44A7-8D5A-BD575AB5E354}"/>
    <pc:docChg chg="custSel addSld delSld modSld">
      <pc:chgData name="Ben van den Horn" userId="f626b8e3-0d1a-4ef6-a7b1-9ad1e6b33373" providerId="ADAL" clId="{95421C16-2131-44A7-8D5A-BD575AB5E354}" dt="2018-11-14T07:58:26.302" v="931" actId="6549"/>
      <pc:docMkLst>
        <pc:docMk/>
      </pc:docMkLst>
      <pc:sldChg chg="add del">
        <pc:chgData name="Ben van den Horn" userId="f626b8e3-0d1a-4ef6-a7b1-9ad1e6b33373" providerId="ADAL" clId="{95421C16-2131-44A7-8D5A-BD575AB5E354}" dt="2018-11-13T13:33:20.701" v="151" actId="2696"/>
        <pc:sldMkLst>
          <pc:docMk/>
          <pc:sldMk cId="0" sldId="256"/>
        </pc:sldMkLst>
      </pc:sldChg>
      <pc:sldChg chg="add del">
        <pc:chgData name="Ben van den Horn" userId="f626b8e3-0d1a-4ef6-a7b1-9ad1e6b33373" providerId="ADAL" clId="{95421C16-2131-44A7-8D5A-BD575AB5E354}" dt="2018-11-13T13:33:20.721" v="152" actId="2696"/>
        <pc:sldMkLst>
          <pc:docMk/>
          <pc:sldMk cId="3280281232" sldId="264"/>
        </pc:sldMkLst>
      </pc:sldChg>
      <pc:sldChg chg="add del">
        <pc:chgData name="Ben van den Horn" userId="f626b8e3-0d1a-4ef6-a7b1-9ad1e6b33373" providerId="ADAL" clId="{95421C16-2131-44A7-8D5A-BD575AB5E354}" dt="2018-11-13T13:33:20.733" v="153" actId="2696"/>
        <pc:sldMkLst>
          <pc:docMk/>
          <pc:sldMk cId="1720232395" sldId="265"/>
        </pc:sldMkLst>
      </pc:sldChg>
      <pc:sldChg chg="add del">
        <pc:chgData name="Ben van den Horn" userId="f626b8e3-0d1a-4ef6-a7b1-9ad1e6b33373" providerId="ADAL" clId="{95421C16-2131-44A7-8D5A-BD575AB5E354}" dt="2018-11-13T13:33:20.765" v="155" actId="2696"/>
        <pc:sldMkLst>
          <pc:docMk/>
          <pc:sldMk cId="3567646254" sldId="270"/>
        </pc:sldMkLst>
      </pc:sldChg>
      <pc:sldChg chg="add del">
        <pc:chgData name="Ben van den Horn" userId="f626b8e3-0d1a-4ef6-a7b1-9ad1e6b33373" providerId="ADAL" clId="{95421C16-2131-44A7-8D5A-BD575AB5E354}" dt="2018-11-13T13:33:20.820" v="159" actId="2696"/>
        <pc:sldMkLst>
          <pc:docMk/>
          <pc:sldMk cId="3940846573" sldId="271"/>
        </pc:sldMkLst>
      </pc:sldChg>
      <pc:sldChg chg="add del">
        <pc:chgData name="Ben van den Horn" userId="f626b8e3-0d1a-4ef6-a7b1-9ad1e6b33373" providerId="ADAL" clId="{95421C16-2131-44A7-8D5A-BD575AB5E354}" dt="2018-11-13T13:33:20.913" v="165" actId="2696"/>
        <pc:sldMkLst>
          <pc:docMk/>
          <pc:sldMk cId="2533971297" sldId="273"/>
        </pc:sldMkLst>
      </pc:sldChg>
      <pc:sldChg chg="add del">
        <pc:chgData name="Ben van den Horn" userId="f626b8e3-0d1a-4ef6-a7b1-9ad1e6b33373" providerId="ADAL" clId="{95421C16-2131-44A7-8D5A-BD575AB5E354}" dt="2018-11-13T13:33:20.748" v="154" actId="2696"/>
        <pc:sldMkLst>
          <pc:docMk/>
          <pc:sldMk cId="1540956614" sldId="275"/>
        </pc:sldMkLst>
      </pc:sldChg>
      <pc:sldChg chg="add del">
        <pc:chgData name="Ben van den Horn" userId="f626b8e3-0d1a-4ef6-a7b1-9ad1e6b33373" providerId="ADAL" clId="{95421C16-2131-44A7-8D5A-BD575AB5E354}" dt="2018-11-13T13:33:20.784" v="156" actId="2696"/>
        <pc:sldMkLst>
          <pc:docMk/>
          <pc:sldMk cId="3074432092" sldId="276"/>
        </pc:sldMkLst>
      </pc:sldChg>
      <pc:sldChg chg="add del">
        <pc:chgData name="Ben van den Horn" userId="f626b8e3-0d1a-4ef6-a7b1-9ad1e6b33373" providerId="ADAL" clId="{95421C16-2131-44A7-8D5A-BD575AB5E354}" dt="2018-11-13T13:33:20.837" v="160" actId="2696"/>
        <pc:sldMkLst>
          <pc:docMk/>
          <pc:sldMk cId="1737257955" sldId="277"/>
        </pc:sldMkLst>
      </pc:sldChg>
      <pc:sldChg chg="modSp">
        <pc:chgData name="Ben van den Horn" userId="f626b8e3-0d1a-4ef6-a7b1-9ad1e6b33373" providerId="ADAL" clId="{95421C16-2131-44A7-8D5A-BD575AB5E354}" dt="2018-11-13T15:41:36.624" v="926" actId="20577"/>
        <pc:sldMkLst>
          <pc:docMk/>
          <pc:sldMk cId="1998895381" sldId="281"/>
        </pc:sldMkLst>
        <pc:spChg chg="mod">
          <ac:chgData name="Ben van den Horn" userId="f626b8e3-0d1a-4ef6-a7b1-9ad1e6b33373" providerId="ADAL" clId="{95421C16-2131-44A7-8D5A-BD575AB5E354}" dt="2018-11-13T15:41:36.624" v="926" actId="20577"/>
          <ac:spMkLst>
            <pc:docMk/>
            <pc:sldMk cId="1998895381" sldId="281"/>
            <ac:spMk id="3" creationId="{23D35BA9-0AA9-4D66-83D9-3D89817E29CA}"/>
          </ac:spMkLst>
        </pc:spChg>
      </pc:sldChg>
      <pc:sldChg chg="modSp">
        <pc:chgData name="Ben van den Horn" userId="f626b8e3-0d1a-4ef6-a7b1-9ad1e6b33373" providerId="ADAL" clId="{95421C16-2131-44A7-8D5A-BD575AB5E354}" dt="2018-11-13T14:56:02.915" v="820" actId="20577"/>
        <pc:sldMkLst>
          <pc:docMk/>
          <pc:sldMk cId="1602678998" sldId="283"/>
        </pc:sldMkLst>
        <pc:spChg chg="mod">
          <ac:chgData name="Ben van den Horn" userId="f626b8e3-0d1a-4ef6-a7b1-9ad1e6b33373" providerId="ADAL" clId="{95421C16-2131-44A7-8D5A-BD575AB5E354}" dt="2018-11-13T14:56:02.915" v="820" actId="20577"/>
          <ac:spMkLst>
            <pc:docMk/>
            <pc:sldMk cId="1602678998" sldId="283"/>
            <ac:spMk id="3" creationId="{23D35BA9-0AA9-4D66-83D9-3D89817E29CA}"/>
          </ac:spMkLst>
        </pc:spChg>
      </pc:sldChg>
      <pc:sldChg chg="modSp">
        <pc:chgData name="Ben van den Horn" userId="f626b8e3-0d1a-4ef6-a7b1-9ad1e6b33373" providerId="ADAL" clId="{95421C16-2131-44A7-8D5A-BD575AB5E354}" dt="2018-11-13T14:42:28.591" v="794" actId="1076"/>
        <pc:sldMkLst>
          <pc:docMk/>
          <pc:sldMk cId="258193428" sldId="298"/>
        </pc:sldMkLst>
        <pc:spChg chg="mod">
          <ac:chgData name="Ben van den Horn" userId="f626b8e3-0d1a-4ef6-a7b1-9ad1e6b33373" providerId="ADAL" clId="{95421C16-2131-44A7-8D5A-BD575AB5E354}" dt="2018-11-13T14:42:19.733" v="789" actId="20577"/>
          <ac:spMkLst>
            <pc:docMk/>
            <pc:sldMk cId="258193428" sldId="298"/>
            <ac:spMk id="3" creationId="{23D35BA9-0AA9-4D66-83D9-3D89817E29CA}"/>
          </ac:spMkLst>
        </pc:spChg>
        <pc:picChg chg="mod">
          <ac:chgData name="Ben van den Horn" userId="f626b8e3-0d1a-4ef6-a7b1-9ad1e6b33373" providerId="ADAL" clId="{95421C16-2131-44A7-8D5A-BD575AB5E354}" dt="2018-11-13T14:42:28.591" v="794" actId="1076"/>
          <ac:picMkLst>
            <pc:docMk/>
            <pc:sldMk cId="258193428" sldId="298"/>
            <ac:picMk id="2" creationId="{01EF414B-8B23-431F-AE58-5A18E2772085}"/>
          </ac:picMkLst>
        </pc:picChg>
      </pc:sldChg>
      <pc:sldChg chg="modSp">
        <pc:chgData name="Ben van den Horn" userId="f626b8e3-0d1a-4ef6-a7b1-9ad1e6b33373" providerId="ADAL" clId="{95421C16-2131-44A7-8D5A-BD575AB5E354}" dt="2018-11-13T14:59:44.766" v="862" actId="20577"/>
        <pc:sldMkLst>
          <pc:docMk/>
          <pc:sldMk cId="2929664311" sldId="304"/>
        </pc:sldMkLst>
        <pc:spChg chg="mod">
          <ac:chgData name="Ben van den Horn" userId="f626b8e3-0d1a-4ef6-a7b1-9ad1e6b33373" providerId="ADAL" clId="{95421C16-2131-44A7-8D5A-BD575AB5E354}" dt="2018-11-13T14:59:44.766" v="862" actId="20577"/>
          <ac:spMkLst>
            <pc:docMk/>
            <pc:sldMk cId="2929664311" sldId="304"/>
            <ac:spMk id="3" creationId="{23D35BA9-0AA9-4D66-83D9-3D89817E29CA}"/>
          </ac:spMkLst>
        </pc:spChg>
      </pc:sldChg>
      <pc:sldChg chg="modSp">
        <pc:chgData name="Ben van den Horn" userId="f626b8e3-0d1a-4ef6-a7b1-9ad1e6b33373" providerId="ADAL" clId="{95421C16-2131-44A7-8D5A-BD575AB5E354}" dt="2018-11-13T14:36:59.725" v="599" actId="20577"/>
        <pc:sldMkLst>
          <pc:docMk/>
          <pc:sldMk cId="0" sldId="307"/>
        </pc:sldMkLst>
        <pc:spChg chg="mod">
          <ac:chgData name="Ben van den Horn" userId="f626b8e3-0d1a-4ef6-a7b1-9ad1e6b33373" providerId="ADAL" clId="{95421C16-2131-44A7-8D5A-BD575AB5E354}" dt="2018-11-13T14:36:59.725" v="599" actId="20577"/>
          <ac:spMkLst>
            <pc:docMk/>
            <pc:sldMk cId="0" sldId="307"/>
            <ac:spMk id="2" creationId="{00000000-0000-0000-0000-000000000000}"/>
          </ac:spMkLst>
        </pc:spChg>
      </pc:sldChg>
      <pc:sldChg chg="modSp">
        <pc:chgData name="Ben van den Horn" userId="f626b8e3-0d1a-4ef6-a7b1-9ad1e6b33373" providerId="ADAL" clId="{95421C16-2131-44A7-8D5A-BD575AB5E354}" dt="2018-11-14T07:58:26.302" v="931" actId="6549"/>
        <pc:sldMkLst>
          <pc:docMk/>
          <pc:sldMk cId="2731709066" sldId="308"/>
        </pc:sldMkLst>
        <pc:spChg chg="mod">
          <ac:chgData name="Ben van den Horn" userId="f626b8e3-0d1a-4ef6-a7b1-9ad1e6b33373" providerId="ADAL" clId="{95421C16-2131-44A7-8D5A-BD575AB5E354}" dt="2018-11-14T07:58:26.302" v="931" actId="6549"/>
          <ac:spMkLst>
            <pc:docMk/>
            <pc:sldMk cId="2731709066" sldId="308"/>
            <ac:spMk id="3" creationId="{0CBD78A4-58D0-4963-B0AC-7A6A67B6BE6B}"/>
          </ac:spMkLst>
        </pc:spChg>
      </pc:sldChg>
      <pc:sldChg chg="modSp modNotesTx">
        <pc:chgData name="Ben van den Horn" userId="f626b8e3-0d1a-4ef6-a7b1-9ad1e6b33373" providerId="ADAL" clId="{95421C16-2131-44A7-8D5A-BD575AB5E354}" dt="2018-11-13T15:41:59.848" v="927" actId="6549"/>
        <pc:sldMkLst>
          <pc:docMk/>
          <pc:sldMk cId="3903049814" sldId="309"/>
        </pc:sldMkLst>
        <pc:spChg chg="mod">
          <ac:chgData name="Ben van den Horn" userId="f626b8e3-0d1a-4ef6-a7b1-9ad1e6b33373" providerId="ADAL" clId="{95421C16-2131-44A7-8D5A-BD575AB5E354}" dt="2018-11-13T15:41:59.848" v="927" actId="6549"/>
          <ac:spMkLst>
            <pc:docMk/>
            <pc:sldMk cId="3903049814" sldId="309"/>
            <ac:spMk id="3" creationId="{23D35BA9-0AA9-4D66-83D9-3D89817E29CA}"/>
          </ac:spMkLst>
        </pc:spChg>
      </pc:sldChg>
      <pc:sldChg chg="modSp add">
        <pc:chgData name="Ben van den Horn" userId="f626b8e3-0d1a-4ef6-a7b1-9ad1e6b33373" providerId="ADAL" clId="{95421C16-2131-44A7-8D5A-BD575AB5E354}" dt="2018-11-13T14:42:49.989" v="817" actId="20577"/>
        <pc:sldMkLst>
          <pc:docMk/>
          <pc:sldMk cId="2179162516" sldId="314"/>
        </pc:sldMkLst>
        <pc:spChg chg="mod">
          <ac:chgData name="Ben van den Horn" userId="f626b8e3-0d1a-4ef6-a7b1-9ad1e6b33373" providerId="ADAL" clId="{95421C16-2131-44A7-8D5A-BD575AB5E354}" dt="2018-11-13T14:42:49.989" v="817" actId="20577"/>
          <ac:spMkLst>
            <pc:docMk/>
            <pc:sldMk cId="2179162516" sldId="314"/>
            <ac:spMk id="7" creationId="{03020779-4F2C-4368-BB3B-91396C6123F6}"/>
          </ac:spMkLst>
        </pc:spChg>
      </pc:sldChg>
      <pc:sldChg chg="modSp add">
        <pc:chgData name="Ben van den Horn" userId="f626b8e3-0d1a-4ef6-a7b1-9ad1e6b33373" providerId="ADAL" clId="{95421C16-2131-44A7-8D5A-BD575AB5E354}" dt="2018-11-13T14:13:37.849" v="595" actId="20577"/>
        <pc:sldMkLst>
          <pc:docMk/>
          <pc:sldMk cId="3357648444" sldId="318"/>
        </pc:sldMkLst>
        <pc:spChg chg="mod">
          <ac:chgData name="Ben van den Horn" userId="f626b8e3-0d1a-4ef6-a7b1-9ad1e6b33373" providerId="ADAL" clId="{95421C16-2131-44A7-8D5A-BD575AB5E354}" dt="2018-11-13T14:13:37.849" v="595" actId="20577"/>
          <ac:spMkLst>
            <pc:docMk/>
            <pc:sldMk cId="3357648444" sldId="318"/>
            <ac:spMk id="5" creationId="{BC8AF6FE-30D9-4D2F-9004-151C6DEC4205}"/>
          </ac:spMkLst>
        </pc:spChg>
        <pc:spChg chg="mod">
          <ac:chgData name="Ben van den Horn" userId="f626b8e3-0d1a-4ef6-a7b1-9ad1e6b33373" providerId="ADAL" clId="{95421C16-2131-44A7-8D5A-BD575AB5E354}" dt="2018-11-13T13:55:14.509" v="280" actId="6549"/>
          <ac:spMkLst>
            <pc:docMk/>
            <pc:sldMk cId="3357648444" sldId="318"/>
            <ac:spMk id="7" creationId="{03020779-4F2C-4368-BB3B-91396C6123F6}"/>
          </ac:spMkLst>
        </pc:spChg>
      </pc:sldChg>
      <pc:sldMasterChg chg="delSldLayout">
        <pc:chgData name="Ben van den Horn" userId="f626b8e3-0d1a-4ef6-a7b1-9ad1e6b33373" providerId="ADAL" clId="{95421C16-2131-44A7-8D5A-BD575AB5E354}" dt="2018-11-13T13:33:20.804" v="158" actId="2696"/>
        <pc:sldMasterMkLst>
          <pc:docMk/>
          <pc:sldMasterMk cId="0"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55CAD-3E9B-42E0-8832-ECC22CDF816D}" type="datetimeFigureOut">
              <a:rPr lang="nl-NL" smtClean="0"/>
              <a:t>3-12-2018</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11F8D-CB1A-48DF-A2AA-3DCAF0BF9BB7}" type="slidenum">
              <a:rPr lang="nl-NL" smtClean="0"/>
              <a:t>‹nr.›</a:t>
            </a:fld>
            <a:endParaRPr lang="nl-NL"/>
          </a:p>
        </p:txBody>
      </p:sp>
    </p:spTree>
    <p:extLst>
      <p:ext uri="{BB962C8B-B14F-4D97-AF65-F5344CB8AC3E}">
        <p14:creationId xmlns:p14="http://schemas.microsoft.com/office/powerpoint/2010/main" val="2387302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Sheet 1 Welkom bij tweede bijeenkomst gewijd aan de brandwerendheid van wegtunnels.  </a:t>
            </a:r>
          </a:p>
          <a:p>
            <a:r>
              <a:rPr lang="nl-NL" dirty="0"/>
              <a:t>Het is ongeveer een jaar geleden dat dit onderwerp aan bod kwam.</a:t>
            </a:r>
          </a:p>
          <a:p>
            <a:r>
              <a:rPr lang="nl-NL" dirty="0"/>
              <a:t>Mijn naam is Ben van den Horn, ik ben coordinator van het KPT. </a:t>
            </a:r>
          </a:p>
          <a:p>
            <a:r>
              <a:rPr lang="nl-NL" dirty="0"/>
              <a:t>Het KPT bestaat uit nog drie personen, Leen van Gelder, Ron Beij en Karin Clement. </a:t>
            </a:r>
          </a:p>
          <a:p>
            <a:endParaRPr lang="nl-NL" dirty="0"/>
          </a:p>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1</a:t>
            </a:fld>
            <a:endParaRPr lang="nl-NL"/>
          </a:p>
        </p:txBody>
      </p:sp>
    </p:spTree>
    <p:extLst>
      <p:ext uri="{BB962C8B-B14F-4D97-AF65-F5344CB8AC3E}">
        <p14:creationId xmlns:p14="http://schemas.microsoft.com/office/powerpoint/2010/main" val="71177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11</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13</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16</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17</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18</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19</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20</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21</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23</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a:extLst>
              <a:ext uri="{FF2B5EF4-FFF2-40B4-BE49-F238E27FC236}">
                <a16:creationId xmlns:a16="http://schemas.microsoft.com/office/drawing/2014/main" id="{0380D61C-4A9C-43B8-A4A4-5B3FAC936E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a:extLst>
              <a:ext uri="{FF2B5EF4-FFF2-40B4-BE49-F238E27FC236}">
                <a16:creationId xmlns:a16="http://schemas.microsoft.com/office/drawing/2014/main" id="{FADC23F5-02FE-4E36-8BC8-CF48F67F5A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4" name="Tijdelijke aanduiding voor dianummer 3">
            <a:extLst>
              <a:ext uri="{FF2B5EF4-FFF2-40B4-BE49-F238E27FC236}">
                <a16:creationId xmlns:a16="http://schemas.microsoft.com/office/drawing/2014/main" id="{07A720BE-4FF5-4B62-94B4-D55635369847}"/>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EF4C174-D574-4B13-997B-DCB1B5944D47}" type="slidenum">
              <a:rPr lang="nl-NL" altLang="nl-NL"/>
              <a:pPr eaLnBrk="1" hangingPunct="1"/>
              <a:t>26</a:t>
            </a:fld>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Ik zal zelf een korte terugblik geven van de activiteiten van de Kwartiermakersgroep Houten. Vervolgens komen er vier sprekers aan het woord. Na afloop van elke presentatie en in de pauze is er gelegenheid tot het stellen van vragen en voor discussie. Aan het eind van stellen we vast waar we staan en wat de vervolgrichting is.</a:t>
            </a:r>
          </a:p>
        </p:txBody>
      </p:sp>
      <p:sp>
        <p:nvSpPr>
          <p:cNvPr id="4" name="Slide Number Placeholder 3"/>
          <p:cNvSpPr>
            <a:spLocks noGrp="1"/>
          </p:cNvSpPr>
          <p:nvPr>
            <p:ph type="sldNum" sz="quarter" idx="5"/>
          </p:nvPr>
        </p:nvSpPr>
        <p:spPr/>
        <p:txBody>
          <a:bodyPr/>
          <a:lstStyle/>
          <a:p>
            <a:fld id="{51611F8D-CB1A-48DF-A2AA-3DCAF0BF9BB7}" type="slidenum">
              <a:rPr lang="nl-NL" smtClean="0"/>
              <a:t>2</a:t>
            </a:fld>
            <a:endParaRPr lang="nl-NL"/>
          </a:p>
        </p:txBody>
      </p:sp>
    </p:spTree>
    <p:extLst>
      <p:ext uri="{BB962C8B-B14F-4D97-AF65-F5344CB8AC3E}">
        <p14:creationId xmlns:p14="http://schemas.microsoft.com/office/powerpoint/2010/main" val="1421025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a:extLst>
              <a:ext uri="{FF2B5EF4-FFF2-40B4-BE49-F238E27FC236}">
                <a16:creationId xmlns:a16="http://schemas.microsoft.com/office/drawing/2014/main" id="{098CB17B-4439-4BB5-922E-9B0AD71A89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a:extLst>
              <a:ext uri="{FF2B5EF4-FFF2-40B4-BE49-F238E27FC236}">
                <a16:creationId xmlns:a16="http://schemas.microsoft.com/office/drawing/2014/main" id="{9AD7504F-4A68-4C3D-B2D5-EB96042B1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6388" name="Tijdelijke aanduiding voor dianummer 3">
            <a:extLst>
              <a:ext uri="{FF2B5EF4-FFF2-40B4-BE49-F238E27FC236}">
                <a16:creationId xmlns:a16="http://schemas.microsoft.com/office/drawing/2014/main" id="{D5F8F512-4E1D-48A3-9421-091E81DC5E01}"/>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18BA3CB-A460-42B8-8595-C67B350A877F}" type="slidenum">
              <a:rPr lang="nl-NL" altLang="nl-NL"/>
              <a:pPr eaLnBrk="1" hangingPunct="1"/>
              <a:t>27</a:t>
            </a:fld>
            <a:endParaRPr lang="nl-NL" alt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a:extLst>
              <a:ext uri="{FF2B5EF4-FFF2-40B4-BE49-F238E27FC236}">
                <a16:creationId xmlns:a16="http://schemas.microsoft.com/office/drawing/2014/main" id="{D266FC20-F516-4594-A48D-36235F77AA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Tijdelijke aanduiding voor notities 2">
            <a:extLst>
              <a:ext uri="{FF2B5EF4-FFF2-40B4-BE49-F238E27FC236}">
                <a16:creationId xmlns:a16="http://schemas.microsoft.com/office/drawing/2014/main" id="{5B397741-3420-429B-8C6F-F21B9572B1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6388" name="Tijdelijke aanduiding voor dianummer 3">
            <a:extLst>
              <a:ext uri="{FF2B5EF4-FFF2-40B4-BE49-F238E27FC236}">
                <a16:creationId xmlns:a16="http://schemas.microsoft.com/office/drawing/2014/main" id="{956643DE-F957-4FA7-8278-8996924D3281}"/>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FB7CA20-FA30-4614-A5A8-E2DEE0E7D342}" type="slidenum">
              <a:rPr lang="nl-NL" altLang="nl-NL"/>
              <a:pPr eaLnBrk="1" hangingPunct="1"/>
              <a:t>28</a:t>
            </a:fld>
            <a:endParaRPr lang="nl-NL" alt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a:extLst>
              <a:ext uri="{FF2B5EF4-FFF2-40B4-BE49-F238E27FC236}">
                <a16:creationId xmlns:a16="http://schemas.microsoft.com/office/drawing/2014/main" id="{30E27779-2788-4A3F-B05D-14D6BB5462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Tijdelijke aanduiding voor notities 2">
            <a:extLst>
              <a:ext uri="{FF2B5EF4-FFF2-40B4-BE49-F238E27FC236}">
                <a16:creationId xmlns:a16="http://schemas.microsoft.com/office/drawing/2014/main" id="{98C31ED3-080B-401B-A12A-0EEAFCF7D1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6388" name="Tijdelijke aanduiding voor dianummer 3">
            <a:extLst>
              <a:ext uri="{FF2B5EF4-FFF2-40B4-BE49-F238E27FC236}">
                <a16:creationId xmlns:a16="http://schemas.microsoft.com/office/drawing/2014/main" id="{D42FCD4E-B94A-4A03-A575-E8578D87B04E}"/>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FDC0BE6-4791-4A03-83A3-F6C37C24ED95}" type="slidenum">
              <a:rPr lang="nl-NL" altLang="nl-NL"/>
              <a:pPr eaLnBrk="1" hangingPunct="1"/>
              <a:t>29</a:t>
            </a:fld>
            <a:endParaRPr lang="nl-NL" alt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52</a:t>
            </a:fld>
            <a:endParaRPr lang="nl-NL"/>
          </a:p>
        </p:txBody>
      </p:sp>
    </p:spTree>
    <p:extLst>
      <p:ext uri="{BB962C8B-B14F-4D97-AF65-F5344CB8AC3E}">
        <p14:creationId xmlns:p14="http://schemas.microsoft.com/office/powerpoint/2010/main" val="167393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53</a:t>
            </a:fld>
            <a:endParaRPr lang="nl-NL"/>
          </a:p>
        </p:txBody>
      </p:sp>
    </p:spTree>
    <p:extLst>
      <p:ext uri="{BB962C8B-B14F-4D97-AF65-F5344CB8AC3E}">
        <p14:creationId xmlns:p14="http://schemas.microsoft.com/office/powerpoint/2010/main" val="1770993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54</a:t>
            </a:fld>
            <a:endParaRPr lang="nl-NL"/>
          </a:p>
        </p:txBody>
      </p:sp>
    </p:spTree>
    <p:extLst>
      <p:ext uri="{BB962C8B-B14F-4D97-AF65-F5344CB8AC3E}">
        <p14:creationId xmlns:p14="http://schemas.microsoft.com/office/powerpoint/2010/main" val="2408782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58</a:t>
            </a:fld>
            <a:endParaRPr lang="nl-NL"/>
          </a:p>
        </p:txBody>
      </p:sp>
    </p:spTree>
    <p:extLst>
      <p:ext uri="{BB962C8B-B14F-4D97-AF65-F5344CB8AC3E}">
        <p14:creationId xmlns:p14="http://schemas.microsoft.com/office/powerpoint/2010/main" val="20071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59</a:t>
            </a:fld>
            <a:endParaRPr lang="nl-NL"/>
          </a:p>
        </p:txBody>
      </p:sp>
    </p:spTree>
    <p:extLst>
      <p:ext uri="{BB962C8B-B14F-4D97-AF65-F5344CB8AC3E}">
        <p14:creationId xmlns:p14="http://schemas.microsoft.com/office/powerpoint/2010/main" val="3925368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60</a:t>
            </a:fld>
            <a:endParaRPr lang="nl-NL"/>
          </a:p>
        </p:txBody>
      </p:sp>
    </p:spTree>
    <p:extLst>
      <p:ext uri="{BB962C8B-B14F-4D97-AF65-F5344CB8AC3E}">
        <p14:creationId xmlns:p14="http://schemas.microsoft.com/office/powerpoint/2010/main" val="1539443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61</a:t>
            </a:fld>
            <a:endParaRPr lang="nl-NL"/>
          </a:p>
        </p:txBody>
      </p:sp>
    </p:spTree>
    <p:extLst>
      <p:ext uri="{BB962C8B-B14F-4D97-AF65-F5344CB8AC3E}">
        <p14:creationId xmlns:p14="http://schemas.microsoft.com/office/powerpoint/2010/main" val="10140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Arial" panose="020B0604020202020204" pitchFamily="34" charset="0"/>
              </a:rPr>
              <a:t>In de media verscheen het bericht dat uit onderzoek in opdracht van Rijkswaterstaat blijkt dat – in geval van een extreem grote brand – er sprake kan zijn van een verminderde brandwerendheid van het beton dat gebruikt is in wegtunnels die na 2008 zijn opgeleverd.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Arial" panose="020B0604020202020204" pitchFamily="34" charset="0"/>
              </a:rPr>
              <a:t>Dit leidde tot veel vragen over veiligheid (voor weggebruikers en hulpverleners)</a:t>
            </a:r>
            <a:r>
              <a:rPr lang="nl-NL" sz="1200" i="1" dirty="0">
                <a:solidFill>
                  <a:schemeClr val="accent1"/>
                </a:solidFill>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1" dirty="0">
              <a:solidFill>
                <a:schemeClr val="accent1"/>
              </a:solidFill>
              <a:cs typeface="Arial" panose="020B0604020202020204" pitchFamily="34" charset="0"/>
            </a:endParaRPr>
          </a:p>
          <a:p>
            <a:pPr marL="0" indent="0">
              <a:buNone/>
            </a:pPr>
            <a:r>
              <a:rPr lang="nl-NL" dirty="0"/>
              <a:t>Onderzoek gevolgen veiligheid weggebruikers:</a:t>
            </a:r>
          </a:p>
          <a:p>
            <a:r>
              <a:rPr lang="nl-NL" dirty="0"/>
              <a:t>Op basis van uitkomsten brandproeven heeft RWS in kaart gebracht wat de gevolgen hiervan waren voor de vier tunnels in kwestie: </a:t>
            </a:r>
          </a:p>
          <a:p>
            <a:r>
              <a:rPr lang="nl-NL" dirty="0"/>
              <a:t>Hebben de weggebruikers bij een brand genoeg tijd om zichzelf in veiligheid te brengen? </a:t>
            </a:r>
          </a:p>
          <a:p>
            <a:r>
              <a:rPr lang="nl-NL" dirty="0"/>
              <a:t>Dat bleek gelukkig het geval. </a:t>
            </a:r>
          </a:p>
          <a:p>
            <a:r>
              <a:rPr lang="nl-NL" dirty="0"/>
              <a:t>Per tunnel is bepaald in hoeverre de aanvalsplannen van de hulpdiensten moesten worden aangepast om veilig hun werk te kunnen blijven doen.</a:t>
            </a:r>
          </a:p>
          <a:p>
            <a:r>
              <a:rPr lang="nl-NL" dirty="0"/>
              <a:t>Besluit om bij grote branden in landtunnels het gebied bovenop de tunnels snel te ontruimen.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cs typeface="Arial" panose="020B0604020202020204" pitchFamily="34" charset="0"/>
            </a:endParaRPr>
          </a:p>
          <a:p>
            <a:endParaRPr lang="nl-NL" dirty="0"/>
          </a:p>
        </p:txBody>
      </p:sp>
      <p:sp>
        <p:nvSpPr>
          <p:cNvPr id="4" name="Slide Number Placeholder 3"/>
          <p:cNvSpPr>
            <a:spLocks noGrp="1"/>
          </p:cNvSpPr>
          <p:nvPr>
            <p:ph type="sldNum" sz="quarter" idx="10"/>
          </p:nvPr>
        </p:nvSpPr>
        <p:spPr/>
        <p:txBody>
          <a:bodyPr/>
          <a:lstStyle/>
          <a:p>
            <a:fld id="{51611F8D-CB1A-48DF-A2AA-3DCAF0BF9BB7}" type="slidenum">
              <a:rPr lang="nl-NL" smtClean="0"/>
              <a:t>3</a:t>
            </a:fld>
            <a:endParaRPr lang="nl-NL"/>
          </a:p>
        </p:txBody>
      </p:sp>
    </p:spTree>
    <p:extLst>
      <p:ext uri="{BB962C8B-B14F-4D97-AF65-F5344CB8AC3E}">
        <p14:creationId xmlns:p14="http://schemas.microsoft.com/office/powerpoint/2010/main" val="3265690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62</a:t>
            </a:fld>
            <a:endParaRPr lang="nl-NL"/>
          </a:p>
        </p:txBody>
      </p:sp>
    </p:spTree>
    <p:extLst>
      <p:ext uri="{BB962C8B-B14F-4D97-AF65-F5344CB8AC3E}">
        <p14:creationId xmlns:p14="http://schemas.microsoft.com/office/powerpoint/2010/main" val="1388532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1611F8D-CB1A-48DF-A2AA-3DCAF0BF9BB7}" type="slidenum">
              <a:rPr lang="nl-NL" smtClean="0"/>
              <a:t>65</a:t>
            </a:fld>
            <a:endParaRPr lang="nl-NL"/>
          </a:p>
        </p:txBody>
      </p:sp>
    </p:spTree>
    <p:extLst>
      <p:ext uri="{BB962C8B-B14F-4D97-AF65-F5344CB8AC3E}">
        <p14:creationId xmlns:p14="http://schemas.microsoft.com/office/powerpoint/2010/main" val="1610828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1611F8D-CB1A-48DF-A2AA-3DCAF0BF9BB7}" type="slidenum">
              <a:rPr lang="nl-NL" smtClean="0"/>
              <a:t>66</a:t>
            </a:fld>
            <a:endParaRPr lang="nl-NL"/>
          </a:p>
        </p:txBody>
      </p:sp>
    </p:spTree>
    <p:extLst>
      <p:ext uri="{BB962C8B-B14F-4D97-AF65-F5344CB8AC3E}">
        <p14:creationId xmlns:p14="http://schemas.microsoft.com/office/powerpoint/2010/main" val="230124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Op basis van uitkomsten brandproeven heeft RWS in kaart gebracht wat de gevolgen hiervan waren voor de vier tunnels in kwestie: </a:t>
            </a:r>
          </a:p>
          <a:p>
            <a:r>
              <a:rPr lang="nl-NL" dirty="0"/>
              <a:t>Hebben de weggebruikers bij een brand genoeg tijd om zichzelf in veiligheid te brengen? </a:t>
            </a:r>
          </a:p>
          <a:p>
            <a:r>
              <a:rPr lang="nl-NL" dirty="0"/>
              <a:t>Dat bleek gelukkig het geval. Per tunnel is bepaald in hoeverre de aanvalsplannen van de hulpdiensten moesten worden aangepast om veilig hun werk te kunnen blijven doen. Besluit om bij grote branden in landtunnels het gebied bovenop de tunnels snel te ontruimen.</a:t>
            </a:r>
          </a:p>
        </p:txBody>
      </p:sp>
      <p:sp>
        <p:nvSpPr>
          <p:cNvPr id="4" name="Slide Number Placeholder 3"/>
          <p:cNvSpPr>
            <a:spLocks noGrp="1"/>
          </p:cNvSpPr>
          <p:nvPr>
            <p:ph type="sldNum" sz="quarter" idx="10"/>
          </p:nvPr>
        </p:nvSpPr>
        <p:spPr/>
        <p:txBody>
          <a:bodyPr/>
          <a:lstStyle/>
          <a:p>
            <a:fld id="{51611F8D-CB1A-48DF-A2AA-3DCAF0BF9BB7}" type="slidenum">
              <a:rPr lang="nl-NL" smtClean="0"/>
              <a:t>4</a:t>
            </a:fld>
            <a:endParaRPr lang="nl-NL"/>
          </a:p>
        </p:txBody>
      </p:sp>
    </p:spTree>
    <p:extLst>
      <p:ext uri="{BB962C8B-B14F-4D97-AF65-F5344CB8AC3E}">
        <p14:creationId xmlns:p14="http://schemas.microsoft.com/office/powerpoint/2010/main" val="4126099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1611F8D-CB1A-48DF-A2AA-3DCAF0BF9BB7}" type="slidenum">
              <a:rPr lang="nl-NL" smtClean="0"/>
              <a:t>5</a:t>
            </a:fld>
            <a:endParaRPr lang="nl-NL"/>
          </a:p>
        </p:txBody>
      </p:sp>
    </p:spTree>
    <p:extLst>
      <p:ext uri="{BB962C8B-B14F-4D97-AF65-F5344CB8AC3E}">
        <p14:creationId xmlns:p14="http://schemas.microsoft.com/office/powerpoint/2010/main" val="343357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1611F8D-CB1A-48DF-A2AA-3DCAF0BF9BB7}" type="slidenum">
              <a:rPr lang="nl-NL" smtClean="0"/>
              <a:t>6</a:t>
            </a:fld>
            <a:endParaRPr lang="nl-NL"/>
          </a:p>
        </p:txBody>
      </p:sp>
    </p:spTree>
    <p:extLst>
      <p:ext uri="{BB962C8B-B14F-4D97-AF65-F5344CB8AC3E}">
        <p14:creationId xmlns:p14="http://schemas.microsoft.com/office/powerpoint/2010/main" val="297384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1611F8D-CB1A-48DF-A2AA-3DCAF0BF9BB7}" type="slidenum">
              <a:rPr lang="nl-NL" smtClean="0"/>
              <a:t>7</a:t>
            </a:fld>
            <a:endParaRPr lang="nl-NL"/>
          </a:p>
        </p:txBody>
      </p:sp>
    </p:spTree>
    <p:extLst>
      <p:ext uri="{BB962C8B-B14F-4D97-AF65-F5344CB8AC3E}">
        <p14:creationId xmlns:p14="http://schemas.microsoft.com/office/powerpoint/2010/main" val="411767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1611F8D-CB1A-48DF-A2AA-3DCAF0BF9BB7}" type="slidenum">
              <a:rPr lang="nl-NL" smtClean="0"/>
              <a:t>8</a:t>
            </a:fld>
            <a:endParaRPr lang="nl-NL"/>
          </a:p>
        </p:txBody>
      </p:sp>
    </p:spTree>
    <p:extLst>
      <p:ext uri="{BB962C8B-B14F-4D97-AF65-F5344CB8AC3E}">
        <p14:creationId xmlns:p14="http://schemas.microsoft.com/office/powerpoint/2010/main" val="3895652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1611F8D-CB1A-48DF-A2AA-3DCAF0BF9BB7}" type="slidenum">
              <a:rPr lang="nl-NL" smtClean="0"/>
              <a:t>10</a:t>
            </a:fld>
            <a:endParaRPr lang="nl-NL"/>
          </a:p>
        </p:txBody>
      </p:sp>
    </p:spTree>
    <p:extLst>
      <p:ext uri="{BB962C8B-B14F-4D97-AF65-F5344CB8AC3E}">
        <p14:creationId xmlns:p14="http://schemas.microsoft.com/office/powerpoint/2010/main" val="16739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973931"/>
          </a:xfrm>
        </p:spPr>
        <p:txBody>
          <a:bodyPr/>
          <a:lstStyle/>
          <a:p>
            <a:r>
              <a:rPr lang="nl-NL"/>
              <a:t>Klik om de stijl te bewerken</a:t>
            </a:r>
            <a:endParaRPr lang="nl-NL" dirty="0"/>
          </a:p>
        </p:txBody>
      </p:sp>
      <p:sp>
        <p:nvSpPr>
          <p:cNvPr id="3" name="Ondertitel 2"/>
          <p:cNvSpPr>
            <a:spLocks noGrp="1"/>
          </p:cNvSpPr>
          <p:nvPr>
            <p:ph type="subTitle" idx="1"/>
          </p:nvPr>
        </p:nvSpPr>
        <p:spPr>
          <a:xfrm>
            <a:off x="1357290" y="2786064"/>
            <a:ext cx="6400800" cy="107157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500034" y="4500576"/>
            <a:ext cx="2133600" cy="254779"/>
          </a:xfrm>
          <a:prstGeom prst="rect">
            <a:avLst/>
          </a:prstGeom>
        </p:spPr>
        <p:txBody>
          <a:bodyPr/>
          <a:lstStyle/>
          <a:p>
            <a:fld id="{ED1BB6B8-4A46-4B63-956B-9817855C44D7}" type="datetimeFigureOut">
              <a:rPr lang="nl-NL" smtClean="0"/>
              <a:t>3-12-2018</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fld id="{F12BA691-8E73-4E07-BCA1-17C175B335AC}"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1"/>
            <a:ext cx="2057400" cy="329088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54781"/>
            <a:ext cx="6019800" cy="32908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500034" y="4500576"/>
            <a:ext cx="2133600" cy="254779"/>
          </a:xfrm>
          <a:prstGeom prst="rect">
            <a:avLst/>
          </a:prstGeom>
        </p:spPr>
        <p:txBody>
          <a:bodyPr/>
          <a:lstStyle/>
          <a:p>
            <a:fld id="{ED1BB6B8-4A46-4B63-956B-9817855C44D7}" type="datetimeFigureOut">
              <a:rPr lang="nl-NL" smtClean="0"/>
              <a:t>3-12-2018</a:t>
            </a:fld>
            <a:endParaRPr lang="nl-NL"/>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fld id="{F12BA691-8E73-4E07-BCA1-17C175B335AC}" type="slidenum">
              <a:rPr lang="nl-NL" smtClean="0"/>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noSelect="1"/>
          </p:cNvSpPr>
          <p:nvPr>
            <p:ph idx="1"/>
          </p:nvPr>
        </p:nvSpPr>
        <p:spPr>
          <a:xfrm>
            <a:off x="6689901" y="1540081"/>
            <a:ext cx="2052000" cy="3132000"/>
          </a:xfrm>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6" name="Tijdelijke aanduiding voor afbeelding 5"/>
          <p:cNvSpPr>
            <a:spLocks noGrp="1" noSelect="1"/>
          </p:cNvSpPr>
          <p:nvPr>
            <p:ph type="pic" sz="quarter" idx="10" hasCustomPrompt="1"/>
          </p:nvPr>
        </p:nvSpPr>
        <p:spPr>
          <a:xfrm>
            <a:off x="766800" y="1593000"/>
            <a:ext cx="5720400" cy="2859300"/>
          </a:xfrm>
        </p:spPr>
        <p:txBody>
          <a:bodyPr/>
          <a:lstStyle>
            <a:lvl1pPr marL="0" indent="0">
              <a:buNone/>
              <a:defRPr b="0" baseline="0"/>
            </a:lvl1pPr>
          </a:lstStyle>
          <a:p>
            <a:r>
              <a:rPr lang="nl-NL" dirty="0"/>
              <a:t>Afbeelding formaat: 641 x 427 pixels.</a:t>
            </a:r>
          </a:p>
        </p:txBody>
      </p:sp>
    </p:spTree>
    <p:extLst>
      <p:ext uri="{BB962C8B-B14F-4D97-AF65-F5344CB8AC3E}">
        <p14:creationId xmlns:p14="http://schemas.microsoft.com/office/powerpoint/2010/main" val="3375020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ard 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r>
              <a:rPr lang="nl-NL" dirty="0"/>
              <a:t>05-04-14</a:t>
            </a:r>
          </a:p>
        </p:txBody>
      </p:sp>
      <p:sp>
        <p:nvSpPr>
          <p:cNvPr id="4" name="Tijdelijke aanduiding voor dianummer 3"/>
          <p:cNvSpPr>
            <a:spLocks noGrp="1"/>
          </p:cNvSpPr>
          <p:nvPr>
            <p:ph type="sldNum" sz="quarter" idx="11"/>
          </p:nvPr>
        </p:nvSpPr>
        <p:spPr/>
        <p:txBody>
          <a:bodyPr/>
          <a:lstStyle/>
          <a:p>
            <a:r>
              <a:rPr lang="nl-NL" dirty="0"/>
              <a:t>Slide </a:t>
            </a:r>
            <a:fld id="{29C665F2-1D30-4799-B3D0-88048A1C9EAE}" type="slidenum">
              <a:rPr lang="nl-NL" smtClean="0"/>
              <a:pPr/>
              <a:t>‹nr.›</a:t>
            </a:fld>
            <a:endParaRPr lang="nl-NL" dirty="0"/>
          </a:p>
        </p:txBody>
      </p:sp>
      <p:sp>
        <p:nvSpPr>
          <p:cNvPr id="7" name="Tijdelijke aanduiding voor tekst 6"/>
          <p:cNvSpPr>
            <a:spLocks noGrp="1"/>
          </p:cNvSpPr>
          <p:nvPr>
            <p:ph type="body" sz="quarter" idx="12"/>
          </p:nvPr>
        </p:nvSpPr>
        <p:spPr>
          <a:xfrm>
            <a:off x="251520" y="1059582"/>
            <a:ext cx="8568630" cy="3384376"/>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8657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28596" y="785800"/>
            <a:ext cx="8229600" cy="857250"/>
          </a:xfrm>
        </p:spPr>
        <p:txBody>
          <a:bodyPr/>
          <a:lstStyle/>
          <a:p>
            <a:r>
              <a:rPr lang="nl-NL"/>
              <a:t>Klik om de stijl te bewerken</a:t>
            </a:r>
          </a:p>
        </p:txBody>
      </p:sp>
      <p:sp>
        <p:nvSpPr>
          <p:cNvPr id="3" name="Tijdelijke aanduiding voor inhoud 2"/>
          <p:cNvSpPr>
            <a:spLocks noGrp="1"/>
          </p:cNvSpPr>
          <p:nvPr>
            <p:ph sz="half" idx="1"/>
          </p:nvPr>
        </p:nvSpPr>
        <p:spPr>
          <a:xfrm>
            <a:off x="500034" y="1857370"/>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4643438" y="1857370"/>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a:xfrm>
            <a:off x="500034" y="4500576"/>
            <a:ext cx="2133600" cy="254779"/>
          </a:xfrm>
          <a:prstGeom prst="rect">
            <a:avLst/>
          </a:prstGeom>
        </p:spPr>
        <p:txBody>
          <a:bodyPr/>
          <a:lstStyle/>
          <a:p>
            <a:fld id="{ED1BB6B8-4A46-4B63-956B-9817855C44D7}" type="datetimeFigureOut">
              <a:rPr lang="nl-NL" smtClean="0"/>
              <a:t>3-12-2018</a:t>
            </a:fld>
            <a:endParaRPr lang="nl-NL"/>
          </a:p>
        </p:txBody>
      </p:sp>
      <p:sp>
        <p:nvSpPr>
          <p:cNvPr id="8" name="Tijdelijke aanduiding voor voettekst 7"/>
          <p:cNvSpPr>
            <a:spLocks noGrp="1"/>
          </p:cNvSpPr>
          <p:nvPr>
            <p:ph type="ftr" sz="quarter" idx="11"/>
          </p:nvPr>
        </p:nvSpPr>
        <p:spPr>
          <a:xfrm>
            <a:off x="3124200" y="4767263"/>
            <a:ext cx="2895600" cy="273844"/>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4767263"/>
            <a:ext cx="2133600" cy="273844"/>
          </a:xfrm>
          <a:prstGeom prst="rect">
            <a:avLst/>
          </a:prstGeom>
        </p:spPr>
        <p:txBody>
          <a:bodyPr/>
          <a:lstStyle/>
          <a:p>
            <a:fld id="{F12BA691-8E73-4E07-BCA1-17C175B335AC}" type="slidenum">
              <a:rPr lang="nl-NL" smtClean="0"/>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a:xfrm>
            <a:off x="500034" y="4500576"/>
            <a:ext cx="2133600" cy="254779"/>
          </a:xfrm>
          <a:prstGeom prst="rect">
            <a:avLst/>
          </a:prstGeom>
        </p:spPr>
        <p:txBody>
          <a:bodyPr/>
          <a:lstStyle/>
          <a:p>
            <a:fld id="{ED1BB6B8-4A46-4B63-956B-9817855C44D7}" type="datetimeFigureOut">
              <a:rPr lang="nl-NL" smtClean="0"/>
              <a:t>3-12-2018</a:t>
            </a:fld>
            <a:endParaRPr lang="nl-NL"/>
          </a:p>
        </p:txBody>
      </p:sp>
      <p:sp>
        <p:nvSpPr>
          <p:cNvPr id="4" name="Tijdelijke aanduiding voor voettekst 3"/>
          <p:cNvSpPr>
            <a:spLocks noGrp="1"/>
          </p:cNvSpPr>
          <p:nvPr>
            <p:ph type="ftr" sz="quarter" idx="11"/>
          </p:nvPr>
        </p:nvSpPr>
        <p:spPr>
          <a:xfrm>
            <a:off x="3124200" y="4767263"/>
            <a:ext cx="2895600" cy="273844"/>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4767263"/>
            <a:ext cx="2133600" cy="273844"/>
          </a:xfrm>
          <a:prstGeom prst="rect">
            <a:avLst/>
          </a:prstGeom>
        </p:spPr>
        <p:txBody>
          <a:bodyPr/>
          <a:lstStyle/>
          <a:p>
            <a:fld id="{F12BA691-8E73-4E07-BCA1-17C175B335AC}"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500034" y="4500576"/>
            <a:ext cx="2133600" cy="254779"/>
          </a:xfrm>
          <a:prstGeom prst="rect">
            <a:avLst/>
          </a:prstGeom>
        </p:spPr>
        <p:txBody>
          <a:bodyPr/>
          <a:lstStyle/>
          <a:p>
            <a:fld id="{ED1BB6B8-4A46-4B63-956B-9817855C44D7}" type="datetimeFigureOut">
              <a:rPr lang="nl-NL" smtClean="0"/>
              <a:t>3-12-2018</a:t>
            </a:fld>
            <a:endParaRPr lang="nl-NL"/>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fld id="{F12BA691-8E73-4E07-BCA1-17C175B335AC}"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a:xfrm>
            <a:off x="500034" y="4500576"/>
            <a:ext cx="2133600" cy="254779"/>
          </a:xfrm>
          <a:prstGeom prst="rect">
            <a:avLst/>
          </a:prstGeom>
        </p:spPr>
        <p:txBody>
          <a:bodyPr/>
          <a:lstStyle/>
          <a:p>
            <a:fld id="{ED1BB6B8-4A46-4B63-956B-9817855C44D7}" type="datetimeFigureOut">
              <a:rPr lang="nl-NL" smtClean="0"/>
              <a:t>3-12-2018</a:t>
            </a:fld>
            <a:endParaRPr lang="nl-NL"/>
          </a:p>
        </p:txBody>
      </p:sp>
      <p:sp>
        <p:nvSpPr>
          <p:cNvPr id="6" name="Tijdelijke aanduiding voor voettekst 5"/>
          <p:cNvSpPr>
            <a:spLocks noGrp="1"/>
          </p:cNvSpPr>
          <p:nvPr>
            <p:ph type="ftr" sz="quarter" idx="11"/>
          </p:nvPr>
        </p:nvSpPr>
        <p:spPr>
          <a:xfrm>
            <a:off x="3124200" y="4767263"/>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3"/>
            <a:ext cx="2133600" cy="273844"/>
          </a:xfrm>
          <a:prstGeom prst="rect">
            <a:avLst/>
          </a:prstGeom>
        </p:spPr>
        <p:txBody>
          <a:bodyPr/>
          <a:lstStyle/>
          <a:p>
            <a:fld id="{F12BA691-8E73-4E07-BCA1-17C175B335AC}" type="slidenum">
              <a:rPr lang="nl-NL" smtClean="0"/>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a:xfrm>
            <a:off x="500034" y="4500576"/>
            <a:ext cx="2133600" cy="254779"/>
          </a:xfrm>
          <a:prstGeom prst="rect">
            <a:avLst/>
          </a:prstGeom>
        </p:spPr>
        <p:txBody>
          <a:bodyPr/>
          <a:lstStyle/>
          <a:p>
            <a:fld id="{ED1BB6B8-4A46-4B63-956B-9817855C44D7}" type="datetimeFigureOut">
              <a:rPr lang="nl-NL" smtClean="0"/>
              <a:t>3-12-2018</a:t>
            </a:fld>
            <a:endParaRPr lang="nl-NL"/>
          </a:p>
        </p:txBody>
      </p:sp>
      <p:sp>
        <p:nvSpPr>
          <p:cNvPr id="6" name="Tijdelijke aanduiding voor voettekst 5"/>
          <p:cNvSpPr>
            <a:spLocks noGrp="1"/>
          </p:cNvSpPr>
          <p:nvPr>
            <p:ph type="ftr" sz="quarter" idx="11"/>
          </p:nvPr>
        </p:nvSpPr>
        <p:spPr>
          <a:xfrm>
            <a:off x="3124200" y="4767263"/>
            <a:ext cx="2895600" cy="273844"/>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4767263"/>
            <a:ext cx="2133600" cy="273844"/>
          </a:xfrm>
          <a:prstGeom prst="rect">
            <a:avLst/>
          </a:prstGeom>
        </p:spPr>
        <p:txBody>
          <a:bodyPr/>
          <a:lstStyle/>
          <a:p>
            <a:fld id="{F12BA691-8E73-4E07-BCA1-17C175B335AC}"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857238"/>
            <a:ext cx="8229600" cy="85725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857371"/>
            <a:ext cx="8229600" cy="2786081"/>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accent5">
              <a:lumMod val="75000"/>
            </a:schemeClr>
          </a:solidFill>
          <a:latin typeface="+mj-lt"/>
          <a:ea typeface="+mj-ea"/>
          <a:cs typeface="+mj-cs"/>
        </a:defRPr>
      </a:lvl1pPr>
    </p:titleStyle>
    <p:body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798900"/>
            <a:ext cx="7772400" cy="973931"/>
          </a:xfrm>
        </p:spPr>
        <p:txBody>
          <a:bodyPr>
            <a:normAutofit/>
          </a:bodyPr>
          <a:lstStyle/>
          <a:p>
            <a:pPr algn="ctr"/>
            <a:r>
              <a:rPr lang="nl-NL" dirty="0"/>
              <a:t>Brandwerendheid wegtunnels	</a:t>
            </a:r>
          </a:p>
        </p:txBody>
      </p:sp>
      <p:sp>
        <p:nvSpPr>
          <p:cNvPr id="3" name="Ondertitel 2"/>
          <p:cNvSpPr>
            <a:spLocks noGrp="1"/>
          </p:cNvSpPr>
          <p:nvPr>
            <p:ph type="subTitle" idx="1"/>
          </p:nvPr>
        </p:nvSpPr>
        <p:spPr>
          <a:xfrm>
            <a:off x="1166267" y="1793959"/>
            <a:ext cx="6400800" cy="1071570"/>
          </a:xfrm>
        </p:spPr>
        <p:txBody>
          <a:bodyPr>
            <a:normAutofit fontScale="77500" lnSpcReduction="20000"/>
          </a:bodyPr>
          <a:lstStyle/>
          <a:p>
            <a:pPr algn="ctr"/>
            <a:r>
              <a:rPr lang="nl-NL" i="1" dirty="0"/>
              <a:t>Landelijke terugkomdag</a:t>
            </a:r>
          </a:p>
          <a:p>
            <a:pPr algn="ctr"/>
            <a:endParaRPr lang="nl-NL" i="1" dirty="0"/>
          </a:p>
          <a:p>
            <a:pPr algn="ctr"/>
            <a:r>
              <a:rPr lang="nl-NL" i="1" dirty="0"/>
              <a:t>15 november 2018</a:t>
            </a:r>
          </a:p>
        </p:txBody>
      </p:sp>
      <p:pic>
        <p:nvPicPr>
          <p:cNvPr id="4" name="Picture 3">
            <a:extLst>
              <a:ext uri="{FF2B5EF4-FFF2-40B4-BE49-F238E27FC236}">
                <a16:creationId xmlns:a16="http://schemas.microsoft.com/office/drawing/2014/main" id="{84407AEE-E47F-4209-A718-BD829359FDB0}"/>
              </a:ext>
            </a:extLst>
          </p:cNvPr>
          <p:cNvPicPr>
            <a:picLocks noChangeAspect="1"/>
          </p:cNvPicPr>
          <p:nvPr/>
        </p:nvPicPr>
        <p:blipFill>
          <a:blip r:embed="rId3"/>
          <a:stretch>
            <a:fillRect/>
          </a:stretch>
        </p:blipFill>
        <p:spPr>
          <a:xfrm>
            <a:off x="1979712" y="2911051"/>
            <a:ext cx="4773910" cy="1875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Inhoudsopgave</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7617902" cy="370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t>Wat is er inhoudelijk op technisch gebied gebeurd?</a:t>
            </a:r>
          </a:p>
          <a:p>
            <a:r>
              <a:rPr lang="nl-NL" sz="2200" dirty="0"/>
              <a:t>Wat is er qua samenwerking op de rit gezet?</a:t>
            </a:r>
          </a:p>
          <a:p>
            <a:r>
              <a:rPr lang="nl-NL" sz="2200" dirty="0"/>
              <a:t>Welke bestuurlijke trajecten zijn er afgelegd?</a:t>
            </a:r>
          </a:p>
          <a:p>
            <a:r>
              <a:rPr lang="nl-NL" sz="2200" dirty="0"/>
              <a:t>Wat staat er voor het komende (half) jaar op de rol?</a:t>
            </a:r>
          </a:p>
          <a:p>
            <a:r>
              <a:rPr lang="nl-NL" sz="2200" dirty="0"/>
              <a:t>Enkele tips voor Tunnelbeheerders (en anderen)</a:t>
            </a:r>
          </a:p>
        </p:txBody>
      </p:sp>
    </p:spTree>
    <p:extLst>
      <p:ext uri="{BB962C8B-B14F-4D97-AF65-F5344CB8AC3E}">
        <p14:creationId xmlns:p14="http://schemas.microsoft.com/office/powerpoint/2010/main" val="328028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Inhoud / techniek</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7617902" cy="370847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Door RWS en Amsterdam zijn in o.a. de Koning Willem- Alexandertunnel (KWA) en Michiel de Ruijtertunnel (MRT) hitteproeven uitgevoerd.</a:t>
            </a:r>
          </a:p>
          <a:p>
            <a:r>
              <a:rPr lang="nl-NL" sz="2400" dirty="0"/>
              <a:t>De resultaten bevestigen het eerdere vermoeden: het beton houdt het in deze tunnels onvoldoende lang vol.</a:t>
            </a:r>
          </a:p>
          <a:p>
            <a:r>
              <a:rPr lang="nl-NL" sz="2400" dirty="0"/>
              <a:t>Ook andere tunnelbeheerders komen tot deze conclusie (of zijn zich nog aan het beraden).</a:t>
            </a:r>
            <a:r>
              <a:rPr lang="nl-NL" sz="2400" dirty="0">
                <a:solidFill>
                  <a:srgbClr val="FF0000"/>
                </a:solidFill>
              </a:rPr>
              <a:t> </a:t>
            </a:r>
          </a:p>
          <a:p>
            <a:r>
              <a:rPr lang="nl-NL" sz="2400" dirty="0"/>
              <a:t>Vanuit de bestaande wegtunnels wordt ook gekeken naar de resultaten van de laboratoriumproeven  voor nieuwe tunnels zoals de A9 Gaasperdammerweg en Rotterdamse Baan.</a:t>
            </a:r>
          </a:p>
          <a:p>
            <a:endParaRPr lang="nl-NL" sz="2400" dirty="0"/>
          </a:p>
        </p:txBody>
      </p:sp>
    </p:spTree>
    <p:extLst>
      <p:ext uri="{BB962C8B-B14F-4D97-AF65-F5344CB8AC3E}">
        <p14:creationId xmlns:p14="http://schemas.microsoft.com/office/powerpoint/2010/main" val="172023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Koning-Willem-Alexandertun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211710"/>
            <a:ext cx="67246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695" y="771550"/>
            <a:ext cx="4145415"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hoek 11"/>
          <p:cNvSpPr/>
          <p:nvPr/>
        </p:nvSpPr>
        <p:spPr>
          <a:xfrm>
            <a:off x="420027" y="1419622"/>
            <a:ext cx="4113306" cy="369332"/>
          </a:xfrm>
          <a:prstGeom prst="rect">
            <a:avLst/>
          </a:prstGeom>
        </p:spPr>
        <p:txBody>
          <a:bodyPr wrap="none">
            <a:spAutoFit/>
          </a:bodyPr>
          <a:lstStyle/>
          <a:p>
            <a:r>
              <a:rPr lang="nl-NL" altLang="nl-NL" dirty="0"/>
              <a:t>Onderzoek brandwerendheid KWA-tunnel</a:t>
            </a:r>
            <a:endParaRPr lang="nl-NL" dirty="0"/>
          </a:p>
        </p:txBody>
      </p:sp>
    </p:spTree>
    <p:extLst>
      <p:ext uri="{BB962C8B-B14F-4D97-AF65-F5344CB8AC3E}">
        <p14:creationId xmlns:p14="http://schemas.microsoft.com/office/powerpoint/2010/main" val="154095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KWA (1)</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55911" y="987574"/>
            <a:ext cx="7617902" cy="370847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13 significante betonmengsels gebruikt in verkeersbuizen</a:t>
            </a:r>
          </a:p>
          <a:p>
            <a:r>
              <a:rPr lang="nl-NL" sz="2400" dirty="0"/>
              <a:t>Wanden zijn van kaal beton en aan het dak zijn 2 typen </a:t>
            </a:r>
            <a:br>
              <a:rPr lang="nl-NL" sz="2400" dirty="0"/>
            </a:br>
            <a:r>
              <a:rPr lang="nl-NL" sz="2400" dirty="0"/>
              <a:t>HW-bekleding toegepast.</a:t>
            </a:r>
          </a:p>
          <a:p>
            <a:r>
              <a:rPr lang="nl-NL" sz="2400" dirty="0"/>
              <a:t>Zoektocht: waar ga je testen en wat ga je testen (ook voor later als de veiligheidsbewijsvoering aan de orde is)</a:t>
            </a:r>
          </a:p>
          <a:p>
            <a:r>
              <a:rPr lang="nl-NL" sz="2400" dirty="0"/>
              <a:t>Testprotocol ontwikkeld en toegepast.</a:t>
            </a:r>
          </a:p>
          <a:p>
            <a:r>
              <a:rPr lang="nl-NL" sz="2400" dirty="0"/>
              <a:t>Eerste sluiting april/mei (2 weken/nachten): onvoldoende lang voor uitvoeren van volledig onderzoeksprogramma.</a:t>
            </a:r>
          </a:p>
          <a:p>
            <a:r>
              <a:rPr lang="nl-NL" sz="2400" dirty="0"/>
              <a:t>Tweede sluiting oktober/november (4 weken/nachten): aanvullende info verkregen en verificatie)</a:t>
            </a:r>
          </a:p>
        </p:txBody>
      </p:sp>
    </p:spTree>
    <p:extLst>
      <p:ext uri="{BB962C8B-B14F-4D97-AF65-F5344CB8AC3E}">
        <p14:creationId xmlns:p14="http://schemas.microsoft.com/office/powerpoint/2010/main" val="3567646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123478"/>
            <a:ext cx="3312368" cy="576064"/>
          </a:xfrm>
        </p:spPr>
        <p:txBody>
          <a:bodyPr>
            <a:noAutofit/>
          </a:bodyPr>
          <a:lstStyle/>
          <a:p>
            <a:pPr algn="l"/>
            <a:r>
              <a:rPr lang="nl-NL" sz="3600" dirty="0"/>
              <a:t>KWA (2)</a:t>
            </a:r>
            <a:endParaRPr lang="en-GB" sz="3600" dirty="0"/>
          </a:p>
        </p:txBody>
      </p:sp>
      <p:sp>
        <p:nvSpPr>
          <p:cNvPr id="3" name="Tijdelijke aanduiding voor inhoud 2"/>
          <p:cNvSpPr>
            <a:spLocks noGrp="1"/>
          </p:cNvSpPr>
          <p:nvPr>
            <p:ph idx="1"/>
          </p:nvPr>
        </p:nvSpPr>
        <p:spPr>
          <a:xfrm>
            <a:off x="467544" y="1131590"/>
            <a:ext cx="8229600" cy="3583870"/>
          </a:xfrm>
        </p:spPr>
        <p:txBody>
          <a:bodyPr/>
          <a:lstStyle/>
          <a:p>
            <a:r>
              <a:rPr lang="nl-NL" sz="2200" dirty="0"/>
              <a:t>Beide typen </a:t>
            </a:r>
            <a:r>
              <a:rPr lang="nl-NL" sz="2200" dirty="0" err="1"/>
              <a:t>hittewerende</a:t>
            </a:r>
            <a:r>
              <a:rPr lang="nl-NL" sz="2200" dirty="0"/>
              <a:t> bekleding beschermen het beton onvoldoende voor 2 uur brandwerendheid met RWS-curve.</a:t>
            </a:r>
          </a:p>
          <a:p>
            <a:r>
              <a:rPr lang="nl-NL" sz="2200" dirty="0"/>
              <a:t>Het is niet zo dat de HWB slechter presteert dan verwacht maar het beton is afspatgevoeliger.</a:t>
            </a:r>
          </a:p>
          <a:p>
            <a:pPr lvl="0"/>
            <a:r>
              <a:rPr lang="nl-NL" sz="2200" dirty="0"/>
              <a:t>Om de tunnel weer 2 uur brandwerend te maken moeten wanden bekleed worden. Voor het dak is een tweede laag bekleding nodig. Voor de minimaal benodigde dikte moeten de testresultaten nog nader geanalyseerd worden.</a:t>
            </a:r>
          </a:p>
          <a:p>
            <a:endParaRPr lang="nl-NL" sz="2200" dirty="0"/>
          </a:p>
          <a:p>
            <a:endParaRPr lang="en-GB" dirty="0"/>
          </a:p>
        </p:txBody>
      </p:sp>
    </p:spTree>
    <p:extLst>
      <p:ext uri="{BB962C8B-B14F-4D97-AF65-F5344CB8AC3E}">
        <p14:creationId xmlns:p14="http://schemas.microsoft.com/office/powerpoint/2010/main" val="3074432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723500" y="1540081"/>
            <a:ext cx="7018401" cy="1733747"/>
          </a:xfrm>
        </p:spPr>
        <p:txBody>
          <a:bodyPr/>
          <a:lstStyle/>
          <a:p>
            <a:r>
              <a:rPr lang="nl-NL" sz="1500" dirty="0"/>
              <a:t>Kortetermijnmaatregelen: omleidingsroute vrachtauto’s</a:t>
            </a:r>
          </a:p>
          <a:p>
            <a:endParaRPr lang="nl-NL" sz="1500" dirty="0"/>
          </a:p>
          <a:p>
            <a:pPr marL="0" indent="0">
              <a:buNone/>
            </a:pPr>
            <a:endParaRPr lang="nl-NL" sz="1500" dirty="0"/>
          </a:p>
          <a:p>
            <a:pPr>
              <a:buFontTx/>
              <a:buChar char="-"/>
            </a:pPr>
            <a:endParaRPr lang="nl-NL" sz="1500" dirty="0"/>
          </a:p>
          <a:p>
            <a:pPr marL="0" indent="0">
              <a:buNone/>
            </a:pPr>
            <a:endParaRPr lang="nl-NL" sz="1500" dirty="0"/>
          </a:p>
        </p:txBody>
      </p:sp>
      <p:pic>
        <p:nvPicPr>
          <p:cNvPr id="4" name="Afbeelding 3">
            <a:extLst>
              <a:ext uri="{FF2B5EF4-FFF2-40B4-BE49-F238E27FC236}">
                <a16:creationId xmlns:a16="http://schemas.microsoft.com/office/drawing/2014/main" id="{593499EE-B330-408A-BF49-C359BA9AC7D9}"/>
              </a:ext>
            </a:extLst>
          </p:cNvPr>
          <p:cNvPicPr>
            <a:picLocks noChangeAspect="1"/>
          </p:cNvPicPr>
          <p:nvPr/>
        </p:nvPicPr>
        <p:blipFill>
          <a:blip r:embed="rId2"/>
          <a:stretch>
            <a:fillRect/>
          </a:stretch>
        </p:blipFill>
        <p:spPr>
          <a:xfrm>
            <a:off x="1140805" y="915566"/>
            <a:ext cx="7589657" cy="4032448"/>
          </a:xfrm>
          <a:prstGeom prst="rect">
            <a:avLst/>
          </a:prstGeom>
        </p:spPr>
      </p:pic>
      <p:sp>
        <p:nvSpPr>
          <p:cNvPr id="3" name="Rechthoek 2">
            <a:extLst>
              <a:ext uri="{FF2B5EF4-FFF2-40B4-BE49-F238E27FC236}">
                <a16:creationId xmlns:a16="http://schemas.microsoft.com/office/drawing/2014/main" id="{2246A5E8-0928-41C1-895D-0957C113E92B}"/>
              </a:ext>
            </a:extLst>
          </p:cNvPr>
          <p:cNvSpPr/>
          <p:nvPr/>
        </p:nvSpPr>
        <p:spPr>
          <a:xfrm rot="1922493">
            <a:off x="3706821" y="1946510"/>
            <a:ext cx="539918" cy="16251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nl-NL"/>
          </a:p>
        </p:txBody>
      </p:sp>
      <p:sp>
        <p:nvSpPr>
          <p:cNvPr id="6" name="Pijl: rechts 5">
            <a:extLst>
              <a:ext uri="{FF2B5EF4-FFF2-40B4-BE49-F238E27FC236}">
                <a16:creationId xmlns:a16="http://schemas.microsoft.com/office/drawing/2014/main" id="{B2036F91-D405-4710-BD9B-9EDD38792A3F}"/>
              </a:ext>
            </a:extLst>
          </p:cNvPr>
          <p:cNvSpPr/>
          <p:nvPr/>
        </p:nvSpPr>
        <p:spPr>
          <a:xfrm>
            <a:off x="2411760" y="1942836"/>
            <a:ext cx="1188132" cy="59406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nl-NL"/>
          </a:p>
        </p:txBody>
      </p:sp>
      <p:sp>
        <p:nvSpPr>
          <p:cNvPr id="9" name="Rechthoek 8">
            <a:extLst>
              <a:ext uri="{FF2B5EF4-FFF2-40B4-BE49-F238E27FC236}">
                <a16:creationId xmlns:a16="http://schemas.microsoft.com/office/drawing/2014/main" id="{F26A3989-78B9-440B-A614-FCB734339D54}"/>
              </a:ext>
            </a:extLst>
          </p:cNvPr>
          <p:cNvSpPr/>
          <p:nvPr/>
        </p:nvSpPr>
        <p:spPr>
          <a:xfrm>
            <a:off x="7110282" y="0"/>
            <a:ext cx="199822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nl-NL" dirty="0"/>
          </a:p>
        </p:txBody>
      </p:sp>
      <p:pic>
        <p:nvPicPr>
          <p:cNvPr id="7" name="Afbeelding 6">
            <a:extLst>
              <a:ext uri="{FF2B5EF4-FFF2-40B4-BE49-F238E27FC236}">
                <a16:creationId xmlns:a16="http://schemas.microsoft.com/office/drawing/2014/main" id="{C07FE6A3-3BF6-4F54-93F1-B142AF0D72D3}"/>
              </a:ext>
            </a:extLst>
          </p:cNvPr>
          <p:cNvPicPr>
            <a:picLocks noChangeAspect="1"/>
          </p:cNvPicPr>
          <p:nvPr/>
        </p:nvPicPr>
        <p:blipFill rotWithShape="1">
          <a:blip/>
          <a:srcRect l="52725" t="35700" r="6431" b="27551"/>
          <a:stretch/>
        </p:blipFill>
        <p:spPr>
          <a:xfrm>
            <a:off x="5436096" y="2787775"/>
            <a:ext cx="3618402" cy="2160240"/>
          </a:xfrm>
          <a:prstGeom prst="rect">
            <a:avLst/>
          </a:prstGeom>
        </p:spPr>
      </p:pic>
      <p:sp>
        <p:nvSpPr>
          <p:cNvPr id="10" name="Tekstvak 9">
            <a:extLst>
              <a:ext uri="{FF2B5EF4-FFF2-40B4-BE49-F238E27FC236}">
                <a16:creationId xmlns:a16="http://schemas.microsoft.com/office/drawing/2014/main" id="{4DC3CCF2-1F6B-4B38-8B54-D352FB73DB22}"/>
              </a:ext>
            </a:extLst>
          </p:cNvPr>
          <p:cNvSpPr txBox="1"/>
          <p:nvPr/>
        </p:nvSpPr>
        <p:spPr>
          <a:xfrm>
            <a:off x="7196041" y="158873"/>
            <a:ext cx="1898645" cy="2492990"/>
          </a:xfrm>
          <a:prstGeom prst="rect">
            <a:avLst/>
          </a:prstGeom>
          <a:noFill/>
        </p:spPr>
        <p:txBody>
          <a:bodyPr wrap="none" lIns="0" tIns="0" rIns="0" bIns="0" rtlCol="0">
            <a:spAutoFit/>
          </a:bodyPr>
          <a:lstStyle/>
          <a:p>
            <a:r>
              <a:rPr lang="nl-NL" dirty="0"/>
              <a:t>L = 300 m per buis</a:t>
            </a:r>
          </a:p>
          <a:p>
            <a:r>
              <a:rPr lang="nl-NL" dirty="0"/>
              <a:t>A = 11.000 m</a:t>
            </a:r>
            <a:r>
              <a:rPr lang="nl-NL" baseline="30000" dirty="0"/>
              <a:t>2</a:t>
            </a:r>
          </a:p>
          <a:p>
            <a:endParaRPr lang="nl-NL" dirty="0"/>
          </a:p>
          <a:p>
            <a:r>
              <a:rPr lang="nl-NL" dirty="0"/>
              <a:t>Deels bekleed met</a:t>
            </a:r>
          </a:p>
          <a:p>
            <a:r>
              <a:rPr lang="nl-NL" dirty="0"/>
              <a:t>Promatect H 27 mm</a:t>
            </a:r>
          </a:p>
          <a:p>
            <a:endParaRPr lang="nl-NL" dirty="0"/>
          </a:p>
          <a:p>
            <a:r>
              <a:rPr lang="nl-NL" dirty="0"/>
              <a:t>Ruwbouw:</a:t>
            </a:r>
          </a:p>
          <a:p>
            <a:r>
              <a:rPr lang="nl-NL" dirty="0"/>
              <a:t>2005 en 2007 </a:t>
            </a:r>
          </a:p>
          <a:p>
            <a:r>
              <a:rPr lang="nl-NL" dirty="0"/>
              <a:t>2012 (na NZL)</a:t>
            </a:r>
          </a:p>
        </p:txBody>
      </p:sp>
      <p:pic>
        <p:nvPicPr>
          <p:cNvPr id="11" name="Afbeelding 10">
            <a:extLst>
              <a:ext uri="{FF2B5EF4-FFF2-40B4-BE49-F238E27FC236}">
                <a16:creationId xmlns:a16="http://schemas.microsoft.com/office/drawing/2014/main" id="{C07FE6A3-3BF6-4F54-93F1-B142AF0D72D3}"/>
              </a:ext>
            </a:extLst>
          </p:cNvPr>
          <p:cNvPicPr>
            <a:picLocks noChangeAspect="1"/>
          </p:cNvPicPr>
          <p:nvPr/>
        </p:nvPicPr>
        <p:blipFill rotWithShape="1">
          <a:blip r:embed="rId3"/>
          <a:srcRect l="52725" t="35700" r="6431" b="27551"/>
          <a:stretch/>
        </p:blipFill>
        <p:spPr>
          <a:xfrm>
            <a:off x="5292081" y="2686943"/>
            <a:ext cx="3762418" cy="1758692"/>
          </a:xfrm>
          <a:prstGeom prst="rect">
            <a:avLst/>
          </a:prstGeom>
        </p:spPr>
      </p:pic>
    </p:spTree>
    <p:extLst>
      <p:ext uri="{BB962C8B-B14F-4D97-AF65-F5344CB8AC3E}">
        <p14:creationId xmlns:p14="http://schemas.microsoft.com/office/powerpoint/2010/main" val="182159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MRT (1)</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55911" y="987574"/>
            <a:ext cx="7617902" cy="370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t>Dankbaar gebruik gemaakt van ervaringen RWS</a:t>
            </a:r>
          </a:p>
          <a:p>
            <a:r>
              <a:rPr lang="nl-NL" sz="2200" dirty="0"/>
              <a:t>In mei 2018 was 1 buis een paar weken dicht dus …</a:t>
            </a:r>
          </a:p>
          <a:p>
            <a:r>
              <a:rPr lang="nl-NL" sz="2200" dirty="0"/>
              <a:t>14 proeven uitgevoerd, zowel op het oude (van vóór 2008 voorzien van vliegas en </a:t>
            </a:r>
            <a:r>
              <a:rPr lang="nl-NL" sz="2200" dirty="0" err="1"/>
              <a:t>plastificeerder</a:t>
            </a:r>
            <a:r>
              <a:rPr lang="nl-NL" sz="2200" dirty="0"/>
              <a:t>) als het nieuwe gedeelte (gestort nadat NZL was “ingevaren”)</a:t>
            </a:r>
          </a:p>
          <a:p>
            <a:r>
              <a:rPr lang="nl-NL" sz="2200" dirty="0"/>
              <a:t>Beton van het nieuwe gedeelte spat later.</a:t>
            </a:r>
          </a:p>
          <a:p>
            <a:r>
              <a:rPr lang="nl-NL" sz="2200" dirty="0"/>
              <a:t>Tevens zijn mogelijke oplossingen in de vorm van extra HW-bekleding getest (deel tunnel is al bekleed).</a:t>
            </a:r>
          </a:p>
          <a:p>
            <a:r>
              <a:rPr lang="nl-NL" sz="2200" dirty="0"/>
              <a:t>Die oplossingen blijken aantoonbaar te voldoen. </a:t>
            </a:r>
          </a:p>
        </p:txBody>
      </p:sp>
    </p:spTree>
    <p:extLst>
      <p:ext uri="{BB962C8B-B14F-4D97-AF65-F5344CB8AC3E}">
        <p14:creationId xmlns:p14="http://schemas.microsoft.com/office/powerpoint/2010/main" val="394084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MRT (2)</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55911" y="987574"/>
            <a:ext cx="7617902" cy="370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t>Kosten van de proeven bedragen € 250.000. =</a:t>
            </a:r>
          </a:p>
          <a:p>
            <a:r>
              <a:rPr lang="nl-NL" sz="2200" dirty="0"/>
              <a:t>Thans wordt – mede op basis van de uitkomsten van de nieuwe proeven in de KWA – relevante info verzameld voor een SSK-raming van de integrale herstelkosten t.b.v. Voorjaarsnota 2019.</a:t>
            </a:r>
          </a:p>
          <a:p>
            <a:r>
              <a:rPr lang="nl-NL" sz="2200" dirty="0"/>
              <a:t>De verkeersmaatregelen nemen daar een zéér belangrijke plaats in (alleen in de nacht lijkt het niet te worden, tunnel helemaal dicht ook niet).</a:t>
            </a:r>
          </a:p>
          <a:p>
            <a:r>
              <a:rPr lang="nl-NL" sz="2200" dirty="0"/>
              <a:t>We opteren nu voor de zomer van 2020 (wie niet ……….)</a:t>
            </a:r>
          </a:p>
        </p:txBody>
      </p:sp>
    </p:spTree>
    <p:extLst>
      <p:ext uri="{BB962C8B-B14F-4D97-AF65-F5344CB8AC3E}">
        <p14:creationId xmlns:p14="http://schemas.microsoft.com/office/powerpoint/2010/main" val="1737257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Samenwerking</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7617902" cy="370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t>Na KPT-bijeenkomst van 16-11-2017 serieus van start (voorzittersoverleg, 4 tafels, </a:t>
            </a:r>
            <a:r>
              <a:rPr lang="nl-NL" sz="2200" dirty="0" err="1"/>
              <a:t>cloudomgeving</a:t>
            </a:r>
            <a:r>
              <a:rPr lang="nl-NL" sz="2200" dirty="0"/>
              <a:t> etc.).</a:t>
            </a:r>
          </a:p>
          <a:p>
            <a:r>
              <a:rPr lang="nl-NL" sz="2200" dirty="0"/>
              <a:t>Werkgroep bestaande Tunnels samengesteld uit alle geledingen (wetenschap, tunnelbeheerders, industrie, </a:t>
            </a:r>
            <a:r>
              <a:rPr lang="nl-NL" sz="2200" dirty="0" err="1"/>
              <a:t>adviesbureau’s</a:t>
            </a:r>
            <a:r>
              <a:rPr lang="nl-NL" sz="2200" dirty="0"/>
              <a:t>, brandweer, leveranciers etc.).</a:t>
            </a:r>
          </a:p>
          <a:p>
            <a:r>
              <a:rPr lang="nl-NL" sz="2200" dirty="0"/>
              <a:t>2 bijeenkomsten (11 januari en 5 september 2018)</a:t>
            </a:r>
          </a:p>
          <a:p>
            <a:r>
              <a:rPr lang="nl-NL" sz="2200" dirty="0"/>
              <a:t>Gezamenlijk begrippenkader (beschikbaar).</a:t>
            </a:r>
          </a:p>
          <a:p>
            <a:r>
              <a:rPr lang="nl-NL" sz="2200" dirty="0"/>
              <a:t>Nauwgezette afstemming van bestuurlijke trajecten zoals Kamervragen, brieven (inhoud, moment, communicatie).</a:t>
            </a:r>
          </a:p>
        </p:txBody>
      </p:sp>
    </p:spTree>
    <p:extLst>
      <p:ext uri="{BB962C8B-B14F-4D97-AF65-F5344CB8AC3E}">
        <p14:creationId xmlns:p14="http://schemas.microsoft.com/office/powerpoint/2010/main" val="562285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Bestuurlijk (1)</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771550"/>
            <a:ext cx="8698022" cy="4032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NL" sz="2400" dirty="0"/>
          </a:p>
          <a:p>
            <a:r>
              <a:rPr lang="nl-NL" sz="2200" dirty="0"/>
              <a:t>Brief Minister aan 2</a:t>
            </a:r>
            <a:r>
              <a:rPr lang="nl-NL" sz="2200" baseline="30000" dirty="0"/>
              <a:t>de</a:t>
            </a:r>
            <a:r>
              <a:rPr lang="nl-NL" sz="2200" dirty="0"/>
              <a:t> Kamer 8 augustus 2017.</a:t>
            </a:r>
          </a:p>
          <a:p>
            <a:r>
              <a:rPr lang="nl-NL" sz="2200" dirty="0"/>
              <a:t>Brief B&amp;W van Amsterdam 9 augustus 2017 (met de brief van de Minister als bijlage; we zijn ook Bevoegd Gezag).</a:t>
            </a:r>
          </a:p>
          <a:p>
            <a:r>
              <a:rPr lang="nl-NL" sz="2200" dirty="0"/>
              <a:t>Brief B&amp;W Amsterdam 16 januari 2018 Spaarndammertunnel (brandwerendheid ok!) en op 5 februari veilig in gebruik.</a:t>
            </a:r>
          </a:p>
          <a:p>
            <a:r>
              <a:rPr lang="nl-NL" sz="2200" dirty="0"/>
              <a:t>Brief B&amp;W Amsterdam 12 april 2018 (o.a. stand van zaken en aankondiging hitteproeven).</a:t>
            </a:r>
          </a:p>
          <a:p>
            <a:r>
              <a:rPr lang="nl-NL" sz="2200" dirty="0"/>
              <a:t>Beantwoording vragen PS-ZH 7 september 2018.</a:t>
            </a:r>
          </a:p>
        </p:txBody>
      </p:sp>
    </p:spTree>
    <p:extLst>
      <p:ext uri="{BB962C8B-B14F-4D97-AF65-F5344CB8AC3E}">
        <p14:creationId xmlns:p14="http://schemas.microsoft.com/office/powerpoint/2010/main" val="3842763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26C31-19FF-47A2-988A-5B00AAD7FEC2}"/>
              </a:ext>
            </a:extLst>
          </p:cNvPr>
          <p:cNvSpPr>
            <a:spLocks noGrp="1"/>
          </p:cNvSpPr>
          <p:nvPr>
            <p:ph type="title"/>
          </p:nvPr>
        </p:nvSpPr>
        <p:spPr>
          <a:xfrm>
            <a:off x="251520" y="-92546"/>
            <a:ext cx="8229600" cy="857250"/>
          </a:xfrm>
        </p:spPr>
        <p:txBody>
          <a:bodyPr/>
          <a:lstStyle/>
          <a:p>
            <a:r>
              <a:rPr lang="nl-NL" dirty="0"/>
              <a:t>Programma</a:t>
            </a:r>
          </a:p>
        </p:txBody>
      </p:sp>
      <p:sp>
        <p:nvSpPr>
          <p:cNvPr id="3" name="Content Placeholder 2">
            <a:extLst>
              <a:ext uri="{FF2B5EF4-FFF2-40B4-BE49-F238E27FC236}">
                <a16:creationId xmlns:a16="http://schemas.microsoft.com/office/drawing/2014/main" id="{0CBD78A4-58D0-4963-B0AC-7A6A67B6BE6B}"/>
              </a:ext>
            </a:extLst>
          </p:cNvPr>
          <p:cNvSpPr>
            <a:spLocks noGrp="1"/>
          </p:cNvSpPr>
          <p:nvPr>
            <p:ph idx="1"/>
          </p:nvPr>
        </p:nvSpPr>
        <p:spPr>
          <a:xfrm>
            <a:off x="457200" y="915567"/>
            <a:ext cx="8229600" cy="3727886"/>
          </a:xfrm>
        </p:spPr>
        <p:txBody>
          <a:bodyPr>
            <a:normAutofit fontScale="55000" lnSpcReduction="20000"/>
          </a:bodyPr>
          <a:lstStyle/>
          <a:p>
            <a:pPr marL="0" indent="0">
              <a:buNone/>
            </a:pPr>
            <a:r>
              <a:rPr lang="nl-NL" dirty="0">
                <a:solidFill>
                  <a:schemeClr val="tx1"/>
                </a:solidFill>
                <a:latin typeface="Arial" panose="020B0604020202020204" pitchFamily="34" charset="0"/>
                <a:cs typeface="Arial" panose="020B0604020202020204" pitchFamily="34" charset="0"/>
              </a:rPr>
              <a:t>13.00-13.30u Inloop</a:t>
            </a:r>
          </a:p>
          <a:p>
            <a:pPr marL="0" indent="0">
              <a:buNone/>
            </a:pPr>
            <a:endParaRPr lang="nl-NL" dirty="0">
              <a:solidFill>
                <a:schemeClr val="tx1"/>
              </a:solidFill>
              <a:latin typeface="Arial" panose="020B0604020202020204" pitchFamily="34" charset="0"/>
              <a:cs typeface="Arial" panose="020B0604020202020204" pitchFamily="34" charset="0"/>
            </a:endParaRPr>
          </a:p>
          <a:p>
            <a:pPr marL="0" indent="0">
              <a:buNone/>
            </a:pPr>
            <a:r>
              <a:rPr lang="nl-NL" dirty="0">
                <a:solidFill>
                  <a:schemeClr val="tx1"/>
                </a:solidFill>
                <a:latin typeface="Arial" panose="020B0604020202020204" pitchFamily="34" charset="0"/>
                <a:cs typeface="Arial" panose="020B0604020202020204" pitchFamily="34" charset="0"/>
              </a:rPr>
              <a:t>13.30-13.45u Terugblik activiteiten Kwartiermakersgroep Houten (Ben van den Horn, KPT)</a:t>
            </a:r>
          </a:p>
          <a:p>
            <a:pPr marL="0" indent="0">
              <a:buNone/>
            </a:pPr>
            <a:endParaRPr lang="nl-NL" dirty="0">
              <a:solidFill>
                <a:schemeClr val="tx1"/>
              </a:solidFill>
              <a:latin typeface="Arial" panose="020B0604020202020204" pitchFamily="34" charset="0"/>
              <a:cs typeface="Arial" panose="020B0604020202020204" pitchFamily="34" charset="0"/>
            </a:endParaRPr>
          </a:p>
          <a:p>
            <a:pPr marL="0" indent="0">
              <a:buNone/>
            </a:pPr>
            <a:r>
              <a:rPr lang="nl-NL" dirty="0">
                <a:solidFill>
                  <a:schemeClr val="tx1"/>
                </a:solidFill>
                <a:latin typeface="Arial" panose="020B0604020202020204" pitchFamily="34" charset="0"/>
                <a:cs typeface="Arial" panose="020B0604020202020204" pitchFamily="34" charset="0"/>
              </a:rPr>
              <a:t>13.45-14.15u  Verslag tafel 1 - Bestaande tunnels (Frans Cornelis, Ron </a:t>
            </a:r>
            <a:r>
              <a:rPr lang="nl-NL">
                <a:solidFill>
                  <a:schemeClr val="tx1"/>
                </a:solidFill>
                <a:latin typeface="Arial" panose="020B0604020202020204" pitchFamily="34" charset="0"/>
                <a:cs typeface="Arial" panose="020B0604020202020204" pitchFamily="34" charset="0"/>
              </a:rPr>
              <a:t>van den </a:t>
            </a:r>
            <a:r>
              <a:rPr lang="nl-NL" dirty="0">
                <a:solidFill>
                  <a:schemeClr val="tx1"/>
                </a:solidFill>
                <a:latin typeface="Arial" panose="020B0604020202020204" pitchFamily="34" charset="0"/>
                <a:cs typeface="Arial" panose="020B0604020202020204" pitchFamily="34" charset="0"/>
              </a:rPr>
              <a:t>Ende)</a:t>
            </a:r>
          </a:p>
          <a:p>
            <a:pPr marL="0" indent="0">
              <a:buNone/>
            </a:pPr>
            <a:endParaRPr lang="nl-NL" dirty="0">
              <a:solidFill>
                <a:schemeClr val="tx1"/>
              </a:solidFill>
              <a:latin typeface="Arial" panose="020B0604020202020204" pitchFamily="34" charset="0"/>
              <a:cs typeface="Arial" panose="020B0604020202020204" pitchFamily="34" charset="0"/>
            </a:endParaRPr>
          </a:p>
          <a:p>
            <a:pPr marL="0" indent="0">
              <a:buNone/>
            </a:pPr>
            <a:r>
              <a:rPr lang="nl-NL" dirty="0">
                <a:solidFill>
                  <a:schemeClr val="tx1"/>
                </a:solidFill>
                <a:latin typeface="Arial" panose="020B0604020202020204" pitchFamily="34" charset="0"/>
                <a:cs typeface="Arial" panose="020B0604020202020204" pitchFamily="34" charset="0"/>
              </a:rPr>
              <a:t>14.15-14.45u  Verslag tafel 2 - Nieuwe tunnels (Martijn Blom, Frank Haring)</a:t>
            </a:r>
          </a:p>
          <a:p>
            <a:pPr marL="0" indent="0">
              <a:buNone/>
            </a:pPr>
            <a:endParaRPr lang="nl-NL" dirty="0">
              <a:solidFill>
                <a:schemeClr val="tx1"/>
              </a:solidFill>
              <a:latin typeface="Arial" panose="020B0604020202020204" pitchFamily="34" charset="0"/>
              <a:cs typeface="Arial" panose="020B0604020202020204" pitchFamily="34" charset="0"/>
            </a:endParaRPr>
          </a:p>
          <a:p>
            <a:pPr marL="0" indent="0">
              <a:buNone/>
            </a:pPr>
            <a:r>
              <a:rPr lang="nl-NL" dirty="0">
                <a:solidFill>
                  <a:schemeClr val="tx1"/>
                </a:solidFill>
                <a:latin typeface="Arial" panose="020B0604020202020204" pitchFamily="34" charset="0"/>
                <a:cs typeface="Arial" panose="020B0604020202020204" pitchFamily="34" charset="0"/>
              </a:rPr>
              <a:t>14.45-15.15u  Pauze</a:t>
            </a:r>
          </a:p>
          <a:p>
            <a:pPr marL="0" indent="0">
              <a:buNone/>
            </a:pPr>
            <a:endParaRPr lang="nl-NL" dirty="0">
              <a:solidFill>
                <a:schemeClr val="tx1"/>
              </a:solidFill>
              <a:latin typeface="Arial" panose="020B0604020202020204" pitchFamily="34" charset="0"/>
              <a:cs typeface="Arial" panose="020B0604020202020204" pitchFamily="34" charset="0"/>
            </a:endParaRPr>
          </a:p>
          <a:p>
            <a:pPr marL="0" indent="0">
              <a:buNone/>
            </a:pPr>
            <a:r>
              <a:rPr lang="nl-NL" dirty="0">
                <a:solidFill>
                  <a:schemeClr val="tx1"/>
                </a:solidFill>
                <a:latin typeface="Arial" panose="020B0604020202020204" pitchFamily="34" charset="0"/>
                <a:cs typeface="Arial" panose="020B0604020202020204" pitchFamily="34" charset="0"/>
              </a:rPr>
              <a:t>15.15-15.45u  Verslag tafel 3 – Onderzoek (Bas Lottman, Ron Beij)</a:t>
            </a:r>
          </a:p>
          <a:p>
            <a:pPr marL="0" indent="0">
              <a:buNone/>
            </a:pPr>
            <a:endParaRPr lang="nl-NL" dirty="0">
              <a:solidFill>
                <a:schemeClr val="tx1"/>
              </a:solidFill>
              <a:latin typeface="Arial" panose="020B0604020202020204" pitchFamily="34" charset="0"/>
              <a:cs typeface="Arial" panose="020B0604020202020204" pitchFamily="34" charset="0"/>
            </a:endParaRPr>
          </a:p>
          <a:p>
            <a:pPr marL="0" indent="0">
              <a:buNone/>
            </a:pPr>
            <a:r>
              <a:rPr lang="nl-NL" dirty="0">
                <a:solidFill>
                  <a:schemeClr val="tx1"/>
                </a:solidFill>
                <a:latin typeface="Arial" panose="020B0604020202020204" pitchFamily="34" charset="0"/>
                <a:cs typeface="Arial" panose="020B0604020202020204" pitchFamily="34" charset="0"/>
              </a:rPr>
              <a:t>15.45-16.15u  Verslag tafel 4 - Hulpverlening en incidentbestrijding (Nils Rosmuller)</a:t>
            </a:r>
          </a:p>
          <a:p>
            <a:pPr marL="0" indent="0">
              <a:buNone/>
            </a:pPr>
            <a:endParaRPr lang="nl-NL" dirty="0">
              <a:solidFill>
                <a:schemeClr val="tx1"/>
              </a:solidFill>
              <a:latin typeface="Arial" panose="020B0604020202020204" pitchFamily="34" charset="0"/>
              <a:cs typeface="Arial" panose="020B0604020202020204" pitchFamily="34" charset="0"/>
            </a:endParaRPr>
          </a:p>
          <a:p>
            <a:pPr marL="0" indent="0">
              <a:buNone/>
            </a:pPr>
            <a:r>
              <a:rPr lang="nl-NL" dirty="0">
                <a:solidFill>
                  <a:schemeClr val="tx1"/>
                </a:solidFill>
                <a:latin typeface="Arial" panose="020B0604020202020204" pitchFamily="34" charset="0"/>
                <a:cs typeface="Arial" panose="020B0604020202020204" pitchFamily="34" charset="0"/>
              </a:rPr>
              <a:t>16.15-16.30u  Vervolgafspraken en afsluiting</a:t>
            </a:r>
          </a:p>
          <a:p>
            <a:endParaRPr lang="nl-NL" dirty="0"/>
          </a:p>
        </p:txBody>
      </p:sp>
    </p:spTree>
    <p:extLst>
      <p:ext uri="{BB962C8B-B14F-4D97-AF65-F5344CB8AC3E}">
        <p14:creationId xmlns:p14="http://schemas.microsoft.com/office/powerpoint/2010/main" val="2731709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Bestuurlijk (2)</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55911" y="987574"/>
            <a:ext cx="7617902" cy="370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solidFill>
                  <a:schemeClr val="tx1"/>
                </a:solidFill>
              </a:rPr>
              <a:t>Beantwoording Kamervragen 25 september 2018 over o.a. samenwerking.</a:t>
            </a:r>
          </a:p>
          <a:p>
            <a:r>
              <a:rPr lang="nl-NL" sz="2200" dirty="0">
                <a:solidFill>
                  <a:schemeClr val="tx1"/>
                </a:solidFill>
              </a:rPr>
              <a:t>Brief Minister 9 oktober 2018 (o.a. reservering € 105 à € 135 mln.) + Gaasperdammertunnel (€ 90 - 100 mln.).</a:t>
            </a:r>
          </a:p>
          <a:p>
            <a:r>
              <a:rPr lang="nl-NL" sz="2200" dirty="0">
                <a:solidFill>
                  <a:schemeClr val="tx1"/>
                </a:solidFill>
              </a:rPr>
              <a:t>Brief B&amp;W Amsterdam 9 oktober 2018 (met bijlage!) met uitkomsten hitteproeven en aankondiging herstelplan medio 2019.</a:t>
            </a:r>
          </a:p>
          <a:p>
            <a:r>
              <a:rPr lang="nl-NL" sz="2200" dirty="0">
                <a:solidFill>
                  <a:schemeClr val="tx1"/>
                </a:solidFill>
              </a:rPr>
              <a:t>Brief Minister van 8 december 2017 aan 2</a:t>
            </a:r>
            <a:r>
              <a:rPr lang="nl-NL" sz="2200" baseline="30000" dirty="0">
                <a:solidFill>
                  <a:schemeClr val="tx1"/>
                </a:solidFill>
              </a:rPr>
              <a:t>de</a:t>
            </a:r>
            <a:r>
              <a:rPr lang="nl-NL" sz="2200" dirty="0">
                <a:solidFill>
                  <a:schemeClr val="tx1"/>
                </a:solidFill>
              </a:rPr>
              <a:t> Kamer m.b.t. uitkomsten MIRT overleg.</a:t>
            </a:r>
          </a:p>
          <a:p>
            <a:endParaRPr lang="nl-NL" sz="2400" dirty="0"/>
          </a:p>
        </p:txBody>
      </p:sp>
    </p:spTree>
    <p:extLst>
      <p:ext uri="{BB962C8B-B14F-4D97-AF65-F5344CB8AC3E}">
        <p14:creationId xmlns:p14="http://schemas.microsoft.com/office/powerpoint/2010/main" val="1466582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Vooruitkijken</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7617902" cy="370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t>Hitteproeven KWA zijn afgerond. De focus gaat nu naar de hitteproeven in de 3 resterende bestaande RWS-tunnels in 2019 en de herstelplannen.</a:t>
            </a:r>
          </a:p>
          <a:p>
            <a:r>
              <a:rPr lang="nl-NL" sz="2200" dirty="0" err="1"/>
              <a:t>Finetuning</a:t>
            </a:r>
            <a:r>
              <a:rPr lang="nl-NL" sz="2200" dirty="0"/>
              <a:t> (dikte, dubbelgebruik, overlap, bevestiging).</a:t>
            </a:r>
          </a:p>
          <a:p>
            <a:r>
              <a:rPr lang="nl-NL" sz="2200" dirty="0"/>
              <a:t>RWS gaat tunnels opgeleverd tussen 2000 en 2008 onderzoeken alsmede aanpak voor nieuwe tunnels.</a:t>
            </a:r>
          </a:p>
          <a:p>
            <a:r>
              <a:rPr lang="nl-NL" sz="2200" dirty="0"/>
              <a:t>Amsterdam gaat ook onderzoek doen naar andere tunnels (Piet Hein en Arena). </a:t>
            </a:r>
          </a:p>
          <a:p>
            <a:r>
              <a:rPr lang="nl-NL" sz="2200" dirty="0"/>
              <a:t>Ergens in 2019-Q1 weer een </a:t>
            </a:r>
            <a:r>
              <a:rPr lang="nl-NL" sz="2200" dirty="0" err="1"/>
              <a:t>werkgroepbijeenkomst</a:t>
            </a:r>
            <a:r>
              <a:rPr lang="nl-NL" sz="2200" dirty="0"/>
              <a:t>.</a:t>
            </a:r>
          </a:p>
        </p:txBody>
      </p:sp>
    </p:spTree>
    <p:extLst>
      <p:ext uri="{BB962C8B-B14F-4D97-AF65-F5344CB8AC3E}">
        <p14:creationId xmlns:p14="http://schemas.microsoft.com/office/powerpoint/2010/main" val="2549442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886218"/>
            <a:ext cx="8229600" cy="857250"/>
          </a:xfrm>
        </p:spPr>
        <p:txBody>
          <a:bodyPr>
            <a:normAutofit fontScale="90000"/>
          </a:bodyPr>
          <a:lstStyle/>
          <a:p>
            <a:r>
              <a:rPr lang="nl-NL" dirty="0"/>
              <a:t>Uitvoering</a:t>
            </a:r>
            <a:br>
              <a:rPr lang="nl-NL" dirty="0"/>
            </a:br>
            <a:endParaRPr lang="nl-NL" dirty="0"/>
          </a:p>
        </p:txBody>
      </p:sp>
      <p:pic>
        <p:nvPicPr>
          <p:cNvPr id="4" name="Afbeelding 3">
            <a:extLst>
              <a:ext uri="{FF2B5EF4-FFF2-40B4-BE49-F238E27FC236}">
                <a16:creationId xmlns:a16="http://schemas.microsoft.com/office/drawing/2014/main" id="{05D49515-3D7F-46B5-9494-A24BAEE64EAD}"/>
              </a:ext>
            </a:extLst>
          </p:cNvPr>
          <p:cNvPicPr>
            <a:picLocks noChangeAspect="1"/>
          </p:cNvPicPr>
          <p:nvPr/>
        </p:nvPicPr>
        <p:blipFill>
          <a:blip r:embed="rId2"/>
          <a:stretch>
            <a:fillRect/>
          </a:stretch>
        </p:blipFill>
        <p:spPr>
          <a:xfrm>
            <a:off x="1853078" y="487251"/>
            <a:ext cx="462698" cy="1292063"/>
          </a:xfrm>
          <a:prstGeom prst="rect">
            <a:avLst/>
          </a:prstGeom>
        </p:spPr>
      </p:pic>
      <p:pic>
        <p:nvPicPr>
          <p:cNvPr id="7" name="Afbeelding 6">
            <a:extLst>
              <a:ext uri="{FF2B5EF4-FFF2-40B4-BE49-F238E27FC236}">
                <a16:creationId xmlns:a16="http://schemas.microsoft.com/office/drawing/2014/main" id="{05790157-E868-4F47-B3BD-E78818D6A8AF}"/>
              </a:ext>
            </a:extLst>
          </p:cNvPr>
          <p:cNvPicPr>
            <a:picLocks noChangeAspect="1"/>
          </p:cNvPicPr>
          <p:nvPr/>
        </p:nvPicPr>
        <p:blipFill>
          <a:blip r:embed="rId3"/>
          <a:stretch>
            <a:fillRect/>
          </a:stretch>
        </p:blipFill>
        <p:spPr>
          <a:xfrm>
            <a:off x="332198" y="1963796"/>
            <a:ext cx="1561538" cy="3003798"/>
          </a:xfrm>
          <a:prstGeom prst="rect">
            <a:avLst/>
          </a:prstGeom>
        </p:spPr>
      </p:pic>
      <p:pic>
        <p:nvPicPr>
          <p:cNvPr id="8" name="Afbeelding 7">
            <a:extLst>
              <a:ext uri="{FF2B5EF4-FFF2-40B4-BE49-F238E27FC236}">
                <a16:creationId xmlns:a16="http://schemas.microsoft.com/office/drawing/2014/main" id="{71A981A1-D006-4B29-9544-E7A9AF164C6F}"/>
              </a:ext>
            </a:extLst>
          </p:cNvPr>
          <p:cNvPicPr>
            <a:picLocks noChangeAspect="1"/>
          </p:cNvPicPr>
          <p:nvPr/>
        </p:nvPicPr>
        <p:blipFill>
          <a:blip r:embed="rId4"/>
          <a:stretch>
            <a:fillRect/>
          </a:stretch>
        </p:blipFill>
        <p:spPr>
          <a:xfrm>
            <a:off x="2479412" y="153508"/>
            <a:ext cx="3383868" cy="1897158"/>
          </a:xfrm>
          <a:prstGeom prst="rect">
            <a:avLst/>
          </a:prstGeom>
        </p:spPr>
      </p:pic>
      <p:pic>
        <p:nvPicPr>
          <p:cNvPr id="9" name="Afbeelding 8">
            <a:extLst>
              <a:ext uri="{FF2B5EF4-FFF2-40B4-BE49-F238E27FC236}">
                <a16:creationId xmlns:a16="http://schemas.microsoft.com/office/drawing/2014/main" id="{A43ECBAB-44B9-4A47-ADBD-5EC2F6D7658E}"/>
              </a:ext>
            </a:extLst>
          </p:cNvPr>
          <p:cNvPicPr>
            <a:picLocks noChangeAspect="1"/>
          </p:cNvPicPr>
          <p:nvPr/>
        </p:nvPicPr>
        <p:blipFill>
          <a:blip r:embed="rId5"/>
          <a:stretch>
            <a:fillRect/>
          </a:stretch>
        </p:blipFill>
        <p:spPr>
          <a:xfrm>
            <a:off x="1893736" y="1914147"/>
            <a:ext cx="1856213" cy="3003798"/>
          </a:xfrm>
          <a:prstGeom prst="rect">
            <a:avLst/>
          </a:prstGeom>
        </p:spPr>
      </p:pic>
      <p:pic>
        <p:nvPicPr>
          <p:cNvPr id="12" name="Afbeelding 11">
            <a:extLst>
              <a:ext uri="{FF2B5EF4-FFF2-40B4-BE49-F238E27FC236}">
                <a16:creationId xmlns:a16="http://schemas.microsoft.com/office/drawing/2014/main" id="{CCAD0024-456A-4B10-BF32-77E381C9D121}"/>
              </a:ext>
            </a:extLst>
          </p:cNvPr>
          <p:cNvPicPr>
            <a:picLocks noChangeAspect="1"/>
          </p:cNvPicPr>
          <p:nvPr/>
        </p:nvPicPr>
        <p:blipFill>
          <a:blip r:embed="rId6"/>
          <a:stretch>
            <a:fillRect/>
          </a:stretch>
        </p:blipFill>
        <p:spPr>
          <a:xfrm>
            <a:off x="3221851" y="2503856"/>
            <a:ext cx="3689750" cy="2463738"/>
          </a:xfrm>
          <a:prstGeom prst="rect">
            <a:avLst/>
          </a:prstGeom>
        </p:spPr>
      </p:pic>
      <p:pic>
        <p:nvPicPr>
          <p:cNvPr id="11" name="Afbeelding 10">
            <a:extLst>
              <a:ext uri="{FF2B5EF4-FFF2-40B4-BE49-F238E27FC236}">
                <a16:creationId xmlns:a16="http://schemas.microsoft.com/office/drawing/2014/main" id="{A33FEDAF-8881-4CEC-9AB8-0D22AB121A55}"/>
              </a:ext>
            </a:extLst>
          </p:cNvPr>
          <p:cNvPicPr>
            <a:picLocks noChangeAspect="1"/>
          </p:cNvPicPr>
          <p:nvPr/>
        </p:nvPicPr>
        <p:blipFill>
          <a:blip r:embed="rId7"/>
          <a:stretch>
            <a:fillRect/>
          </a:stretch>
        </p:blipFill>
        <p:spPr>
          <a:xfrm>
            <a:off x="5436096" y="1468101"/>
            <a:ext cx="1984031" cy="3499493"/>
          </a:xfrm>
          <a:prstGeom prst="rect">
            <a:avLst/>
          </a:prstGeom>
        </p:spPr>
      </p:pic>
      <p:pic>
        <p:nvPicPr>
          <p:cNvPr id="10" name="Afbeelding 9">
            <a:extLst>
              <a:ext uri="{FF2B5EF4-FFF2-40B4-BE49-F238E27FC236}">
                <a16:creationId xmlns:a16="http://schemas.microsoft.com/office/drawing/2014/main" id="{D0BF1FD2-177E-4ECE-953F-CA42E448F8F2}"/>
              </a:ext>
            </a:extLst>
          </p:cNvPr>
          <p:cNvPicPr>
            <a:picLocks noChangeAspect="1"/>
          </p:cNvPicPr>
          <p:nvPr/>
        </p:nvPicPr>
        <p:blipFill>
          <a:blip r:embed="rId8"/>
          <a:stretch>
            <a:fillRect/>
          </a:stretch>
        </p:blipFill>
        <p:spPr>
          <a:xfrm>
            <a:off x="4967189" y="161288"/>
            <a:ext cx="3888823" cy="2536524"/>
          </a:xfrm>
          <a:prstGeom prst="rect">
            <a:avLst/>
          </a:prstGeom>
        </p:spPr>
      </p:pic>
      <p:pic>
        <p:nvPicPr>
          <p:cNvPr id="13" name="Afbeelding 12">
            <a:extLst>
              <a:ext uri="{FF2B5EF4-FFF2-40B4-BE49-F238E27FC236}">
                <a16:creationId xmlns:a16="http://schemas.microsoft.com/office/drawing/2014/main" id="{6C8F614A-5CD1-40AD-9732-45DEE39644D3}"/>
              </a:ext>
            </a:extLst>
          </p:cNvPr>
          <p:cNvPicPr>
            <a:picLocks noChangeAspect="1"/>
          </p:cNvPicPr>
          <p:nvPr/>
        </p:nvPicPr>
        <p:blipFill>
          <a:blip r:embed="rId9"/>
          <a:stretch>
            <a:fillRect/>
          </a:stretch>
        </p:blipFill>
        <p:spPr>
          <a:xfrm>
            <a:off x="7131764" y="2148374"/>
            <a:ext cx="1759274" cy="2765724"/>
          </a:xfrm>
          <a:prstGeom prst="rect">
            <a:avLst/>
          </a:prstGeom>
        </p:spPr>
      </p:pic>
    </p:spTree>
    <p:extLst>
      <p:ext uri="{BB962C8B-B14F-4D97-AF65-F5344CB8AC3E}">
        <p14:creationId xmlns:p14="http://schemas.microsoft.com/office/powerpoint/2010/main" val="253397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Tips voor Tunnelbeheerders </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7617902" cy="385248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200" dirty="0"/>
              <a:t>Onderzoek of er sprake kan zijn van onvoldoende aantoonbaarheid van de brandwerendheid.</a:t>
            </a:r>
          </a:p>
          <a:p>
            <a:r>
              <a:rPr lang="nl-NL" sz="2200" dirty="0"/>
              <a:t>Laat je daarbij helpen door deskundigen / adviesbureaus</a:t>
            </a:r>
          </a:p>
          <a:p>
            <a:r>
              <a:rPr lang="nl-NL" sz="2200" dirty="0"/>
              <a:t>Schroom niet je collega’s met ervaring erbij te betrekken.</a:t>
            </a:r>
          </a:p>
          <a:p>
            <a:r>
              <a:rPr lang="nl-NL" sz="2200" dirty="0"/>
              <a:t>Deel de uitkomsten met Bevoegd Gezag en je bestuur.</a:t>
            </a:r>
          </a:p>
          <a:p>
            <a:r>
              <a:rPr lang="nl-NL" sz="2200" dirty="0"/>
              <a:t>Afhankelijk van uitkomst: laat hitteproeven uitvoeren (en neem dan meteen mogelijke oplossingen mee).</a:t>
            </a:r>
          </a:p>
          <a:p>
            <a:r>
              <a:rPr lang="nl-NL" sz="2200" dirty="0"/>
              <a:t>Rapporteer daarover naar bestuur. </a:t>
            </a:r>
          </a:p>
          <a:p>
            <a:r>
              <a:rPr lang="nl-NL" sz="2200" dirty="0"/>
              <a:t>Blijf kalm maar wel </a:t>
            </a:r>
            <a:r>
              <a:rPr lang="nl-NL" sz="2200" dirty="0" err="1"/>
              <a:t>pro-actief</a:t>
            </a:r>
            <a:r>
              <a:rPr lang="nl-NL" sz="2200" dirty="0"/>
              <a:t>!! </a:t>
            </a:r>
          </a:p>
          <a:p>
            <a:r>
              <a:rPr lang="nl-NL" sz="2200" dirty="0"/>
              <a:t>En organiseer tijdig budget en capaciteit (in- en extern). </a:t>
            </a:r>
          </a:p>
        </p:txBody>
      </p:sp>
    </p:spTree>
    <p:extLst>
      <p:ext uri="{BB962C8B-B14F-4D97-AF65-F5344CB8AC3E}">
        <p14:creationId xmlns:p14="http://schemas.microsoft.com/office/powerpoint/2010/main" val="3736071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E5961C16-BCAD-4BB1-AB35-AF10598342EF}"/>
              </a:ext>
            </a:extLst>
          </p:cNvPr>
          <p:cNvSpPr>
            <a:spLocks noGrp="1"/>
          </p:cNvSpPr>
          <p:nvPr>
            <p:ph type="ctrTitle"/>
          </p:nvPr>
        </p:nvSpPr>
        <p:spPr>
          <a:xfrm>
            <a:off x="685800" y="1598613"/>
            <a:ext cx="7772400" cy="973137"/>
          </a:xfrm>
        </p:spPr>
        <p:txBody>
          <a:bodyPr/>
          <a:lstStyle/>
          <a:p>
            <a:pPr eaLnBrk="1" hangingPunct="1"/>
            <a:r>
              <a:rPr lang="nl-NL" altLang="nl-NL"/>
              <a:t>Gesprekstafel 2	</a:t>
            </a:r>
          </a:p>
        </p:txBody>
      </p:sp>
      <p:sp>
        <p:nvSpPr>
          <p:cNvPr id="3" name="Ondertitel 2">
            <a:extLst>
              <a:ext uri="{FF2B5EF4-FFF2-40B4-BE49-F238E27FC236}">
                <a16:creationId xmlns:a16="http://schemas.microsoft.com/office/drawing/2014/main" id="{DFDC6B61-51AB-44D2-BDC8-26154B57AE1F}"/>
              </a:ext>
            </a:extLst>
          </p:cNvPr>
          <p:cNvSpPr>
            <a:spLocks noGrp="1"/>
          </p:cNvSpPr>
          <p:nvPr>
            <p:ph type="subTitle" idx="1"/>
          </p:nvPr>
        </p:nvSpPr>
        <p:spPr>
          <a:xfrm>
            <a:off x="1357313" y="2786063"/>
            <a:ext cx="6400800" cy="1071562"/>
          </a:xfrm>
        </p:spPr>
        <p:txBody>
          <a:bodyPr rtlCol="0">
            <a:normAutofit fontScale="92500" lnSpcReduction="10000"/>
          </a:bodyPr>
          <a:lstStyle/>
          <a:p>
            <a:pPr eaLnBrk="1" fontAlgn="auto" hangingPunct="1">
              <a:spcAft>
                <a:spcPts val="0"/>
              </a:spcAft>
              <a:buClr>
                <a:schemeClr val="accent5">
                  <a:lumMod val="75000"/>
                </a:schemeClr>
              </a:buClr>
              <a:defRPr/>
            </a:pPr>
            <a:r>
              <a:rPr lang="nl-NL" altLang="nl-NL" sz="1900" kern="0" dirty="0">
                <a:solidFill>
                  <a:srgbClr val="007BC7"/>
                </a:solidFill>
                <a:latin typeface="Verdana"/>
              </a:rPr>
              <a:t>Nieuwe tunnels</a:t>
            </a:r>
          </a:p>
          <a:p>
            <a:pPr eaLnBrk="1" fontAlgn="auto" hangingPunct="1">
              <a:spcAft>
                <a:spcPts val="0"/>
              </a:spcAft>
              <a:buClr>
                <a:schemeClr val="accent5">
                  <a:lumMod val="75000"/>
                </a:schemeClr>
              </a:buClr>
              <a:defRPr/>
            </a:pPr>
            <a:endParaRPr lang="nl-NL" i="1" dirty="0"/>
          </a:p>
          <a:p>
            <a:pPr eaLnBrk="1" fontAlgn="auto" hangingPunct="1">
              <a:spcAft>
                <a:spcPts val="0"/>
              </a:spcAft>
              <a:buClr>
                <a:schemeClr val="accent5">
                  <a:lumMod val="75000"/>
                </a:schemeClr>
              </a:buClr>
              <a:defRPr/>
            </a:pPr>
            <a:r>
              <a:rPr lang="nl-NL" sz="1500" i="1" kern="0" dirty="0">
                <a:solidFill>
                  <a:srgbClr val="007BC7"/>
                </a:solidFill>
                <a:latin typeface="Verdana"/>
              </a:rPr>
              <a:t>coördinatoren: Frank Haring en Martijn Blom</a:t>
            </a:r>
          </a:p>
        </p:txBody>
      </p:sp>
      <p:sp>
        <p:nvSpPr>
          <p:cNvPr id="9220" name="TextBox 7">
            <a:extLst>
              <a:ext uri="{FF2B5EF4-FFF2-40B4-BE49-F238E27FC236}">
                <a16:creationId xmlns:a16="http://schemas.microsoft.com/office/drawing/2014/main" id="{4EF3EFAF-1C07-407D-858C-6FD875773BD9}"/>
              </a:ext>
            </a:extLst>
          </p:cNvPr>
          <p:cNvSpPr txBox="1">
            <a:spLocks noChangeArrowheads="1"/>
          </p:cNvSpPr>
          <p:nvPr/>
        </p:nvSpPr>
        <p:spPr bwMode="auto">
          <a:xfrm>
            <a:off x="930275" y="2470150"/>
            <a:ext cx="2424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spcBef>
                <a:spcPct val="0"/>
              </a:spcBef>
              <a:buClrTx/>
              <a:buFontTx/>
              <a:buNone/>
            </a:pPr>
            <a:r>
              <a:rPr lang="nl-NL" altLang="nl-NL" sz="1800" i="1">
                <a:solidFill>
                  <a:schemeClr val="bg1"/>
                </a:solidFill>
              </a:rPr>
              <a:t>Heidag 16 oktober 2018</a:t>
            </a:r>
          </a:p>
          <a:p>
            <a:pPr eaLnBrk="1" hangingPunct="1">
              <a:spcBef>
                <a:spcPct val="0"/>
              </a:spcBef>
              <a:buClrTx/>
              <a:buFontTx/>
              <a:buNone/>
            </a:pPr>
            <a:endParaRPr lang="nl-NL" altLang="nl-NL" sz="180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7">
            <a:extLst>
              <a:ext uri="{FF2B5EF4-FFF2-40B4-BE49-F238E27FC236}">
                <a16:creationId xmlns:a16="http://schemas.microsoft.com/office/drawing/2014/main" id="{BD5034C5-C307-4395-A856-E2B682742860}"/>
              </a:ext>
            </a:extLst>
          </p:cNvPr>
          <p:cNvSpPr txBox="1">
            <a:spLocks/>
          </p:cNvSpPr>
          <p:nvPr/>
        </p:nvSpPr>
        <p:spPr bwMode="auto">
          <a:xfrm>
            <a:off x="300038" y="879475"/>
            <a:ext cx="81216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r>
              <a:rPr lang="nl-NL" altLang="nl-NL" sz="1800"/>
              <a:t>A9 Gaasperdammerweg (landtunnel)</a:t>
            </a:r>
          </a:p>
          <a:p>
            <a:pPr eaLnBrk="1" hangingPunct="1"/>
            <a:r>
              <a:rPr lang="nl-NL" altLang="nl-NL" sz="1800"/>
              <a:t>A10 Zuidasdok (landtunnel)</a:t>
            </a:r>
          </a:p>
          <a:p>
            <a:pPr eaLnBrk="1" hangingPunct="1"/>
            <a:r>
              <a:rPr lang="nl-NL" altLang="nl-NL" sz="1800"/>
              <a:t>A16 Rotterdam (landtunnel)</a:t>
            </a:r>
          </a:p>
          <a:p>
            <a:pPr eaLnBrk="1" hangingPunct="1"/>
            <a:r>
              <a:rPr lang="nl-NL" altLang="nl-NL" sz="1800"/>
              <a:t>A24 Blankenburgverbinding (rivier- en landtunnel)</a:t>
            </a:r>
          </a:p>
          <a:p>
            <a:pPr eaLnBrk="1" hangingPunct="1"/>
            <a:r>
              <a:rPr lang="nl-NL" altLang="nl-NL" sz="1800"/>
              <a:t>N434 RijnlandRoute (boortunnel en verdiepte ligging)</a:t>
            </a:r>
          </a:p>
          <a:p>
            <a:pPr eaLnBrk="1" hangingPunct="1"/>
            <a:r>
              <a:rPr lang="nl-NL" altLang="nl-NL" sz="1800"/>
              <a:t>Rotterdamsebaan (boortunnel en verdiepte ligging)</a:t>
            </a:r>
          </a:p>
          <a:p>
            <a:pPr eaLnBrk="1" hangingPunct="1"/>
            <a:r>
              <a:rPr lang="nl-NL" altLang="nl-NL" sz="1800"/>
              <a:t>Bevoegd Gezag</a:t>
            </a:r>
          </a:p>
          <a:p>
            <a:pPr eaLnBrk="1" hangingPunct="1"/>
            <a:r>
              <a:rPr lang="nl-NL" altLang="nl-NL" sz="1800"/>
              <a:t>Brandweer</a:t>
            </a:r>
          </a:p>
        </p:txBody>
      </p:sp>
      <p:sp>
        <p:nvSpPr>
          <p:cNvPr id="10243" name="Titel 1">
            <a:extLst>
              <a:ext uri="{FF2B5EF4-FFF2-40B4-BE49-F238E27FC236}">
                <a16:creationId xmlns:a16="http://schemas.microsoft.com/office/drawing/2014/main" id="{35C36553-76D5-4BB7-86C0-A145EC36AA37}"/>
              </a:ext>
            </a:extLst>
          </p:cNvPr>
          <p:cNvSpPr txBox="1">
            <a:spLocks/>
          </p:cNvSpPr>
          <p:nvPr/>
        </p:nvSpPr>
        <p:spPr bwMode="auto">
          <a:xfrm>
            <a:off x="1835150" y="50800"/>
            <a:ext cx="6985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spcBef>
                <a:spcPct val="0"/>
              </a:spcBef>
              <a:buClrTx/>
              <a:buFontTx/>
              <a:buNone/>
            </a:pPr>
            <a:r>
              <a:rPr lang="nl-NL" altLang="nl-NL" sz="3600">
                <a:solidFill>
                  <a:srgbClr val="31859C"/>
                </a:solidFill>
              </a:rPr>
              <a:t>Deelnemers gesprekstafel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E2B9DAD5-86D7-46BD-B842-69DBB7C5DD38}"/>
              </a:ext>
            </a:extLst>
          </p:cNvPr>
          <p:cNvSpPr>
            <a:spLocks noGrp="1"/>
          </p:cNvSpPr>
          <p:nvPr>
            <p:ph type="title"/>
          </p:nvPr>
        </p:nvSpPr>
        <p:spPr>
          <a:xfrm>
            <a:off x="1835150" y="50800"/>
            <a:ext cx="6985000" cy="720725"/>
          </a:xfrm>
        </p:spPr>
        <p:txBody>
          <a:bodyPr anchor="t"/>
          <a:lstStyle/>
          <a:p>
            <a:pPr algn="l" eaLnBrk="1" hangingPunct="1"/>
            <a:r>
              <a:rPr lang="nl-NL" altLang="nl-NL" sz="3600"/>
              <a:t>Planning projecten</a:t>
            </a:r>
          </a:p>
        </p:txBody>
      </p:sp>
      <p:sp>
        <p:nvSpPr>
          <p:cNvPr id="11267" name="Content Placeholder 7">
            <a:extLst>
              <a:ext uri="{FF2B5EF4-FFF2-40B4-BE49-F238E27FC236}">
                <a16:creationId xmlns:a16="http://schemas.microsoft.com/office/drawing/2014/main" id="{964C9519-4294-4AEF-8D9F-90CD056378D6}"/>
              </a:ext>
            </a:extLst>
          </p:cNvPr>
          <p:cNvSpPr txBox="1">
            <a:spLocks/>
          </p:cNvSpPr>
          <p:nvPr/>
        </p:nvSpPr>
        <p:spPr bwMode="auto">
          <a:xfrm>
            <a:off x="266700" y="879475"/>
            <a:ext cx="812165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lvl="1" eaLnBrk="1" hangingPunct="1">
              <a:buFont typeface="Arial" panose="020B0604020202020204" pitchFamily="34" charset="0"/>
              <a:buNone/>
            </a:pPr>
            <a:endParaRPr lang="nl-NL" altLang="nl-NL" sz="1600"/>
          </a:p>
        </p:txBody>
      </p:sp>
      <p:graphicFrame>
        <p:nvGraphicFramePr>
          <p:cNvPr id="2" name="Tabel 1">
            <a:extLst>
              <a:ext uri="{FF2B5EF4-FFF2-40B4-BE49-F238E27FC236}">
                <a16:creationId xmlns:a16="http://schemas.microsoft.com/office/drawing/2014/main" id="{35BBB1BB-3FD2-4425-A256-5512E510771F}"/>
              </a:ext>
            </a:extLst>
          </p:cNvPr>
          <p:cNvGraphicFramePr>
            <a:graphicFrameLocks noGrp="1"/>
          </p:cNvGraphicFramePr>
          <p:nvPr/>
        </p:nvGraphicFramePr>
        <p:xfrm>
          <a:off x="266700" y="1203325"/>
          <a:ext cx="8424863" cy="2600325"/>
        </p:xfrm>
        <a:graphic>
          <a:graphicData uri="http://schemas.openxmlformats.org/drawingml/2006/table">
            <a:tbl>
              <a:tblPr/>
              <a:tblGrid>
                <a:gridCol w="2232025">
                  <a:extLst>
                    <a:ext uri="{9D8B030D-6E8A-4147-A177-3AD203B41FA5}">
                      <a16:colId xmlns:a16="http://schemas.microsoft.com/office/drawing/2014/main" val="20000"/>
                    </a:ext>
                  </a:extLst>
                </a:gridCol>
                <a:gridCol w="1944688">
                  <a:extLst>
                    <a:ext uri="{9D8B030D-6E8A-4147-A177-3AD203B41FA5}">
                      <a16:colId xmlns:a16="http://schemas.microsoft.com/office/drawing/2014/main" val="20001"/>
                    </a:ext>
                  </a:extLst>
                </a:gridCol>
                <a:gridCol w="2087562">
                  <a:extLst>
                    <a:ext uri="{9D8B030D-6E8A-4147-A177-3AD203B41FA5}">
                      <a16:colId xmlns:a16="http://schemas.microsoft.com/office/drawing/2014/main" val="20002"/>
                    </a:ext>
                  </a:extLst>
                </a:gridCol>
                <a:gridCol w="2160588">
                  <a:extLst>
                    <a:ext uri="{9D8B030D-6E8A-4147-A177-3AD203B41FA5}">
                      <a16:colId xmlns:a16="http://schemas.microsoft.com/office/drawing/2014/main" val="20003"/>
                    </a:ext>
                  </a:extLst>
                </a:gridCol>
              </a:tblGrid>
              <a:tr h="371475">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FFFFFF"/>
                          </a:solidFill>
                          <a:effectLst/>
                          <a:latin typeface="Calibri" pitchFamily="34" charset="0"/>
                          <a:cs typeface="Arial" charset="0"/>
                        </a:rPr>
                        <a:t>Project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FFFFFF"/>
                          </a:solidFill>
                          <a:effectLst/>
                          <a:latin typeface="Calibri" pitchFamily="34" charset="0"/>
                          <a:cs typeface="Arial" charset="0"/>
                        </a:rPr>
                        <a:t>Ontwerpfase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FFFFFF"/>
                          </a:solidFill>
                          <a:effectLst/>
                          <a:latin typeface="Calibri" pitchFamily="34" charset="0"/>
                          <a:cs typeface="Arial" charset="0"/>
                        </a:rPr>
                        <a:t>Brandproeven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FFFFFF"/>
                          </a:solidFill>
                          <a:effectLst/>
                          <a:latin typeface="Calibri" pitchFamily="34" charset="0"/>
                          <a:cs typeface="Arial" charset="0"/>
                        </a:rPr>
                        <a:t>Uitvoering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A9 GDW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00B050"/>
                          </a:solidFill>
                          <a:effectLst/>
                          <a:latin typeface="Verdana" pitchFamily="34" charset="0"/>
                          <a:cs typeface="Arial" charset="0"/>
                        </a:rPr>
                        <a:t>√</a:t>
                      </a:r>
                      <a:endParaRPr kumimoji="0" lang="nl-NL" altLang="nl-NL" sz="1800" b="1" i="0" u="none" strike="noStrike" cap="none" normalizeH="0" baseline="0">
                        <a:ln>
                          <a:noFill/>
                        </a:ln>
                        <a:solidFill>
                          <a:srgbClr val="00B05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00B050"/>
                          </a:solidFill>
                          <a:effectLst/>
                          <a:latin typeface="Verdana" pitchFamily="34" charset="0"/>
                          <a:cs typeface="Arial" charset="0"/>
                        </a:rPr>
                        <a:t>√</a:t>
                      </a:r>
                      <a:endParaRPr kumimoji="0" lang="nl-NL" altLang="nl-NL" sz="1800" b="1" i="0" u="none" strike="noStrike" cap="none" normalizeH="0" baseline="0">
                        <a:ln>
                          <a:noFill/>
                        </a:ln>
                        <a:solidFill>
                          <a:srgbClr val="00B05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chemeClr val="tx1"/>
                          </a:solidFill>
                          <a:effectLst/>
                          <a:latin typeface="Calibri" pitchFamily="34" charset="0"/>
                          <a:cs typeface="Arial" charset="0"/>
                        </a:rPr>
                        <a:t>2016/2020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475">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A10 ZAD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2019/2028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475">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A16 Rotterdam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2019/2024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71475">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A24 BBV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2018/2024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1475">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N434 RLR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00B050"/>
                          </a:solidFill>
                          <a:effectLst/>
                          <a:latin typeface="Verdana" pitchFamily="34" charset="0"/>
                          <a:cs typeface="Arial" charset="0"/>
                        </a:rPr>
                        <a:t>√</a:t>
                      </a:r>
                      <a:endParaRPr kumimoji="0" lang="nl-NL" altLang="nl-NL" sz="1800" b="1" i="0" u="none" strike="noStrike" cap="none" normalizeH="0" baseline="0">
                        <a:ln>
                          <a:noFill/>
                        </a:ln>
                        <a:solidFill>
                          <a:srgbClr val="00B05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00B050"/>
                          </a:solidFill>
                          <a:effectLst/>
                          <a:latin typeface="Verdana" pitchFamily="34" charset="0"/>
                          <a:cs typeface="Arial" charset="0"/>
                        </a:rPr>
                        <a:t>√</a:t>
                      </a:r>
                      <a:endParaRPr kumimoji="0" lang="nl-NL" altLang="nl-NL" sz="1800" b="1" i="0" u="none" strike="noStrike" cap="none" normalizeH="0" baseline="0">
                        <a:ln>
                          <a:noFill/>
                        </a:ln>
                        <a:solidFill>
                          <a:srgbClr val="00B05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2018/2022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71475">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Rotterdamsebaan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00B050"/>
                          </a:solidFill>
                          <a:effectLst/>
                          <a:latin typeface="Verdana" pitchFamily="34" charset="0"/>
                          <a:cs typeface="Arial" charset="0"/>
                        </a:rPr>
                        <a:t>√</a:t>
                      </a:r>
                      <a:endParaRPr kumimoji="0" lang="nl-NL" altLang="nl-NL" sz="1800" b="1" i="0" u="none" strike="noStrike" cap="none" normalizeH="0" baseline="0">
                        <a:ln>
                          <a:noFill/>
                        </a:ln>
                        <a:solidFill>
                          <a:srgbClr val="00B05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1" i="0" u="none" strike="noStrike" cap="none" normalizeH="0" baseline="0">
                          <a:ln>
                            <a:noFill/>
                          </a:ln>
                          <a:solidFill>
                            <a:srgbClr val="00B050"/>
                          </a:solidFill>
                          <a:effectLst/>
                          <a:latin typeface="Verdana" pitchFamily="34" charset="0"/>
                          <a:cs typeface="Arial" charset="0"/>
                        </a:rPr>
                        <a:t>√</a:t>
                      </a:r>
                      <a:endParaRPr kumimoji="0" lang="nl-NL" altLang="nl-NL" sz="1800" b="1" i="0" u="none" strike="noStrike" cap="none" normalizeH="0" baseline="0">
                        <a:ln>
                          <a:noFill/>
                        </a:ln>
                        <a:solidFill>
                          <a:srgbClr val="00B050"/>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Clr>
                          <a:srgbClr val="31859C"/>
                        </a:buClr>
                        <a:buFont typeface="Arial" charset="0"/>
                        <a:defRPr sz="2400">
                          <a:solidFill>
                            <a:srgbClr val="404040"/>
                          </a:solidFill>
                          <a:latin typeface="Calibri" pitchFamily="34" charset="0"/>
                        </a:defRPr>
                      </a:lvl1pPr>
                      <a:lvl2pPr marL="742950" indent="-285750" eaLnBrk="0" hangingPunct="0">
                        <a:spcBef>
                          <a:spcPct val="20000"/>
                        </a:spcBef>
                        <a:buFont typeface="Arial" charset="0"/>
                        <a:defRPr sz="2000">
                          <a:solidFill>
                            <a:srgbClr val="404040"/>
                          </a:solidFill>
                          <a:latin typeface="Calibri" pitchFamily="34" charset="0"/>
                        </a:defRPr>
                      </a:lvl2pPr>
                      <a:lvl3pPr marL="1143000" indent="-228600" eaLnBrk="0" hangingPunct="0">
                        <a:spcBef>
                          <a:spcPct val="20000"/>
                        </a:spcBef>
                        <a:buFont typeface="Arial" charset="0"/>
                        <a:defRPr sz="2000">
                          <a:solidFill>
                            <a:srgbClr val="404040"/>
                          </a:solidFill>
                          <a:latin typeface="Calibri" pitchFamily="34" charset="0"/>
                        </a:defRPr>
                      </a:lvl3pPr>
                      <a:lvl4pPr marL="1600200" indent="-228600" eaLnBrk="0" hangingPunct="0">
                        <a:spcBef>
                          <a:spcPct val="20000"/>
                        </a:spcBef>
                        <a:buFont typeface="Arial" charset="0"/>
                        <a:defRPr>
                          <a:solidFill>
                            <a:srgbClr val="404040"/>
                          </a:solidFill>
                          <a:latin typeface="Calibri" pitchFamily="34" charset="0"/>
                        </a:defRPr>
                      </a:lvl4pPr>
                      <a:lvl5pPr marL="2057400" indent="-228600" eaLnBrk="0" hangingPunct="0">
                        <a:spcBef>
                          <a:spcPct val="20000"/>
                        </a:spcBef>
                        <a:buFont typeface="Arial" charset="0"/>
                        <a:defRPr>
                          <a:solidFill>
                            <a:srgbClr val="404040"/>
                          </a:solidFill>
                          <a:latin typeface="Calibri" pitchFamily="34" charset="0"/>
                        </a:defRPr>
                      </a:lvl5pPr>
                      <a:lvl6pPr marL="2514600" indent="-228600" eaLnBrk="0" fontAlgn="base" hangingPunct="0">
                        <a:spcBef>
                          <a:spcPct val="20000"/>
                        </a:spcBef>
                        <a:spcAft>
                          <a:spcPct val="0"/>
                        </a:spcAft>
                        <a:buFont typeface="Arial" charset="0"/>
                        <a:defRPr>
                          <a:solidFill>
                            <a:srgbClr val="404040"/>
                          </a:solidFill>
                          <a:latin typeface="Calibri" pitchFamily="34" charset="0"/>
                        </a:defRPr>
                      </a:lvl6pPr>
                      <a:lvl7pPr marL="2971800" indent="-228600" eaLnBrk="0" fontAlgn="base" hangingPunct="0">
                        <a:spcBef>
                          <a:spcPct val="20000"/>
                        </a:spcBef>
                        <a:spcAft>
                          <a:spcPct val="0"/>
                        </a:spcAft>
                        <a:buFont typeface="Arial" charset="0"/>
                        <a:defRPr>
                          <a:solidFill>
                            <a:srgbClr val="404040"/>
                          </a:solidFill>
                          <a:latin typeface="Calibri" pitchFamily="34" charset="0"/>
                        </a:defRPr>
                      </a:lvl7pPr>
                      <a:lvl8pPr marL="3429000" indent="-228600" eaLnBrk="0" fontAlgn="base" hangingPunct="0">
                        <a:spcBef>
                          <a:spcPct val="20000"/>
                        </a:spcBef>
                        <a:spcAft>
                          <a:spcPct val="0"/>
                        </a:spcAft>
                        <a:buFont typeface="Arial" charset="0"/>
                        <a:defRPr>
                          <a:solidFill>
                            <a:srgbClr val="404040"/>
                          </a:solidFill>
                          <a:latin typeface="Calibri" pitchFamily="34" charset="0"/>
                        </a:defRPr>
                      </a:lvl8pPr>
                      <a:lvl9pPr marL="3886200" indent="-228600" eaLnBrk="0" fontAlgn="base" hangingPunct="0">
                        <a:spcBef>
                          <a:spcPct val="20000"/>
                        </a:spcBef>
                        <a:spcAft>
                          <a:spcPct val="0"/>
                        </a:spcAft>
                        <a:buFont typeface="Arial" charset="0"/>
                        <a:defRPr>
                          <a:solidFill>
                            <a:srgbClr val="404040"/>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800" b="0" i="0" u="none" strike="noStrike" cap="none" normalizeH="0" baseline="0">
                          <a:ln>
                            <a:noFill/>
                          </a:ln>
                          <a:solidFill>
                            <a:srgbClr val="000000"/>
                          </a:solidFill>
                          <a:effectLst/>
                          <a:latin typeface="Calibri" pitchFamily="34" charset="0"/>
                          <a:cs typeface="Arial" charset="0"/>
                        </a:rPr>
                        <a:t>2017/2020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F156C2B2-0ED0-406D-80D4-A5F0EA61A247}"/>
              </a:ext>
            </a:extLst>
          </p:cNvPr>
          <p:cNvSpPr>
            <a:spLocks noGrp="1"/>
          </p:cNvSpPr>
          <p:nvPr>
            <p:ph type="title"/>
          </p:nvPr>
        </p:nvSpPr>
        <p:spPr>
          <a:xfrm>
            <a:off x="1835150" y="50800"/>
            <a:ext cx="6985000" cy="720725"/>
          </a:xfrm>
        </p:spPr>
        <p:txBody>
          <a:bodyPr anchor="t"/>
          <a:lstStyle/>
          <a:p>
            <a:pPr algn="l" eaLnBrk="1" hangingPunct="1"/>
            <a:r>
              <a:rPr lang="nl-NL" altLang="nl-NL" sz="3600"/>
              <a:t>Doel gesprekstafel</a:t>
            </a:r>
          </a:p>
        </p:txBody>
      </p:sp>
      <p:sp>
        <p:nvSpPr>
          <p:cNvPr id="12291" name="Content Placeholder 7">
            <a:extLst>
              <a:ext uri="{FF2B5EF4-FFF2-40B4-BE49-F238E27FC236}">
                <a16:creationId xmlns:a16="http://schemas.microsoft.com/office/drawing/2014/main" id="{67725D87-3D71-46AD-8FB6-B9B2C2978E64}"/>
              </a:ext>
            </a:extLst>
          </p:cNvPr>
          <p:cNvSpPr txBox="1">
            <a:spLocks/>
          </p:cNvSpPr>
          <p:nvPr/>
        </p:nvSpPr>
        <p:spPr bwMode="auto">
          <a:xfrm>
            <a:off x="300038" y="879475"/>
            <a:ext cx="81216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r>
              <a:rPr lang="nl-NL" altLang="nl-NL" sz="1800"/>
              <a:t>Het elkaar ondersteunen m.b.t. het aantonen dat de nog te bouwen c.q. nog op te leveren wegtunnels aan de brandwerendheidseisen voldoen;</a:t>
            </a:r>
          </a:p>
          <a:p>
            <a:pPr eaLnBrk="1" hangingPunct="1"/>
            <a:r>
              <a:rPr lang="nl-NL" altLang="nl-NL" sz="1800"/>
              <a:t>Het delen van kennis, o.a. over uitgevoerde brandproeven en gemaakte ontwerpkeuzes m.b.t. brandwerendheid.</a:t>
            </a:r>
          </a:p>
          <a:p>
            <a:pPr eaLnBrk="1" hangingPunct="1"/>
            <a:r>
              <a:rPr lang="nl-NL" altLang="nl-NL" sz="1800"/>
              <a:t>Verkennen van standpunten bevoegd gezag, opdrachtgevers en opdrachtnemers.</a:t>
            </a:r>
          </a:p>
          <a:p>
            <a:pPr eaLnBrk="1" hangingPunct="1"/>
            <a:endParaRPr lang="nl-NL" altLang="nl-NL"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F2A87786-D7C7-48DC-BB4E-23A34A81576A}"/>
              </a:ext>
            </a:extLst>
          </p:cNvPr>
          <p:cNvSpPr>
            <a:spLocks noGrp="1"/>
          </p:cNvSpPr>
          <p:nvPr>
            <p:ph type="title"/>
          </p:nvPr>
        </p:nvSpPr>
        <p:spPr>
          <a:xfrm>
            <a:off x="1835150" y="50800"/>
            <a:ext cx="6985000" cy="720725"/>
          </a:xfrm>
        </p:spPr>
        <p:txBody>
          <a:bodyPr anchor="t"/>
          <a:lstStyle/>
          <a:p>
            <a:pPr algn="l" eaLnBrk="1" hangingPunct="1"/>
            <a:r>
              <a:rPr lang="nl-NL" altLang="nl-NL" sz="3600"/>
              <a:t>Eerste bijeenkomsten</a:t>
            </a:r>
          </a:p>
        </p:txBody>
      </p:sp>
      <p:sp>
        <p:nvSpPr>
          <p:cNvPr id="13315" name="Content Placeholder 7">
            <a:extLst>
              <a:ext uri="{FF2B5EF4-FFF2-40B4-BE49-F238E27FC236}">
                <a16:creationId xmlns:a16="http://schemas.microsoft.com/office/drawing/2014/main" id="{4339B601-83DF-436B-887C-FB54BB886189}"/>
              </a:ext>
            </a:extLst>
          </p:cNvPr>
          <p:cNvSpPr txBox="1">
            <a:spLocks/>
          </p:cNvSpPr>
          <p:nvPr/>
        </p:nvSpPr>
        <p:spPr bwMode="auto">
          <a:xfrm>
            <a:off x="300038" y="879475"/>
            <a:ext cx="81216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r>
              <a:rPr lang="nl-NL" altLang="nl-NL" sz="1800"/>
              <a:t>Veel praktische vragen over vertrouwelijkheid, deelnemers, etc.;</a:t>
            </a:r>
          </a:p>
          <a:p>
            <a:pPr eaLnBrk="1" hangingPunct="1"/>
            <a:r>
              <a:rPr lang="nl-NL" altLang="nl-NL" sz="1800"/>
              <a:t>Veel inhoudelijke vragen over de aanpak m.b.t. borging brandwerendheid;</a:t>
            </a:r>
          </a:p>
          <a:p>
            <a:pPr eaLnBrk="1" hangingPunct="1"/>
            <a:r>
              <a:rPr lang="nl-NL" altLang="nl-NL" sz="1800"/>
              <a:t>Eerste kennis gedeeld, o.a. resultaten brandproeven A9 Gaasperdammerweg en Rotterdamsebaan;</a:t>
            </a:r>
          </a:p>
          <a:p>
            <a:pPr eaLnBrk="1" hangingPunct="1"/>
            <a:r>
              <a:rPr lang="nl-NL" altLang="nl-NL" sz="1800"/>
              <a:t>Verkennen van een ‘robuust’ ontwerp m.b.t. brandwerendheid.</a:t>
            </a:r>
          </a:p>
          <a:p>
            <a:pPr eaLnBrk="1" hangingPunct="1"/>
            <a:endParaRPr lang="nl-NL" altLang="nl-NL" sz="1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1F25F326-00A3-4C1F-9B46-24311CEC9CAB}"/>
              </a:ext>
            </a:extLst>
          </p:cNvPr>
          <p:cNvSpPr>
            <a:spLocks noGrp="1"/>
          </p:cNvSpPr>
          <p:nvPr>
            <p:ph type="title"/>
          </p:nvPr>
        </p:nvSpPr>
        <p:spPr>
          <a:xfrm>
            <a:off x="1835150" y="50800"/>
            <a:ext cx="6985000" cy="720725"/>
          </a:xfrm>
        </p:spPr>
        <p:txBody>
          <a:bodyPr anchor="t"/>
          <a:lstStyle/>
          <a:p>
            <a:pPr algn="l" eaLnBrk="1" hangingPunct="1"/>
            <a:r>
              <a:rPr lang="nl-NL" altLang="nl-NL" sz="3600"/>
              <a:t>Komende bijeenkomsten</a:t>
            </a:r>
          </a:p>
        </p:txBody>
      </p:sp>
      <p:sp>
        <p:nvSpPr>
          <p:cNvPr id="14339" name="Content Placeholder 7">
            <a:extLst>
              <a:ext uri="{FF2B5EF4-FFF2-40B4-BE49-F238E27FC236}">
                <a16:creationId xmlns:a16="http://schemas.microsoft.com/office/drawing/2014/main" id="{EAB7F51A-579C-44E9-889F-EBB6157911FD}"/>
              </a:ext>
            </a:extLst>
          </p:cNvPr>
          <p:cNvSpPr txBox="1">
            <a:spLocks/>
          </p:cNvSpPr>
          <p:nvPr/>
        </p:nvSpPr>
        <p:spPr bwMode="auto">
          <a:xfrm>
            <a:off x="300038" y="879475"/>
            <a:ext cx="81216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r>
              <a:rPr lang="nl-NL" altLang="nl-NL" sz="1800"/>
              <a:t>Zienswijze Bevoegd Gezag en Brandweer op problematiek m.b.t. brandwerendheid (i.h.k.v. vergunningverlening);</a:t>
            </a:r>
          </a:p>
          <a:p>
            <a:pPr eaLnBrk="1" hangingPunct="1"/>
            <a:r>
              <a:rPr lang="nl-NL" altLang="nl-NL" sz="1800"/>
              <a:t>Inzichtelijk maken resultaten diverse recent uitgevoerde brandproeven t.b.v. bepalen van een ‘robuust’ ontwerp;</a:t>
            </a:r>
          </a:p>
          <a:p>
            <a:pPr eaLnBrk="1" hangingPunct="1"/>
            <a:r>
              <a:rPr lang="nl-NL" altLang="nl-NL" sz="1800"/>
              <a:t>Beheersing betonmengsels tijdens uitvoering.</a:t>
            </a:r>
          </a:p>
          <a:p>
            <a:pPr eaLnBrk="1" hangingPunct="1"/>
            <a:endParaRPr lang="nl-NL" altLang="nl-NL"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Terugblik Kwartiermakersgroep</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8481998" cy="442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cs typeface="Arial" panose="020B0604020202020204" pitchFamily="34" charset="0"/>
              </a:rPr>
              <a:t>Zomer 2017: resultaten RWS-onderzoek kwam naar buiten.</a:t>
            </a:r>
          </a:p>
          <a:p>
            <a:r>
              <a:rPr lang="nl-NL" sz="2400" dirty="0">
                <a:cs typeface="Arial" panose="020B0604020202020204" pitchFamily="34" charset="0"/>
              </a:rPr>
              <a:t>In geval van een extreem grote brand mogelijk sprake van verminderde brandwerendheid van beton. </a:t>
            </a:r>
          </a:p>
          <a:p>
            <a:r>
              <a:rPr lang="nl-NL" sz="2400" dirty="0">
                <a:cs typeface="Arial" panose="020B0604020202020204" pitchFamily="34" charset="0"/>
              </a:rPr>
              <a:t>Beton in wegtunnels die na 2008 zijn opgeleverd.</a:t>
            </a:r>
          </a:p>
          <a:p>
            <a:r>
              <a:rPr lang="nl-NL" sz="2400" dirty="0">
                <a:cs typeface="Arial" panose="020B0604020202020204" pitchFamily="34" charset="0"/>
              </a:rPr>
              <a:t>=&gt; Dit leidde tot veel vragen over de veiligheid van weggebruikers en hulpverleners</a:t>
            </a:r>
            <a:r>
              <a:rPr lang="nl-NL" sz="2400" i="1" dirty="0">
                <a:solidFill>
                  <a:schemeClr val="accent1"/>
                </a:solidFill>
                <a:cs typeface="Arial" panose="020B0604020202020204" pitchFamily="34" charset="0"/>
              </a:rPr>
              <a:t>.</a:t>
            </a:r>
          </a:p>
          <a:p>
            <a:endParaRPr lang="nl-NL" sz="2000" i="1" dirty="0">
              <a:solidFill>
                <a:schemeClr val="accent1"/>
              </a:solidFill>
              <a:cs typeface="Arial" panose="020B0604020202020204" pitchFamily="34" charset="0"/>
            </a:endParaRPr>
          </a:p>
          <a:p>
            <a:endParaRPr lang="nl-NL" sz="2000" dirty="0"/>
          </a:p>
          <a:p>
            <a:endParaRPr lang="nl-NL" sz="2000" i="1" dirty="0">
              <a:solidFill>
                <a:schemeClr val="accent1"/>
              </a:solidFill>
              <a:cs typeface="Arial" panose="020B0604020202020204" pitchFamily="34" charset="0"/>
            </a:endParaRPr>
          </a:p>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p>
        </p:txBody>
      </p:sp>
    </p:spTree>
    <p:extLst>
      <p:ext uri="{BB962C8B-B14F-4D97-AF65-F5344CB8AC3E}">
        <p14:creationId xmlns:p14="http://schemas.microsoft.com/office/powerpoint/2010/main" val="1602678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2E1DE973-A520-4667-994A-6DF24442BD8D}"/>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5363" name="Content Placeholder 7">
            <a:extLst>
              <a:ext uri="{FF2B5EF4-FFF2-40B4-BE49-F238E27FC236}">
                <a16:creationId xmlns:a16="http://schemas.microsoft.com/office/drawing/2014/main" id="{D080CA19-FB93-45AE-B34A-C0390CC22AE3}"/>
              </a:ext>
            </a:extLst>
          </p:cNvPr>
          <p:cNvSpPr txBox="1">
            <a:spLocks/>
          </p:cNvSpPr>
          <p:nvPr/>
        </p:nvSpPr>
        <p:spPr bwMode="auto">
          <a:xfrm>
            <a:off x="300038" y="879475"/>
            <a:ext cx="463232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buFont typeface="Arial" panose="020B0604020202020204" pitchFamily="34" charset="0"/>
              <a:buNone/>
            </a:pPr>
            <a:r>
              <a:rPr lang="nl-NL" altLang="nl-NL" sz="1800"/>
              <a:t>Project Rotterdamsebaan:</a:t>
            </a:r>
          </a:p>
        </p:txBody>
      </p:sp>
      <p:pic>
        <p:nvPicPr>
          <p:cNvPr id="15364" name="Picture 6">
            <a:extLst>
              <a:ext uri="{FF2B5EF4-FFF2-40B4-BE49-F238E27FC236}">
                <a16:creationId xmlns:a16="http://schemas.microsoft.com/office/drawing/2014/main" id="{68935C93-2859-4E6D-B508-83B74CE4A6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1288"/>
            <a:ext cx="91440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5" name="Group 5">
            <a:extLst>
              <a:ext uri="{FF2B5EF4-FFF2-40B4-BE49-F238E27FC236}">
                <a16:creationId xmlns:a16="http://schemas.microsoft.com/office/drawing/2014/main" id="{1DE07E9B-ED2D-4200-B02C-2D8A74290575}"/>
              </a:ext>
            </a:extLst>
          </p:cNvPr>
          <p:cNvGrpSpPr>
            <a:grpSpLocks/>
          </p:cNvGrpSpPr>
          <p:nvPr/>
        </p:nvGrpSpPr>
        <p:grpSpPr bwMode="auto">
          <a:xfrm>
            <a:off x="107950" y="1411288"/>
            <a:ext cx="2592388" cy="3175000"/>
            <a:chOff x="107504" y="648000"/>
            <a:chExt cx="2592288" cy="3175603"/>
          </a:xfrm>
        </p:grpSpPr>
        <p:sp>
          <p:nvSpPr>
            <p:cNvPr id="15378" name="TextBox 2">
              <a:extLst>
                <a:ext uri="{FF2B5EF4-FFF2-40B4-BE49-F238E27FC236}">
                  <a16:creationId xmlns:a16="http://schemas.microsoft.com/office/drawing/2014/main" id="{69507931-BBF8-49B3-82FF-E84A35E4C284}"/>
                </a:ext>
              </a:extLst>
            </p:cNvPr>
            <p:cNvSpPr txBox="1">
              <a:spLocks noChangeArrowheads="1"/>
            </p:cNvSpPr>
            <p:nvPr/>
          </p:nvSpPr>
          <p:spPr bwMode="auto">
            <a:xfrm>
              <a:off x="638620" y="3473901"/>
              <a:ext cx="1278161" cy="3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spcBef>
                  <a:spcPct val="0"/>
                </a:spcBef>
                <a:buClrTx/>
                <a:buFontTx/>
                <a:buNone/>
              </a:pPr>
              <a:r>
                <a:rPr lang="nl-NL" altLang="nl-NL" sz="1800" b="1">
                  <a:solidFill>
                    <a:schemeClr val="tx1"/>
                  </a:solidFill>
                </a:rPr>
                <a:t>Binckhorst</a:t>
              </a:r>
            </a:p>
          </p:txBody>
        </p:sp>
        <p:sp>
          <p:nvSpPr>
            <p:cNvPr id="10" name="Rectangle 4">
              <a:extLst>
                <a:ext uri="{FF2B5EF4-FFF2-40B4-BE49-F238E27FC236}">
                  <a16:creationId xmlns:a16="http://schemas.microsoft.com/office/drawing/2014/main" id="{34616B87-5B82-4491-8DFE-5F4EE431F185}"/>
                </a:ext>
              </a:extLst>
            </p:cNvPr>
            <p:cNvSpPr/>
            <p:nvPr/>
          </p:nvSpPr>
          <p:spPr>
            <a:xfrm>
              <a:off x="107504" y="648000"/>
              <a:ext cx="2592288" cy="2788179"/>
            </a:xfrm>
            <a:prstGeom prst="rect">
              <a:avLst/>
            </a:prstGeom>
            <a:noFill/>
            <a:ln w="19050">
              <a:solidFill>
                <a:srgbClr val="FF650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grpSp>
      <p:grpSp>
        <p:nvGrpSpPr>
          <p:cNvPr id="15366" name="Group 7">
            <a:extLst>
              <a:ext uri="{FF2B5EF4-FFF2-40B4-BE49-F238E27FC236}">
                <a16:creationId xmlns:a16="http://schemas.microsoft.com/office/drawing/2014/main" id="{59782F16-9244-4DDB-89DD-C38566B492FA}"/>
              </a:ext>
            </a:extLst>
          </p:cNvPr>
          <p:cNvGrpSpPr>
            <a:grpSpLocks/>
          </p:cNvGrpSpPr>
          <p:nvPr/>
        </p:nvGrpSpPr>
        <p:grpSpPr bwMode="auto">
          <a:xfrm>
            <a:off x="2446338" y="1593850"/>
            <a:ext cx="2590800" cy="2871788"/>
            <a:chOff x="2445597" y="831610"/>
            <a:chExt cx="2592288" cy="2871177"/>
          </a:xfrm>
        </p:grpSpPr>
        <p:sp>
          <p:nvSpPr>
            <p:cNvPr id="12" name="Rectangle 17">
              <a:extLst>
                <a:ext uri="{FF2B5EF4-FFF2-40B4-BE49-F238E27FC236}">
                  <a16:creationId xmlns:a16="http://schemas.microsoft.com/office/drawing/2014/main" id="{425F5E5D-8835-40FF-8BAF-BA8F9470ED6C}"/>
                </a:ext>
              </a:extLst>
            </p:cNvPr>
            <p:cNvSpPr/>
            <p:nvPr/>
          </p:nvSpPr>
          <p:spPr>
            <a:xfrm>
              <a:off x="2445597" y="831610"/>
              <a:ext cx="2592288" cy="2528350"/>
            </a:xfrm>
            <a:prstGeom prst="rect">
              <a:avLst/>
            </a:prstGeom>
            <a:noFill/>
            <a:ln w="19050">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5377" name="TextBox 21">
              <a:extLst>
                <a:ext uri="{FF2B5EF4-FFF2-40B4-BE49-F238E27FC236}">
                  <a16:creationId xmlns:a16="http://schemas.microsoft.com/office/drawing/2014/main" id="{80511442-7E00-47C6-AC8E-DBBEAC64582F}"/>
                </a:ext>
              </a:extLst>
            </p:cNvPr>
            <p:cNvSpPr txBox="1">
              <a:spLocks noChangeArrowheads="1"/>
            </p:cNvSpPr>
            <p:nvPr/>
          </p:nvSpPr>
          <p:spPr bwMode="auto">
            <a:xfrm>
              <a:off x="3102660" y="3353085"/>
              <a:ext cx="1278161" cy="3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spcBef>
                  <a:spcPct val="0"/>
                </a:spcBef>
                <a:buClrTx/>
                <a:buFontTx/>
                <a:buNone/>
              </a:pPr>
              <a:r>
                <a:rPr lang="nl-NL" altLang="nl-NL" sz="1800" b="1">
                  <a:solidFill>
                    <a:schemeClr val="tx1"/>
                  </a:solidFill>
                </a:rPr>
                <a:t>boortunnel</a:t>
              </a:r>
            </a:p>
          </p:txBody>
        </p:sp>
      </p:grpSp>
      <p:grpSp>
        <p:nvGrpSpPr>
          <p:cNvPr id="15367" name="Group 8">
            <a:extLst>
              <a:ext uri="{FF2B5EF4-FFF2-40B4-BE49-F238E27FC236}">
                <a16:creationId xmlns:a16="http://schemas.microsoft.com/office/drawing/2014/main" id="{880C8563-1AED-42E8-B9FD-6CCD2D2AD38B}"/>
              </a:ext>
            </a:extLst>
          </p:cNvPr>
          <p:cNvGrpSpPr>
            <a:grpSpLocks/>
          </p:cNvGrpSpPr>
          <p:nvPr/>
        </p:nvGrpSpPr>
        <p:grpSpPr bwMode="auto">
          <a:xfrm>
            <a:off x="4787900" y="1411288"/>
            <a:ext cx="2200275" cy="3175000"/>
            <a:chOff x="4788024" y="648000"/>
            <a:chExt cx="2200436" cy="3175603"/>
          </a:xfrm>
        </p:grpSpPr>
        <p:sp>
          <p:nvSpPr>
            <p:cNvPr id="15" name="Rectangle 18">
              <a:extLst>
                <a:ext uri="{FF2B5EF4-FFF2-40B4-BE49-F238E27FC236}">
                  <a16:creationId xmlns:a16="http://schemas.microsoft.com/office/drawing/2014/main" id="{4AC3E08D-398B-4FAF-BC3E-EB2F04B1A8F9}"/>
                </a:ext>
              </a:extLst>
            </p:cNvPr>
            <p:cNvSpPr/>
            <p:nvPr/>
          </p:nvSpPr>
          <p:spPr>
            <a:xfrm>
              <a:off x="4788024" y="648000"/>
              <a:ext cx="2200436" cy="2788179"/>
            </a:xfrm>
            <a:prstGeom prst="rect">
              <a:avLst/>
            </a:prstGeom>
            <a:noFill/>
            <a:ln w="19050">
              <a:solidFill>
                <a:srgbClr val="FF25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5375" name="TextBox 22">
              <a:extLst>
                <a:ext uri="{FF2B5EF4-FFF2-40B4-BE49-F238E27FC236}">
                  <a16:creationId xmlns:a16="http://schemas.microsoft.com/office/drawing/2014/main" id="{A9607875-D549-4C29-9FC3-CCDEF9990E33}"/>
                </a:ext>
              </a:extLst>
            </p:cNvPr>
            <p:cNvSpPr txBox="1">
              <a:spLocks noChangeArrowheads="1"/>
            </p:cNvSpPr>
            <p:nvPr/>
          </p:nvSpPr>
          <p:spPr bwMode="auto">
            <a:xfrm>
              <a:off x="5234715" y="3473901"/>
              <a:ext cx="1085801" cy="3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spcBef>
                  <a:spcPct val="0"/>
                </a:spcBef>
                <a:buClrTx/>
                <a:buFontTx/>
                <a:buNone/>
              </a:pPr>
              <a:r>
                <a:rPr lang="nl-NL" altLang="nl-NL" sz="1800" b="1">
                  <a:solidFill>
                    <a:schemeClr val="tx1"/>
                  </a:solidFill>
                </a:rPr>
                <a:t>Vlietzone</a:t>
              </a:r>
            </a:p>
          </p:txBody>
        </p:sp>
      </p:grpSp>
      <p:grpSp>
        <p:nvGrpSpPr>
          <p:cNvPr id="15368" name="Group 10">
            <a:extLst>
              <a:ext uri="{FF2B5EF4-FFF2-40B4-BE49-F238E27FC236}">
                <a16:creationId xmlns:a16="http://schemas.microsoft.com/office/drawing/2014/main" id="{E9944ECB-5CAD-48D9-AC93-D6A5B87134C0}"/>
              </a:ext>
            </a:extLst>
          </p:cNvPr>
          <p:cNvGrpSpPr>
            <a:grpSpLocks/>
          </p:cNvGrpSpPr>
          <p:nvPr/>
        </p:nvGrpSpPr>
        <p:grpSpPr bwMode="auto">
          <a:xfrm>
            <a:off x="7380288" y="1411288"/>
            <a:ext cx="1655762" cy="3513137"/>
            <a:chOff x="7380312" y="648000"/>
            <a:chExt cx="1656184" cy="3513510"/>
          </a:xfrm>
        </p:grpSpPr>
        <p:sp>
          <p:nvSpPr>
            <p:cNvPr id="18" name="Rectangle 20">
              <a:extLst>
                <a:ext uri="{FF2B5EF4-FFF2-40B4-BE49-F238E27FC236}">
                  <a16:creationId xmlns:a16="http://schemas.microsoft.com/office/drawing/2014/main" id="{39CAD83F-936E-4E22-A56A-D10D339B470C}"/>
                </a:ext>
              </a:extLst>
            </p:cNvPr>
            <p:cNvSpPr/>
            <p:nvPr/>
          </p:nvSpPr>
          <p:spPr>
            <a:xfrm>
              <a:off x="7380312" y="648000"/>
              <a:ext cx="1656184" cy="2787946"/>
            </a:xfrm>
            <a:prstGeom prst="rect">
              <a:avLst/>
            </a:prstGeom>
            <a:noFill/>
            <a:ln w="19050">
              <a:solidFill>
                <a:srgbClr val="3366FF"/>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5373" name="TextBox 23">
              <a:extLst>
                <a:ext uri="{FF2B5EF4-FFF2-40B4-BE49-F238E27FC236}">
                  <a16:creationId xmlns:a16="http://schemas.microsoft.com/office/drawing/2014/main" id="{2D0CE501-5081-4EB0-B30A-4434C9877FA4}"/>
                </a:ext>
              </a:extLst>
            </p:cNvPr>
            <p:cNvSpPr txBox="1">
              <a:spLocks noChangeArrowheads="1"/>
            </p:cNvSpPr>
            <p:nvPr/>
          </p:nvSpPr>
          <p:spPr bwMode="auto">
            <a:xfrm>
              <a:off x="7771159" y="3534809"/>
              <a:ext cx="1265337" cy="62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eaLnBrk="1" hangingPunct="1">
                <a:spcBef>
                  <a:spcPct val="0"/>
                </a:spcBef>
                <a:buClrTx/>
                <a:buFontTx/>
                <a:buNone/>
              </a:pPr>
              <a:r>
                <a:rPr lang="nl-NL" altLang="nl-NL" sz="1800" b="1">
                  <a:solidFill>
                    <a:schemeClr val="tx1"/>
                  </a:solidFill>
                </a:rPr>
                <a:t>knooppunt</a:t>
              </a:r>
            </a:p>
            <a:p>
              <a:pPr algn="ctr" eaLnBrk="1" hangingPunct="1">
                <a:spcBef>
                  <a:spcPct val="0"/>
                </a:spcBef>
                <a:buClrTx/>
                <a:buFontTx/>
                <a:buNone/>
              </a:pPr>
              <a:r>
                <a:rPr lang="nl-NL" altLang="nl-NL" sz="1800" b="1">
                  <a:solidFill>
                    <a:schemeClr val="tx1"/>
                  </a:solidFill>
                </a:rPr>
                <a:t>Ypenburg</a:t>
              </a:r>
            </a:p>
          </p:txBody>
        </p:sp>
      </p:grpSp>
      <p:grpSp>
        <p:nvGrpSpPr>
          <p:cNvPr id="15369" name="Group 9">
            <a:extLst>
              <a:ext uri="{FF2B5EF4-FFF2-40B4-BE49-F238E27FC236}">
                <a16:creationId xmlns:a16="http://schemas.microsoft.com/office/drawing/2014/main" id="{995D2CF3-9E96-4CC1-9B34-BDFBE99F564D}"/>
              </a:ext>
            </a:extLst>
          </p:cNvPr>
          <p:cNvGrpSpPr>
            <a:grpSpLocks/>
          </p:cNvGrpSpPr>
          <p:nvPr/>
        </p:nvGrpSpPr>
        <p:grpSpPr bwMode="auto">
          <a:xfrm>
            <a:off x="6546850" y="1593850"/>
            <a:ext cx="1316038" cy="3255963"/>
            <a:chOff x="6546166" y="831610"/>
            <a:chExt cx="1316633" cy="3254728"/>
          </a:xfrm>
        </p:grpSpPr>
        <p:sp>
          <p:nvSpPr>
            <p:cNvPr id="21" name="Rectangle 19">
              <a:extLst>
                <a:ext uri="{FF2B5EF4-FFF2-40B4-BE49-F238E27FC236}">
                  <a16:creationId xmlns:a16="http://schemas.microsoft.com/office/drawing/2014/main" id="{125FC701-4AD6-4AE1-AEF9-88BB662F9E78}"/>
                </a:ext>
              </a:extLst>
            </p:cNvPr>
            <p:cNvSpPr/>
            <p:nvPr/>
          </p:nvSpPr>
          <p:spPr>
            <a:xfrm>
              <a:off x="6876515" y="831610"/>
              <a:ext cx="655934" cy="2529515"/>
            </a:xfrm>
            <a:prstGeom prst="rect">
              <a:avLst/>
            </a:prstGeom>
            <a:noFill/>
            <a:ln w="19050">
              <a:solidFill>
                <a:srgbClr val="6613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5371" name="TextBox 24">
              <a:extLst>
                <a:ext uri="{FF2B5EF4-FFF2-40B4-BE49-F238E27FC236}">
                  <a16:creationId xmlns:a16="http://schemas.microsoft.com/office/drawing/2014/main" id="{85635114-720D-4B93-B13E-38B6820C5365}"/>
                </a:ext>
              </a:extLst>
            </p:cNvPr>
            <p:cNvSpPr txBox="1">
              <a:spLocks noChangeArrowheads="1"/>
            </p:cNvSpPr>
            <p:nvPr/>
          </p:nvSpPr>
          <p:spPr bwMode="auto">
            <a:xfrm>
              <a:off x="6546166" y="3459637"/>
              <a:ext cx="1316633" cy="62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algn="ctr" eaLnBrk="1" hangingPunct="1">
                <a:spcBef>
                  <a:spcPct val="0"/>
                </a:spcBef>
                <a:buClrTx/>
                <a:buFontTx/>
                <a:buNone/>
              </a:pPr>
              <a:r>
                <a:rPr lang="nl-NL" altLang="nl-NL" sz="1800" b="1">
                  <a:solidFill>
                    <a:schemeClr val="tx1"/>
                  </a:solidFill>
                </a:rPr>
                <a:t>Laan van</a:t>
              </a:r>
            </a:p>
            <a:p>
              <a:pPr algn="ctr" eaLnBrk="1" hangingPunct="1">
                <a:spcBef>
                  <a:spcPct val="0"/>
                </a:spcBef>
                <a:buClrTx/>
                <a:buFontTx/>
                <a:buNone/>
              </a:pPr>
              <a:r>
                <a:rPr lang="nl-NL" altLang="nl-NL" sz="1800" b="1">
                  <a:solidFill>
                    <a:schemeClr val="tx1"/>
                  </a:solidFill>
                </a:rPr>
                <a:t>Hoornwijck</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665DDC66-ACF6-4710-B4EC-DABEF405D19F}"/>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3315" name="Content Placeholder 7">
            <a:extLst>
              <a:ext uri="{FF2B5EF4-FFF2-40B4-BE49-F238E27FC236}">
                <a16:creationId xmlns:a16="http://schemas.microsoft.com/office/drawing/2014/main" id="{DE97A715-C8C9-4D2B-A7D7-39438F5DEF5C}"/>
              </a:ext>
            </a:extLst>
          </p:cNvPr>
          <p:cNvSpPr txBox="1">
            <a:spLocks/>
          </p:cNvSpPr>
          <p:nvPr/>
        </p:nvSpPr>
        <p:spPr bwMode="auto">
          <a:xfrm>
            <a:off x="300038" y="879475"/>
            <a:ext cx="463232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800" dirty="0" err="1">
                <a:cs typeface="Arial" charset="0"/>
              </a:rPr>
              <a:t>Victory</a:t>
            </a:r>
            <a:r>
              <a:rPr lang="nl-NL" altLang="nl-NL" sz="1800" dirty="0">
                <a:cs typeface="Arial" charset="0"/>
              </a:rPr>
              <a:t> Boogie </a:t>
            </a:r>
            <a:r>
              <a:rPr lang="nl-NL" altLang="nl-NL" sz="1800" dirty="0" err="1">
                <a:cs typeface="Arial" charset="0"/>
              </a:rPr>
              <a:t>Woogie</a:t>
            </a:r>
            <a:r>
              <a:rPr lang="nl-NL" altLang="nl-NL" sz="1800" dirty="0">
                <a:cs typeface="Arial" charset="0"/>
              </a:rPr>
              <a:t> Tunnel:</a:t>
            </a:r>
          </a:p>
          <a:p>
            <a:pPr>
              <a:defRPr/>
            </a:pPr>
            <a:r>
              <a:rPr lang="nl-NL" altLang="nl-NL" sz="1800" dirty="0">
                <a:cs typeface="Arial" charset="0"/>
              </a:rPr>
              <a:t>totale lengte: ca. 1.875 m</a:t>
            </a:r>
          </a:p>
          <a:p>
            <a:pPr lvl="1">
              <a:defRPr/>
            </a:pPr>
            <a:r>
              <a:rPr lang="nl-NL" altLang="nl-NL" sz="1600" dirty="0">
                <a:cs typeface="Arial" charset="0"/>
              </a:rPr>
              <a:t>gesloten deel </a:t>
            </a:r>
            <a:r>
              <a:rPr lang="nl-NL" altLang="nl-NL" sz="1600" dirty="0" err="1">
                <a:cs typeface="Arial" charset="0"/>
              </a:rPr>
              <a:t>toerit</a:t>
            </a:r>
            <a:r>
              <a:rPr lang="nl-NL" altLang="nl-NL" sz="1600" dirty="0">
                <a:cs typeface="Arial" charset="0"/>
              </a:rPr>
              <a:t> Binckhorst: ca. 120 m</a:t>
            </a:r>
          </a:p>
          <a:p>
            <a:pPr lvl="1">
              <a:defRPr/>
            </a:pPr>
            <a:r>
              <a:rPr lang="nl-NL" altLang="nl-NL" sz="1600" dirty="0">
                <a:cs typeface="Arial" charset="0"/>
              </a:rPr>
              <a:t>boortunnel: ca. 1.640 m</a:t>
            </a:r>
          </a:p>
          <a:p>
            <a:pPr lvl="1">
              <a:defRPr/>
            </a:pPr>
            <a:r>
              <a:rPr lang="nl-NL" altLang="nl-NL" sz="1600" dirty="0">
                <a:cs typeface="Arial" charset="0"/>
              </a:rPr>
              <a:t>gesloten deel </a:t>
            </a:r>
            <a:r>
              <a:rPr lang="nl-NL" altLang="nl-NL" sz="1600" dirty="0" err="1">
                <a:cs typeface="Arial" charset="0"/>
              </a:rPr>
              <a:t>toerit</a:t>
            </a:r>
            <a:r>
              <a:rPr lang="nl-NL" altLang="nl-NL" sz="1600" dirty="0">
                <a:cs typeface="Arial" charset="0"/>
              </a:rPr>
              <a:t> Vlietzone: ca. 115 m</a:t>
            </a:r>
          </a:p>
          <a:p>
            <a:pPr>
              <a:defRPr/>
            </a:pPr>
            <a:r>
              <a:rPr lang="nl-NL" altLang="nl-NL" sz="1800" dirty="0">
                <a:cs typeface="Arial" charset="0"/>
              </a:rPr>
              <a:t>brandwerendheid: 			120 minuten RWS-brandkromme</a:t>
            </a:r>
          </a:p>
          <a:p>
            <a:pPr>
              <a:defRPr/>
            </a:pPr>
            <a:endParaRPr lang="nl-NL" altLang="nl-NL" sz="2000" dirty="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A562D876-DAF1-4EE3-83E7-542239DA7D7B}"/>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3315" name="Content Placeholder 7">
            <a:extLst>
              <a:ext uri="{FF2B5EF4-FFF2-40B4-BE49-F238E27FC236}">
                <a16:creationId xmlns:a16="http://schemas.microsoft.com/office/drawing/2014/main" id="{DCB02380-D345-42F1-B829-AF780AB4744C}"/>
              </a:ext>
            </a:extLst>
          </p:cNvPr>
          <p:cNvSpPr txBox="1">
            <a:spLocks/>
          </p:cNvSpPr>
          <p:nvPr/>
        </p:nvSpPr>
        <p:spPr bwMode="auto">
          <a:xfrm>
            <a:off x="300038" y="879475"/>
            <a:ext cx="463232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800" dirty="0">
                <a:cs typeface="Arial" charset="0"/>
              </a:rPr>
              <a:t>Boortunnel:</a:t>
            </a:r>
          </a:p>
          <a:p>
            <a:pPr>
              <a:defRPr/>
            </a:pPr>
            <a:r>
              <a:rPr lang="nl-NL" altLang="nl-NL" sz="1800" dirty="0">
                <a:cs typeface="Arial" charset="0"/>
              </a:rPr>
              <a:t>prefab betonnen tunnelsegmenten</a:t>
            </a:r>
          </a:p>
          <a:p>
            <a:pPr>
              <a:defRPr/>
            </a:pPr>
            <a:r>
              <a:rPr lang="nl-NL" altLang="nl-NL" sz="1800" dirty="0">
                <a:cs typeface="Arial" charset="0"/>
              </a:rPr>
              <a:t>pp-vezelbeton C50/60</a:t>
            </a:r>
          </a:p>
          <a:p>
            <a:pPr>
              <a:defRPr/>
            </a:pPr>
            <a:r>
              <a:rPr lang="nl-NL" altLang="nl-NL" sz="1800" dirty="0" err="1">
                <a:cs typeface="Arial" charset="0"/>
              </a:rPr>
              <a:t>projectspecifieke</a:t>
            </a:r>
            <a:r>
              <a:rPr lang="nl-NL" altLang="nl-NL" sz="1800" dirty="0">
                <a:cs typeface="Arial" charset="0"/>
              </a:rPr>
              <a:t> brandproeven november 2016 bij MFPA Leipzig</a:t>
            </a:r>
          </a:p>
          <a:p>
            <a:pPr>
              <a:defRPr/>
            </a:pPr>
            <a:r>
              <a:rPr lang="nl-NL" altLang="nl-NL" sz="1800" dirty="0">
                <a:cs typeface="Arial" charset="0"/>
              </a:rPr>
              <a:t>gemiddelde afspatdiepte: ca. 5-10 mm</a:t>
            </a:r>
          </a:p>
          <a:p>
            <a:pPr>
              <a:defRPr/>
            </a:pPr>
            <a:r>
              <a:rPr lang="nl-NL" altLang="nl-NL" sz="1800" dirty="0">
                <a:cs typeface="Arial" charset="0"/>
              </a:rPr>
              <a:t>maximale afspatdiepte: ca. 15-20 mm</a:t>
            </a:r>
          </a:p>
          <a:p>
            <a:pPr>
              <a:defRPr/>
            </a:pPr>
            <a:endParaRPr lang="nl-NL" altLang="nl-NL" sz="2000" dirty="0">
              <a:cs typeface="Arial" charset="0"/>
            </a:endParaRPr>
          </a:p>
          <a:p>
            <a:pPr>
              <a:defRPr/>
            </a:pPr>
            <a:endParaRPr lang="nl-NL" altLang="nl-NL" sz="2000" dirty="0">
              <a:cs typeface="Arial" charset="0"/>
            </a:endParaRPr>
          </a:p>
        </p:txBody>
      </p:sp>
      <p:pic>
        <p:nvPicPr>
          <p:cNvPr id="17412" name="Afbeelding 4">
            <a:extLst>
              <a:ext uri="{FF2B5EF4-FFF2-40B4-BE49-F238E27FC236}">
                <a16:creationId xmlns:a16="http://schemas.microsoft.com/office/drawing/2014/main" id="{78303937-67E2-4B8B-A66A-41495F67E0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060450"/>
            <a:ext cx="391318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8ED5B901-2701-4C48-9190-46C94F25CFE7}"/>
              </a:ext>
            </a:extLst>
          </p:cNvPr>
          <p:cNvSpPr txBox="1">
            <a:spLocks noChangeArrowheads="1"/>
          </p:cNvSpPr>
          <p:nvPr/>
        </p:nvSpPr>
        <p:spPr bwMode="auto">
          <a:xfrm>
            <a:off x="742950" y="3859213"/>
            <a:ext cx="3468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spcBef>
                <a:spcPct val="0"/>
              </a:spcBef>
              <a:buClrTx/>
              <a:buFontTx/>
              <a:buNone/>
            </a:pPr>
            <a:r>
              <a:rPr lang="nl-NL" altLang="nl-NL" sz="1800">
                <a:solidFill>
                  <a:schemeClr val="tx1"/>
                </a:solidFill>
              </a:rPr>
              <a:t>Conclusie: Brandproeven geslaagd!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14BDC35E-240D-423B-BBBD-93061CBAA3C7}"/>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3315" name="Content Placeholder 7">
            <a:extLst>
              <a:ext uri="{FF2B5EF4-FFF2-40B4-BE49-F238E27FC236}">
                <a16:creationId xmlns:a16="http://schemas.microsoft.com/office/drawing/2014/main" id="{899B28A9-4820-4B31-80B1-4443A8EB097F}"/>
              </a:ext>
            </a:extLst>
          </p:cNvPr>
          <p:cNvSpPr txBox="1">
            <a:spLocks/>
          </p:cNvSpPr>
          <p:nvPr/>
        </p:nvSpPr>
        <p:spPr bwMode="auto">
          <a:xfrm>
            <a:off x="300038" y="879475"/>
            <a:ext cx="463232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800" dirty="0">
                <a:cs typeface="Arial" charset="0"/>
              </a:rPr>
              <a:t>Boortunnel:</a:t>
            </a:r>
          </a:p>
          <a:p>
            <a:pPr>
              <a:defRPr/>
            </a:pPr>
            <a:endParaRPr lang="nl-NL" altLang="nl-NL" sz="2000" dirty="0">
              <a:cs typeface="Arial" charset="0"/>
            </a:endParaRPr>
          </a:p>
        </p:txBody>
      </p:sp>
      <p:pic>
        <p:nvPicPr>
          <p:cNvPr id="18436" name="Afbeelding 5">
            <a:extLst>
              <a:ext uri="{FF2B5EF4-FFF2-40B4-BE49-F238E27FC236}">
                <a16:creationId xmlns:a16="http://schemas.microsoft.com/office/drawing/2014/main" id="{17F4D0CD-CFE5-4046-940E-F4658AD00C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1274763"/>
            <a:ext cx="640080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FE1CDB4D-4036-43A7-B986-8BB68D0DFE2B}"/>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3315" name="Content Placeholder 7">
            <a:extLst>
              <a:ext uri="{FF2B5EF4-FFF2-40B4-BE49-F238E27FC236}">
                <a16:creationId xmlns:a16="http://schemas.microsoft.com/office/drawing/2014/main" id="{A7E2604F-8516-429D-9257-9CC59B95E711}"/>
              </a:ext>
            </a:extLst>
          </p:cNvPr>
          <p:cNvSpPr txBox="1">
            <a:spLocks/>
          </p:cNvSpPr>
          <p:nvPr/>
        </p:nvSpPr>
        <p:spPr bwMode="auto">
          <a:xfrm>
            <a:off x="300038" y="879475"/>
            <a:ext cx="463232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800" dirty="0">
                <a:cs typeface="Arial" charset="0"/>
              </a:rPr>
              <a:t>Gesloten deel toeritten:</a:t>
            </a:r>
          </a:p>
          <a:p>
            <a:pPr>
              <a:defRPr/>
            </a:pPr>
            <a:r>
              <a:rPr lang="nl-NL" altLang="nl-NL" sz="1800" dirty="0">
                <a:cs typeface="Arial" charset="0"/>
              </a:rPr>
              <a:t>in-situ beton</a:t>
            </a:r>
          </a:p>
          <a:p>
            <a:pPr>
              <a:defRPr/>
            </a:pPr>
            <a:r>
              <a:rPr lang="nl-NL" altLang="nl-NL" sz="1800" dirty="0">
                <a:cs typeface="Arial" charset="0"/>
              </a:rPr>
              <a:t>betonmengsel C25/30 o.b.v. betonmengsel beproefd in </a:t>
            </a:r>
            <a:r>
              <a:rPr lang="nl-NL" altLang="nl-NL" sz="1800" dirty="0" err="1">
                <a:cs typeface="Arial" charset="0"/>
              </a:rPr>
              <a:t>Brawat</a:t>
            </a:r>
            <a:r>
              <a:rPr lang="nl-NL" altLang="nl-NL" sz="1800" dirty="0">
                <a:cs typeface="Arial" charset="0"/>
              </a:rPr>
              <a:t> onderzoek in 2000 (ROK v1.2) i.c.m. verhoogde betondekking </a:t>
            </a:r>
          </a:p>
          <a:p>
            <a:pPr>
              <a:defRPr/>
            </a:pPr>
            <a:r>
              <a:rPr lang="nl-NL" altLang="nl-NL" sz="1800" dirty="0">
                <a:cs typeface="Arial" charset="0"/>
              </a:rPr>
              <a:t>1</a:t>
            </a:r>
            <a:r>
              <a:rPr lang="nl-NL" altLang="nl-NL" sz="1800" baseline="30000" dirty="0">
                <a:cs typeface="Arial" charset="0"/>
              </a:rPr>
              <a:t>e</a:t>
            </a:r>
            <a:r>
              <a:rPr lang="nl-NL" altLang="nl-NL" sz="1800" dirty="0">
                <a:cs typeface="Arial" charset="0"/>
              </a:rPr>
              <a:t> serie </a:t>
            </a:r>
            <a:r>
              <a:rPr lang="nl-NL" altLang="nl-NL" sz="1800" dirty="0" err="1">
                <a:cs typeface="Arial" charset="0"/>
              </a:rPr>
              <a:t>projectspecifieke</a:t>
            </a:r>
            <a:r>
              <a:rPr lang="nl-NL" altLang="nl-NL" sz="1800" dirty="0">
                <a:cs typeface="Arial" charset="0"/>
              </a:rPr>
              <a:t> brandproeven maart 2018 bij </a:t>
            </a:r>
            <a:r>
              <a:rPr lang="nl-NL" altLang="nl-NL" sz="1800" dirty="0" err="1">
                <a:cs typeface="Arial" charset="0"/>
              </a:rPr>
              <a:t>Efectis</a:t>
            </a:r>
            <a:endParaRPr lang="nl-NL" altLang="nl-NL" sz="1800" dirty="0">
              <a:cs typeface="Arial" charset="0"/>
            </a:endParaRPr>
          </a:p>
          <a:p>
            <a:pPr>
              <a:defRPr/>
            </a:pPr>
            <a:r>
              <a:rPr lang="nl-NL" altLang="nl-NL" sz="1800" dirty="0">
                <a:cs typeface="Arial" charset="0"/>
              </a:rPr>
              <a:t>2</a:t>
            </a:r>
            <a:r>
              <a:rPr lang="nl-NL" altLang="nl-NL" sz="1800" baseline="30000" dirty="0">
                <a:cs typeface="Arial" charset="0"/>
              </a:rPr>
              <a:t>e</a:t>
            </a:r>
            <a:r>
              <a:rPr lang="nl-NL" altLang="nl-NL" sz="1800" dirty="0">
                <a:cs typeface="Arial" charset="0"/>
              </a:rPr>
              <a:t> serie </a:t>
            </a:r>
            <a:r>
              <a:rPr lang="nl-NL" altLang="nl-NL" sz="1800" dirty="0" err="1">
                <a:cs typeface="Arial" charset="0"/>
              </a:rPr>
              <a:t>projectspecifieke</a:t>
            </a:r>
            <a:r>
              <a:rPr lang="nl-NL" altLang="nl-NL" sz="1800" dirty="0">
                <a:cs typeface="Arial" charset="0"/>
              </a:rPr>
              <a:t> brandproeven oktober 2018 bij </a:t>
            </a:r>
            <a:r>
              <a:rPr lang="nl-NL" altLang="nl-NL" sz="1800" dirty="0" err="1">
                <a:cs typeface="Arial" charset="0"/>
              </a:rPr>
              <a:t>Efectis</a:t>
            </a:r>
            <a:endParaRPr lang="nl-NL" altLang="nl-NL" sz="1800" dirty="0">
              <a:cs typeface="Arial" charset="0"/>
            </a:endParaRPr>
          </a:p>
          <a:p>
            <a:pPr>
              <a:defRPr/>
            </a:pPr>
            <a:endParaRPr lang="nl-NL" altLang="nl-NL" sz="2000" dirty="0">
              <a:cs typeface="Arial" charset="0"/>
            </a:endParaRPr>
          </a:p>
          <a:p>
            <a:pPr>
              <a:defRPr/>
            </a:pPr>
            <a:endParaRPr lang="nl-NL" altLang="nl-NL" sz="2000" dirty="0">
              <a:cs typeface="Arial" charset="0"/>
            </a:endParaRPr>
          </a:p>
          <a:p>
            <a:pPr>
              <a:defRPr/>
            </a:pPr>
            <a:endParaRPr lang="nl-NL" altLang="nl-NL" sz="2000" dirty="0">
              <a:cs typeface="Arial" charset="0"/>
            </a:endParaRPr>
          </a:p>
        </p:txBody>
      </p:sp>
      <p:pic>
        <p:nvPicPr>
          <p:cNvPr id="19460" name="Afbeelding 4">
            <a:extLst>
              <a:ext uri="{FF2B5EF4-FFF2-40B4-BE49-F238E27FC236}">
                <a16:creationId xmlns:a16="http://schemas.microsoft.com/office/drawing/2014/main" id="{3F179163-4612-4B12-86AC-B30D1B959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879475"/>
            <a:ext cx="4143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A5320106-C859-49A6-B986-ACEAC923472D}"/>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3315" name="Content Placeholder 7">
            <a:extLst>
              <a:ext uri="{FF2B5EF4-FFF2-40B4-BE49-F238E27FC236}">
                <a16:creationId xmlns:a16="http://schemas.microsoft.com/office/drawing/2014/main" id="{B5A7E310-01DA-40CE-B4DD-BCB2CB4959AC}"/>
              </a:ext>
            </a:extLst>
          </p:cNvPr>
          <p:cNvSpPr txBox="1">
            <a:spLocks/>
          </p:cNvSpPr>
          <p:nvPr/>
        </p:nvSpPr>
        <p:spPr bwMode="auto">
          <a:xfrm>
            <a:off x="300038" y="879475"/>
            <a:ext cx="39116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800" dirty="0">
                <a:cs typeface="Arial" charset="0"/>
              </a:rPr>
              <a:t>Brandproef 1 (maart 2018):</a:t>
            </a:r>
          </a:p>
          <a:p>
            <a:pPr>
              <a:defRPr/>
            </a:pPr>
            <a:r>
              <a:rPr lang="nl-NL" altLang="nl-NL" sz="1800" dirty="0">
                <a:cs typeface="Arial" charset="0"/>
              </a:rPr>
              <a:t>onbeschermd proefstuk</a:t>
            </a:r>
          </a:p>
          <a:p>
            <a:pPr>
              <a:defRPr/>
            </a:pPr>
            <a:r>
              <a:rPr lang="nl-NL" altLang="nl-NL" sz="1800" dirty="0">
                <a:cs typeface="Arial" charset="0"/>
              </a:rPr>
              <a:t>drukspanning 10 N/mm</a:t>
            </a:r>
            <a:r>
              <a:rPr lang="nl-NL" altLang="nl-NL" sz="1800" baseline="30000" dirty="0">
                <a:cs typeface="Arial" charset="0"/>
              </a:rPr>
              <a:t>2</a:t>
            </a:r>
            <a:r>
              <a:rPr lang="nl-NL" altLang="nl-NL" sz="1800" dirty="0">
                <a:cs typeface="Arial" charset="0"/>
              </a:rPr>
              <a:t> </a:t>
            </a:r>
          </a:p>
          <a:p>
            <a:pPr>
              <a:defRPr/>
            </a:pPr>
            <a:r>
              <a:rPr lang="nl-NL" altLang="nl-NL" sz="1800" dirty="0">
                <a:cs typeface="Arial" charset="0"/>
              </a:rPr>
              <a:t>na ca. 25 minuten wapening zichtbaar (100 mm afgespat)</a:t>
            </a:r>
          </a:p>
          <a:p>
            <a:pPr>
              <a:defRPr/>
            </a:pPr>
            <a:endParaRPr lang="nl-NL" altLang="nl-NL" sz="2000" dirty="0">
              <a:cs typeface="Arial" charset="0"/>
            </a:endParaRPr>
          </a:p>
          <a:p>
            <a:pPr>
              <a:defRPr/>
            </a:pPr>
            <a:endParaRPr lang="nl-NL" altLang="nl-NL" sz="2000" dirty="0">
              <a:cs typeface="Arial" charset="0"/>
            </a:endParaRPr>
          </a:p>
          <a:p>
            <a:pPr>
              <a:defRPr/>
            </a:pPr>
            <a:endParaRPr lang="nl-NL" altLang="nl-NL" sz="2000" dirty="0">
              <a:cs typeface="Arial" charset="0"/>
            </a:endParaRPr>
          </a:p>
        </p:txBody>
      </p:sp>
      <p:pic>
        <p:nvPicPr>
          <p:cNvPr id="20484" name="Afbeelding 5">
            <a:extLst>
              <a:ext uri="{FF2B5EF4-FFF2-40B4-BE49-F238E27FC236}">
                <a16:creationId xmlns:a16="http://schemas.microsoft.com/office/drawing/2014/main" id="{7731211B-E464-4DF5-A491-DFA42F7C98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9334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EC47C55E-4A79-4976-B3EC-3D5A5AEE5993}"/>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3315" name="Content Placeholder 7">
            <a:extLst>
              <a:ext uri="{FF2B5EF4-FFF2-40B4-BE49-F238E27FC236}">
                <a16:creationId xmlns:a16="http://schemas.microsoft.com/office/drawing/2014/main" id="{5E4F0D09-CA9C-4F35-A7DC-5F220FFDFA6A}"/>
              </a:ext>
            </a:extLst>
          </p:cNvPr>
          <p:cNvSpPr txBox="1">
            <a:spLocks/>
          </p:cNvSpPr>
          <p:nvPr/>
        </p:nvSpPr>
        <p:spPr bwMode="auto">
          <a:xfrm>
            <a:off x="300038" y="879475"/>
            <a:ext cx="369570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800" dirty="0">
                <a:cs typeface="Arial" charset="0"/>
              </a:rPr>
              <a:t>Brandproef 2, 3 en 4 (maart 2018):</a:t>
            </a:r>
          </a:p>
          <a:p>
            <a:pPr>
              <a:defRPr/>
            </a:pPr>
            <a:r>
              <a:rPr lang="nl-NL" altLang="nl-NL" sz="1800" dirty="0">
                <a:cs typeface="Arial" charset="0"/>
              </a:rPr>
              <a:t>proefstuk met </a:t>
            </a:r>
            <a:r>
              <a:rPr lang="nl-NL" altLang="nl-NL" sz="1800" dirty="0" err="1">
                <a:cs typeface="Arial" charset="0"/>
              </a:rPr>
              <a:t>éénlaags</a:t>
            </a:r>
            <a:r>
              <a:rPr lang="nl-NL" altLang="nl-NL" sz="1800" dirty="0">
                <a:cs typeface="Arial" charset="0"/>
              </a:rPr>
              <a:t> hittewerende bekleding PROMATECT-T</a:t>
            </a:r>
          </a:p>
          <a:p>
            <a:pPr>
              <a:defRPr/>
            </a:pPr>
            <a:r>
              <a:rPr lang="nl-NL" altLang="nl-NL" sz="1800" dirty="0">
                <a:cs typeface="Arial" charset="0"/>
              </a:rPr>
              <a:t>dikte 25 mm: na ca. 74 minuten start afspatten en lokaal bezwijken bekleding</a:t>
            </a:r>
          </a:p>
          <a:p>
            <a:pPr>
              <a:defRPr/>
            </a:pPr>
            <a:r>
              <a:rPr lang="nl-NL" altLang="nl-NL" sz="1800" dirty="0">
                <a:cs typeface="Arial" charset="0"/>
              </a:rPr>
              <a:t>dikte 30 mm: na ca. 128 resp. 95 minuten start afspatten en lokaal bezwijken bekleding</a:t>
            </a:r>
          </a:p>
          <a:p>
            <a:pPr>
              <a:defRPr/>
            </a:pPr>
            <a:r>
              <a:rPr lang="nl-NL" altLang="nl-NL" sz="1800" dirty="0">
                <a:cs typeface="Arial" charset="0"/>
              </a:rPr>
              <a:t>naden tussen platen zijn ‘zwakke plek’</a:t>
            </a:r>
          </a:p>
          <a:p>
            <a:pPr>
              <a:defRPr/>
            </a:pPr>
            <a:endParaRPr lang="nl-NL" altLang="nl-NL" sz="2000" dirty="0">
              <a:cs typeface="Arial" charset="0"/>
            </a:endParaRPr>
          </a:p>
          <a:p>
            <a:pPr>
              <a:defRPr/>
            </a:pPr>
            <a:endParaRPr lang="nl-NL" altLang="nl-NL" sz="2000" dirty="0">
              <a:cs typeface="Arial" charset="0"/>
            </a:endParaRPr>
          </a:p>
        </p:txBody>
      </p:sp>
      <p:pic>
        <p:nvPicPr>
          <p:cNvPr id="21508" name="Picture 2">
            <a:extLst>
              <a:ext uri="{FF2B5EF4-FFF2-40B4-BE49-F238E27FC236}">
                <a16:creationId xmlns:a16="http://schemas.microsoft.com/office/drawing/2014/main" id="{E6FE65F5-760A-4F90-8FF2-16BFAD7F9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6" b="1736"/>
          <a:stretch>
            <a:fillRect/>
          </a:stretch>
        </p:blipFill>
        <p:spPr bwMode="auto">
          <a:xfrm>
            <a:off x="3868738" y="1347788"/>
            <a:ext cx="5219700" cy="287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7D61A466-007F-4BD5-AEE5-A99522CCF14D}"/>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3315" name="Content Placeholder 7">
            <a:extLst>
              <a:ext uri="{FF2B5EF4-FFF2-40B4-BE49-F238E27FC236}">
                <a16:creationId xmlns:a16="http://schemas.microsoft.com/office/drawing/2014/main" id="{FD4A6E8B-3000-48BB-82E1-83A238840662}"/>
              </a:ext>
            </a:extLst>
          </p:cNvPr>
          <p:cNvSpPr txBox="1">
            <a:spLocks/>
          </p:cNvSpPr>
          <p:nvPr/>
        </p:nvSpPr>
        <p:spPr bwMode="auto">
          <a:xfrm>
            <a:off x="300038" y="879475"/>
            <a:ext cx="815975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800" dirty="0">
                <a:cs typeface="Arial" charset="0"/>
              </a:rPr>
              <a:t>Brandproef 5 en 6 (oktober 2018):</a:t>
            </a:r>
          </a:p>
          <a:p>
            <a:pPr>
              <a:defRPr/>
            </a:pPr>
            <a:r>
              <a:rPr lang="nl-NL" altLang="nl-NL" sz="1800" dirty="0">
                <a:cs typeface="Arial" charset="0"/>
              </a:rPr>
              <a:t>proefstuk met </a:t>
            </a:r>
            <a:r>
              <a:rPr lang="nl-NL" altLang="nl-NL" sz="1800" dirty="0" err="1">
                <a:cs typeface="Arial" charset="0"/>
              </a:rPr>
              <a:t>tweelaags</a:t>
            </a:r>
            <a:r>
              <a:rPr lang="nl-NL" altLang="nl-NL" sz="1800" dirty="0">
                <a:cs typeface="Arial" charset="0"/>
              </a:rPr>
              <a:t> hittewerende bekleding PROMATECT-H</a:t>
            </a:r>
          </a:p>
          <a:p>
            <a:pPr lvl="1">
              <a:defRPr/>
            </a:pPr>
            <a:r>
              <a:rPr lang="nl-NL" altLang="nl-NL" sz="1600" dirty="0">
                <a:cs typeface="Arial" charset="0"/>
              </a:rPr>
              <a:t>dikte laag 1 (betonzijde): 15 mm</a:t>
            </a:r>
          </a:p>
          <a:p>
            <a:pPr lvl="1">
              <a:defRPr/>
            </a:pPr>
            <a:r>
              <a:rPr lang="nl-NL" altLang="nl-NL" sz="1600" dirty="0">
                <a:cs typeface="Arial" charset="0"/>
              </a:rPr>
              <a:t>dikte laag 2 (brandzijde): 25 mm</a:t>
            </a:r>
          </a:p>
          <a:p>
            <a:pPr lvl="1">
              <a:defRPr/>
            </a:pPr>
            <a:r>
              <a:rPr lang="nl-NL" altLang="nl-NL" sz="1600" dirty="0">
                <a:cs typeface="Arial" charset="0"/>
              </a:rPr>
              <a:t>200 mm versprongen aangebracht in langs- en dwarsrichting</a:t>
            </a:r>
          </a:p>
          <a:p>
            <a:pPr>
              <a:defRPr/>
            </a:pPr>
            <a:r>
              <a:rPr lang="nl-NL" altLang="nl-NL" sz="1800" dirty="0">
                <a:cs typeface="Arial" charset="0"/>
              </a:rPr>
              <a:t>interfacetemperatuur:</a:t>
            </a:r>
          </a:p>
          <a:p>
            <a:pPr lvl="1">
              <a:defRPr/>
            </a:pPr>
            <a:r>
              <a:rPr lang="nl-NL" altLang="nl-NL" sz="1600" dirty="0">
                <a:cs typeface="Arial" charset="0"/>
              </a:rPr>
              <a:t>60 minuten: ca. 100°C</a:t>
            </a:r>
          </a:p>
          <a:p>
            <a:pPr lvl="1">
              <a:defRPr/>
            </a:pPr>
            <a:r>
              <a:rPr lang="nl-NL" altLang="nl-NL" sz="1600" dirty="0">
                <a:cs typeface="Arial" charset="0"/>
              </a:rPr>
              <a:t>120 minuten: ca. 180°C</a:t>
            </a:r>
          </a:p>
          <a:p>
            <a:pPr lvl="1">
              <a:defRPr/>
            </a:pPr>
            <a:r>
              <a:rPr lang="nl-NL" altLang="nl-NL" sz="1600" dirty="0">
                <a:cs typeface="Arial" charset="0"/>
              </a:rPr>
              <a:t>180 minuten: ca. 225°C</a:t>
            </a:r>
          </a:p>
          <a:p>
            <a:pPr lvl="1">
              <a:defRPr/>
            </a:pPr>
            <a:endParaRPr lang="nl-NL" altLang="nl-NL" sz="1600" dirty="0">
              <a:cs typeface="Arial" charset="0"/>
            </a:endParaRPr>
          </a:p>
          <a:p>
            <a:pPr>
              <a:defRPr/>
            </a:pPr>
            <a:endParaRPr lang="nl-NL" altLang="nl-NL" sz="2000" dirty="0">
              <a:cs typeface="Arial" charset="0"/>
            </a:endParaRPr>
          </a:p>
        </p:txBody>
      </p:sp>
      <p:pic>
        <p:nvPicPr>
          <p:cNvPr id="22532" name="Picture 2">
            <a:extLst>
              <a:ext uri="{FF2B5EF4-FFF2-40B4-BE49-F238E27FC236}">
                <a16:creationId xmlns:a16="http://schemas.microsoft.com/office/drawing/2014/main" id="{BDA17A57-4B76-4181-B3D3-57B946B28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148013"/>
            <a:ext cx="48260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a:extLst>
              <a:ext uri="{FF2B5EF4-FFF2-40B4-BE49-F238E27FC236}">
                <a16:creationId xmlns:a16="http://schemas.microsoft.com/office/drawing/2014/main" id="{735723FD-1787-40E9-9998-178DE682C7B7}"/>
              </a:ext>
            </a:extLst>
          </p:cNvPr>
          <p:cNvSpPr txBox="1">
            <a:spLocks noChangeArrowheads="1"/>
          </p:cNvSpPr>
          <p:nvPr/>
        </p:nvSpPr>
        <p:spPr bwMode="auto">
          <a:xfrm>
            <a:off x="539750" y="4030663"/>
            <a:ext cx="346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1859C"/>
              </a:buClr>
              <a:buFont typeface="Arial" panose="020B0604020202020204" pitchFamily="34" charset="0"/>
              <a:buChar char="•"/>
              <a:defRPr sz="2800">
                <a:solidFill>
                  <a:srgbClr val="404040"/>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Calibri" panose="020F0502020204030204" pitchFamily="34" charset="0"/>
              </a:defRPr>
            </a:lvl9pPr>
          </a:lstStyle>
          <a:p>
            <a:pPr eaLnBrk="1" hangingPunct="1">
              <a:spcBef>
                <a:spcPct val="0"/>
              </a:spcBef>
              <a:buClrTx/>
              <a:buFontTx/>
              <a:buNone/>
            </a:pPr>
            <a:r>
              <a:rPr lang="nl-NL" altLang="nl-NL" sz="1800">
                <a:solidFill>
                  <a:schemeClr val="tx1"/>
                </a:solidFill>
              </a:rPr>
              <a:t>Conclusie: Brandproeven geslaagd!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5265D002-D7A3-4428-ACF5-E5F7160B50EE}"/>
              </a:ext>
            </a:extLst>
          </p:cNvPr>
          <p:cNvSpPr>
            <a:spLocks noGrp="1"/>
          </p:cNvSpPr>
          <p:nvPr>
            <p:ph type="title"/>
          </p:nvPr>
        </p:nvSpPr>
        <p:spPr>
          <a:xfrm>
            <a:off x="1835150" y="50800"/>
            <a:ext cx="6985000" cy="720725"/>
          </a:xfrm>
        </p:spPr>
        <p:txBody>
          <a:bodyPr anchor="t"/>
          <a:lstStyle/>
          <a:p>
            <a:pPr algn="l" eaLnBrk="1" hangingPunct="1"/>
            <a:r>
              <a:rPr lang="nl-NL" altLang="nl-NL" sz="3600"/>
              <a:t>Brandproeven Rotterdamsebaan</a:t>
            </a:r>
          </a:p>
        </p:txBody>
      </p:sp>
      <p:sp>
        <p:nvSpPr>
          <p:cNvPr id="13315" name="Content Placeholder 7">
            <a:extLst>
              <a:ext uri="{FF2B5EF4-FFF2-40B4-BE49-F238E27FC236}">
                <a16:creationId xmlns:a16="http://schemas.microsoft.com/office/drawing/2014/main" id="{90FCCEEE-DCA8-4B81-8DB7-EF6C26118465}"/>
              </a:ext>
            </a:extLst>
          </p:cNvPr>
          <p:cNvSpPr txBox="1">
            <a:spLocks/>
          </p:cNvSpPr>
          <p:nvPr/>
        </p:nvSpPr>
        <p:spPr bwMode="auto">
          <a:xfrm>
            <a:off x="300038" y="879475"/>
            <a:ext cx="815975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800" dirty="0">
                <a:cs typeface="Arial" charset="0"/>
              </a:rPr>
              <a:t>Stand van zaken brandwerendheid gesloten deel toeritten:</a:t>
            </a:r>
          </a:p>
          <a:p>
            <a:pPr>
              <a:defRPr/>
            </a:pPr>
            <a:r>
              <a:rPr lang="nl-NL" altLang="nl-NL" sz="1800" dirty="0">
                <a:cs typeface="Arial" charset="0"/>
              </a:rPr>
              <a:t>definitieve keuze gemaakt voor </a:t>
            </a:r>
            <a:r>
              <a:rPr lang="nl-NL" altLang="nl-NL" sz="1800" dirty="0" err="1">
                <a:cs typeface="Arial" charset="0"/>
              </a:rPr>
              <a:t>tweelaags</a:t>
            </a:r>
            <a:r>
              <a:rPr lang="nl-NL" altLang="nl-NL" sz="1800" dirty="0">
                <a:cs typeface="Arial" charset="0"/>
              </a:rPr>
              <a:t> hittewerende bekleding bestaande uit PROMATECT-H (achteraf aangebracht);</a:t>
            </a:r>
          </a:p>
          <a:p>
            <a:pPr lvl="1">
              <a:defRPr/>
            </a:pPr>
            <a:r>
              <a:rPr lang="nl-NL" altLang="nl-NL" sz="1600" dirty="0">
                <a:cs typeface="Arial" charset="0"/>
              </a:rPr>
              <a:t>aangebracht ter plaatse van dak en volledige hoogte wanden (vanaf bovenkant </a:t>
            </a:r>
            <a:r>
              <a:rPr lang="nl-NL" altLang="nl-NL" sz="1600" dirty="0" err="1">
                <a:cs typeface="Arial" charset="0"/>
              </a:rPr>
              <a:t>barrier</a:t>
            </a:r>
            <a:r>
              <a:rPr lang="nl-NL" altLang="nl-NL" sz="1600" dirty="0">
                <a:cs typeface="Arial" charset="0"/>
              </a:rPr>
              <a:t>) </a:t>
            </a:r>
          </a:p>
          <a:p>
            <a:pPr>
              <a:defRPr/>
            </a:pPr>
            <a:r>
              <a:rPr lang="nl-NL" altLang="nl-NL" sz="1800" dirty="0">
                <a:cs typeface="Arial" charset="0"/>
              </a:rPr>
              <a:t>uitwerken details hittewerende bekleding, o.a. ter plaatse van de deurposten en hulppostkasten;</a:t>
            </a:r>
          </a:p>
          <a:p>
            <a:pPr>
              <a:defRPr/>
            </a:pPr>
            <a:r>
              <a:rPr lang="nl-NL" altLang="nl-NL" sz="1800" dirty="0">
                <a:cs typeface="Arial" charset="0"/>
              </a:rPr>
              <a:t>start aanbrengen hittewerende bekleding: februari 2019.</a:t>
            </a:r>
          </a:p>
          <a:p>
            <a:pPr>
              <a:defRPr/>
            </a:pPr>
            <a:endParaRPr lang="nl-NL" altLang="nl-NL" sz="1600" dirty="0">
              <a:cs typeface="Arial" charset="0"/>
            </a:endParaRPr>
          </a:p>
          <a:p>
            <a:pPr>
              <a:defRPr/>
            </a:pPr>
            <a:endParaRPr lang="nl-NL" altLang="nl-NL" sz="1600" dirty="0">
              <a:cs typeface="Arial" charset="0"/>
            </a:endParaRPr>
          </a:p>
          <a:p>
            <a:pPr lvl="1">
              <a:defRPr/>
            </a:pPr>
            <a:endParaRPr lang="nl-NL" altLang="nl-NL" sz="1600" dirty="0">
              <a:cs typeface="Arial" charset="0"/>
            </a:endParaRPr>
          </a:p>
          <a:p>
            <a:pPr>
              <a:defRPr/>
            </a:pPr>
            <a:endParaRPr lang="nl-NL" altLang="nl-NL" sz="2000" dirty="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1701C7EE-5AAD-467A-94FE-F33E886F9475}"/>
              </a:ext>
            </a:extLst>
          </p:cNvPr>
          <p:cNvSpPr>
            <a:spLocks noGrp="1"/>
          </p:cNvSpPr>
          <p:nvPr>
            <p:ph type="title"/>
          </p:nvPr>
        </p:nvSpPr>
        <p:spPr>
          <a:xfrm>
            <a:off x="1835150" y="50800"/>
            <a:ext cx="6985000" cy="720725"/>
          </a:xfrm>
        </p:spPr>
        <p:txBody>
          <a:bodyPr anchor="t"/>
          <a:lstStyle/>
          <a:p>
            <a:pPr algn="l" eaLnBrk="1" hangingPunct="1"/>
            <a:r>
              <a:rPr lang="nl-NL" altLang="nl-NL" sz="3200"/>
              <a:t>Brandproeven Gaasperdammertunnel</a:t>
            </a:r>
          </a:p>
        </p:txBody>
      </p:sp>
      <p:sp>
        <p:nvSpPr>
          <p:cNvPr id="13315" name="Content Placeholder 7">
            <a:extLst>
              <a:ext uri="{FF2B5EF4-FFF2-40B4-BE49-F238E27FC236}">
                <a16:creationId xmlns:a16="http://schemas.microsoft.com/office/drawing/2014/main" id="{381DDE6D-10A7-4F7E-82F0-3D719D1152D0}"/>
              </a:ext>
            </a:extLst>
          </p:cNvPr>
          <p:cNvSpPr txBox="1">
            <a:spLocks/>
          </p:cNvSpPr>
          <p:nvPr/>
        </p:nvSpPr>
        <p:spPr bwMode="auto">
          <a:xfrm>
            <a:off x="300038" y="884238"/>
            <a:ext cx="8159750"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endParaRPr lang="nl-NL" altLang="nl-NL" sz="1600" dirty="0">
              <a:cs typeface="Arial" charset="0"/>
            </a:endParaRPr>
          </a:p>
          <a:p>
            <a:pPr marL="0" indent="0">
              <a:buFont typeface="Arial" charset="0"/>
              <a:buNone/>
              <a:defRPr/>
            </a:pPr>
            <a:r>
              <a:rPr lang="nl-NL" altLang="nl-NL" sz="1600" dirty="0">
                <a:cs typeface="Arial" charset="0"/>
              </a:rPr>
              <a:t>Locatie: A9, Bijlmer Amsterdam</a:t>
            </a:r>
          </a:p>
          <a:p>
            <a:pPr marL="0" indent="0">
              <a:buFont typeface="Arial" charset="0"/>
              <a:buNone/>
              <a:defRPr/>
            </a:pPr>
            <a:r>
              <a:rPr lang="nl-NL" altLang="nl-NL" sz="1600" dirty="0">
                <a:cs typeface="Arial" charset="0"/>
              </a:rPr>
              <a:t>Lengte:  3000 meter</a:t>
            </a:r>
          </a:p>
          <a:p>
            <a:pPr marL="0" indent="0">
              <a:buFont typeface="Arial" charset="0"/>
              <a:buNone/>
              <a:defRPr/>
            </a:pPr>
            <a:r>
              <a:rPr lang="nl-NL" altLang="nl-NL" sz="1600" dirty="0">
                <a:cs typeface="Arial" charset="0"/>
              </a:rPr>
              <a:t>Verkeersbuizen: 5 stuks</a:t>
            </a:r>
          </a:p>
          <a:p>
            <a:pPr marL="0" indent="0">
              <a:buFont typeface="Arial" charset="0"/>
              <a:buNone/>
              <a:defRPr/>
            </a:pPr>
            <a:endParaRPr lang="nl-NL" altLang="nl-NL" sz="1400" dirty="0">
              <a:cs typeface="Arial" charset="0"/>
            </a:endParaRPr>
          </a:p>
          <a:p>
            <a:pPr marL="0" indent="0">
              <a:buFont typeface="Arial" charset="0"/>
              <a:buNone/>
              <a:defRPr/>
            </a:pPr>
            <a:endParaRPr lang="nl-NL" altLang="nl-NL" sz="1400" dirty="0">
              <a:cs typeface="Arial" charset="0"/>
            </a:endParaRPr>
          </a:p>
          <a:p>
            <a:pPr lvl="1">
              <a:defRPr/>
            </a:pPr>
            <a:endParaRPr lang="nl-NL" altLang="nl-NL" sz="1600" dirty="0">
              <a:cs typeface="Arial" charset="0"/>
            </a:endParaRPr>
          </a:p>
          <a:p>
            <a:pPr>
              <a:defRPr/>
            </a:pPr>
            <a:endParaRPr lang="nl-NL" altLang="nl-NL" sz="2000" dirty="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51470"/>
            <a:ext cx="6984776" cy="720081"/>
          </a:xfrm>
        </p:spPr>
        <p:txBody>
          <a:bodyPr anchor="t">
            <a:noAutofit/>
          </a:bodyPr>
          <a:lstStyle/>
          <a:p>
            <a:pPr algn="l"/>
            <a:r>
              <a:rPr lang="nl-NL" sz="3600" dirty="0"/>
              <a:t>Terugblik Kwartiermakersgroep</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8481998" cy="442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RWS deed verder onderzoek naar de gevolgen voor de veiligheid weggebruikers en hulpdiensten (KWA-tunnel, Ketheltunnel, Coentunnel en Nijverdal).</a:t>
            </a:r>
          </a:p>
          <a:p>
            <a:r>
              <a:rPr lang="nl-NL" sz="2400" dirty="0"/>
              <a:t>Hebben de weggebruikers bij een brand genoeg tijd om zichzelf in veiligheid te brengen? </a:t>
            </a:r>
            <a:r>
              <a:rPr lang="nl-NL" sz="2400" i="1" dirty="0"/>
              <a:t>Dat bleek het geval. </a:t>
            </a:r>
          </a:p>
          <a:p>
            <a:r>
              <a:rPr lang="nl-NL" sz="2400" dirty="0"/>
              <a:t>Aanvalsplannen OHD zijn aangepast om veilig te kunnen blijven werken.</a:t>
            </a:r>
          </a:p>
          <a:p>
            <a:r>
              <a:rPr lang="nl-NL" sz="2400" dirty="0"/>
              <a:t>Besluit om bij grote branden in landtunnels het gebied bovenop de tunnels snel te ontruimen</a:t>
            </a:r>
            <a:r>
              <a:rPr lang="nl-NL" sz="2000" dirty="0"/>
              <a:t>.</a:t>
            </a:r>
          </a:p>
          <a:p>
            <a:endParaRPr lang="nl-NL" sz="2000" dirty="0"/>
          </a:p>
          <a:p>
            <a:endParaRPr lang="nl-NL" sz="2000" i="1" dirty="0">
              <a:solidFill>
                <a:schemeClr val="accent1"/>
              </a:solidFill>
              <a:cs typeface="Arial" panose="020B0604020202020204" pitchFamily="34" charset="0"/>
            </a:endParaRPr>
          </a:p>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p>
        </p:txBody>
      </p:sp>
    </p:spTree>
    <p:extLst>
      <p:ext uri="{BB962C8B-B14F-4D97-AF65-F5344CB8AC3E}">
        <p14:creationId xmlns:p14="http://schemas.microsoft.com/office/powerpoint/2010/main" val="3903049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4C94CE2C-FA0F-4F6B-9C32-18F1D5EE4B6B}"/>
              </a:ext>
            </a:extLst>
          </p:cNvPr>
          <p:cNvSpPr>
            <a:spLocks noGrp="1"/>
          </p:cNvSpPr>
          <p:nvPr>
            <p:ph type="title"/>
          </p:nvPr>
        </p:nvSpPr>
        <p:spPr>
          <a:xfrm>
            <a:off x="1835150" y="50800"/>
            <a:ext cx="6985000" cy="720725"/>
          </a:xfrm>
        </p:spPr>
        <p:txBody>
          <a:bodyPr anchor="t"/>
          <a:lstStyle/>
          <a:p>
            <a:pPr algn="l" eaLnBrk="1" hangingPunct="1"/>
            <a:r>
              <a:rPr lang="nl-NL" altLang="nl-NL" sz="3200"/>
              <a:t>Brandproeven Gaasperdammertunnel</a:t>
            </a:r>
          </a:p>
        </p:txBody>
      </p:sp>
      <p:sp>
        <p:nvSpPr>
          <p:cNvPr id="13315" name="Content Placeholder 7">
            <a:extLst>
              <a:ext uri="{FF2B5EF4-FFF2-40B4-BE49-F238E27FC236}">
                <a16:creationId xmlns:a16="http://schemas.microsoft.com/office/drawing/2014/main" id="{6D723F49-4B5B-45FF-BAF6-48DD87398866}"/>
              </a:ext>
            </a:extLst>
          </p:cNvPr>
          <p:cNvSpPr txBox="1">
            <a:spLocks/>
          </p:cNvSpPr>
          <p:nvPr/>
        </p:nvSpPr>
        <p:spPr bwMode="auto">
          <a:xfrm>
            <a:off x="300038" y="884238"/>
            <a:ext cx="4776787"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600" u="sng" dirty="0">
                <a:cs typeface="Arial" charset="0"/>
              </a:rPr>
              <a:t>Tijdlijn:</a:t>
            </a:r>
          </a:p>
          <a:p>
            <a:pPr>
              <a:defRPr/>
            </a:pPr>
            <a:r>
              <a:rPr lang="nl-NL" altLang="nl-NL" sz="1600" dirty="0">
                <a:cs typeface="Arial" charset="0"/>
              </a:rPr>
              <a:t>Project A9 GDW aanbesteed voordat problemen m.b.t. brandwerendheid bekend waren.</a:t>
            </a:r>
          </a:p>
          <a:p>
            <a:pPr>
              <a:defRPr/>
            </a:pPr>
            <a:r>
              <a:rPr lang="nl-NL" altLang="nl-NL" sz="1600" dirty="0">
                <a:cs typeface="Arial" charset="0"/>
              </a:rPr>
              <a:t>Besluit tot het uitvoeren van brandproeven toen de ruwbouw grotendeels gereed was.</a:t>
            </a:r>
          </a:p>
          <a:p>
            <a:pPr>
              <a:defRPr/>
            </a:pPr>
            <a:r>
              <a:rPr lang="nl-NL" altLang="nl-NL" sz="1600" dirty="0">
                <a:cs typeface="Arial" charset="0"/>
              </a:rPr>
              <a:t>Voordat resultaten beschikbaar waren, was TTI ook al geïnstalleerd.</a:t>
            </a:r>
          </a:p>
          <a:p>
            <a:pPr marL="0" indent="0">
              <a:buFont typeface="Arial" charset="0"/>
              <a:buNone/>
              <a:defRPr/>
            </a:pPr>
            <a:endParaRPr lang="nl-NL" altLang="nl-NL" sz="1600" u="sng" dirty="0">
              <a:cs typeface="Arial" charset="0"/>
            </a:endParaRPr>
          </a:p>
          <a:p>
            <a:pPr marL="0" indent="0">
              <a:buFont typeface="Arial" charset="0"/>
              <a:buNone/>
              <a:defRPr/>
            </a:pPr>
            <a:r>
              <a:rPr lang="nl-NL" altLang="nl-NL" sz="1600" u="sng" dirty="0">
                <a:cs typeface="Arial" charset="0"/>
              </a:rPr>
              <a:t>Voorbereiding onderzoek is (meer dan) het halve werk:</a:t>
            </a:r>
          </a:p>
          <a:p>
            <a:pPr>
              <a:defRPr/>
            </a:pPr>
            <a:r>
              <a:rPr lang="nl-NL" altLang="nl-NL" sz="1600" dirty="0">
                <a:cs typeface="Arial" charset="0"/>
              </a:rPr>
              <a:t>Wat moet je minimaal testen?</a:t>
            </a:r>
          </a:p>
          <a:p>
            <a:pPr>
              <a:defRPr/>
            </a:pPr>
            <a:r>
              <a:rPr lang="nl-NL" altLang="nl-NL" sz="1600" dirty="0">
                <a:cs typeface="Arial" charset="0"/>
              </a:rPr>
              <a:t>Wat doe je als een test niet slaagt?</a:t>
            </a:r>
          </a:p>
          <a:p>
            <a:pPr>
              <a:defRPr/>
            </a:pPr>
            <a:r>
              <a:rPr lang="nl-NL" altLang="nl-NL" sz="1600" dirty="0">
                <a:cs typeface="Arial" charset="0"/>
              </a:rPr>
              <a:t>Hoe ga je om met installaties?</a:t>
            </a:r>
          </a:p>
          <a:p>
            <a:pPr marL="0" indent="0">
              <a:buFont typeface="Arial" charset="0"/>
              <a:buNone/>
              <a:defRPr/>
            </a:pPr>
            <a:endParaRPr lang="nl-NL" altLang="nl-NL" sz="1400" dirty="0">
              <a:cs typeface="Arial" charset="0"/>
            </a:endParaRPr>
          </a:p>
          <a:p>
            <a:pPr marL="0" indent="0">
              <a:buFont typeface="Arial" charset="0"/>
              <a:buNone/>
              <a:defRPr/>
            </a:pPr>
            <a:endParaRPr lang="nl-NL" altLang="nl-NL" sz="1400" dirty="0">
              <a:cs typeface="Arial" charset="0"/>
            </a:endParaRPr>
          </a:p>
          <a:p>
            <a:pPr lvl="1">
              <a:defRPr/>
            </a:pPr>
            <a:endParaRPr lang="nl-NL" altLang="nl-NL" sz="1600" dirty="0">
              <a:cs typeface="Arial" charset="0"/>
            </a:endParaRPr>
          </a:p>
          <a:p>
            <a:pPr>
              <a:defRPr/>
            </a:pPr>
            <a:endParaRPr lang="nl-NL" altLang="nl-NL" sz="2000" dirty="0">
              <a:cs typeface="Arial" charset="0"/>
            </a:endParaRPr>
          </a:p>
        </p:txBody>
      </p:sp>
      <p:pic>
        <p:nvPicPr>
          <p:cNvPr id="25604" name="Afbeelding 2">
            <a:extLst>
              <a:ext uri="{FF2B5EF4-FFF2-40B4-BE49-F238E27FC236}">
                <a16:creationId xmlns:a16="http://schemas.microsoft.com/office/drawing/2014/main" id="{BE98B150-D52F-486C-BBA4-3F05314059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089025"/>
            <a:ext cx="41402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9E4F4E08-378B-44E0-AEF2-A6614770CA5B}"/>
              </a:ext>
            </a:extLst>
          </p:cNvPr>
          <p:cNvSpPr>
            <a:spLocks noGrp="1"/>
          </p:cNvSpPr>
          <p:nvPr>
            <p:ph type="title"/>
          </p:nvPr>
        </p:nvSpPr>
        <p:spPr>
          <a:xfrm>
            <a:off x="1835150" y="50800"/>
            <a:ext cx="6985000" cy="720725"/>
          </a:xfrm>
        </p:spPr>
        <p:txBody>
          <a:bodyPr anchor="t"/>
          <a:lstStyle/>
          <a:p>
            <a:pPr algn="l" eaLnBrk="1" hangingPunct="1"/>
            <a:r>
              <a:rPr lang="nl-NL" altLang="nl-NL" sz="3200"/>
              <a:t>Brandproeven Gaasperdammertunnel</a:t>
            </a:r>
          </a:p>
        </p:txBody>
      </p:sp>
      <p:sp>
        <p:nvSpPr>
          <p:cNvPr id="13315" name="Content Placeholder 7">
            <a:extLst>
              <a:ext uri="{FF2B5EF4-FFF2-40B4-BE49-F238E27FC236}">
                <a16:creationId xmlns:a16="http://schemas.microsoft.com/office/drawing/2014/main" id="{F210B55A-8E04-409F-BA6A-8FA831E333D5}"/>
              </a:ext>
            </a:extLst>
          </p:cNvPr>
          <p:cNvSpPr txBox="1">
            <a:spLocks/>
          </p:cNvSpPr>
          <p:nvPr/>
        </p:nvSpPr>
        <p:spPr bwMode="auto">
          <a:xfrm>
            <a:off x="300038" y="884238"/>
            <a:ext cx="4776787"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600" u="sng" dirty="0">
                <a:cs typeface="Arial" charset="0"/>
              </a:rPr>
              <a:t>Brandwerende maatregelen:</a:t>
            </a:r>
          </a:p>
          <a:p>
            <a:pPr>
              <a:defRPr/>
            </a:pPr>
            <a:r>
              <a:rPr lang="nl-NL" altLang="nl-NL" sz="1600" dirty="0">
                <a:cs typeface="Arial" charset="0"/>
              </a:rPr>
              <a:t>Grotendeels normaal tunnelbeton met vergrote dekking.</a:t>
            </a:r>
          </a:p>
          <a:p>
            <a:pPr>
              <a:defRPr/>
            </a:pPr>
            <a:r>
              <a:rPr lang="nl-NL" altLang="nl-NL" sz="1600" dirty="0">
                <a:cs typeface="Arial" charset="0"/>
              </a:rPr>
              <a:t>PP-vezel beton</a:t>
            </a:r>
          </a:p>
          <a:p>
            <a:pPr>
              <a:defRPr/>
            </a:pPr>
            <a:r>
              <a:rPr lang="nl-NL" altLang="nl-NL" sz="1600" dirty="0">
                <a:cs typeface="Arial" charset="0"/>
              </a:rPr>
              <a:t>Hittewerende bekleding, pre-</a:t>
            </a:r>
            <a:r>
              <a:rPr lang="nl-NL" altLang="nl-NL" sz="1600" dirty="0" err="1">
                <a:cs typeface="Arial" charset="0"/>
              </a:rPr>
              <a:t>fixed</a:t>
            </a:r>
            <a:endParaRPr lang="nl-NL" altLang="nl-NL" sz="1600" dirty="0">
              <a:cs typeface="Arial" charset="0"/>
            </a:endParaRPr>
          </a:p>
          <a:p>
            <a:pPr>
              <a:defRPr/>
            </a:pPr>
            <a:endParaRPr lang="nl-NL" altLang="nl-NL" sz="1600" u="sng" dirty="0">
              <a:cs typeface="Arial" charset="0"/>
            </a:endParaRPr>
          </a:p>
          <a:p>
            <a:pPr marL="0" indent="0">
              <a:buFont typeface="Arial" charset="0"/>
              <a:buNone/>
              <a:defRPr/>
            </a:pPr>
            <a:r>
              <a:rPr lang="nl-NL" altLang="nl-NL" sz="1600" u="sng" dirty="0">
                <a:cs typeface="Arial" charset="0"/>
              </a:rPr>
              <a:t>Toegepaste variaties:</a:t>
            </a:r>
          </a:p>
          <a:p>
            <a:pPr>
              <a:defRPr/>
            </a:pPr>
            <a:r>
              <a:rPr lang="nl-NL" altLang="nl-NL" sz="1600" dirty="0">
                <a:cs typeface="Arial" charset="0"/>
              </a:rPr>
              <a:t>Meerdere betonsamenstellingen</a:t>
            </a:r>
          </a:p>
          <a:p>
            <a:pPr>
              <a:defRPr/>
            </a:pPr>
            <a:r>
              <a:rPr lang="nl-NL" altLang="nl-NL" sz="1600" dirty="0">
                <a:cs typeface="Arial" charset="0"/>
              </a:rPr>
              <a:t>Twee betoncentrales</a:t>
            </a:r>
          </a:p>
          <a:p>
            <a:pPr>
              <a:defRPr/>
            </a:pPr>
            <a:r>
              <a:rPr lang="nl-NL" altLang="nl-NL" sz="1600" dirty="0">
                <a:cs typeface="Arial" charset="0"/>
              </a:rPr>
              <a:t>1-uur of 2-uur brandwerend</a:t>
            </a:r>
          </a:p>
          <a:p>
            <a:pPr>
              <a:defRPr/>
            </a:pPr>
            <a:r>
              <a:rPr lang="nl-NL" altLang="nl-NL" sz="1600" dirty="0">
                <a:cs typeface="Arial" charset="0"/>
              </a:rPr>
              <a:t>Meerdere fysieke tunnelconfiguraties</a:t>
            </a:r>
          </a:p>
          <a:p>
            <a:pPr marL="0" indent="0">
              <a:buFont typeface="Arial" charset="0"/>
              <a:buNone/>
              <a:defRPr/>
            </a:pPr>
            <a:endParaRPr lang="nl-NL" altLang="nl-NL" sz="1400" dirty="0">
              <a:cs typeface="Arial" charset="0"/>
            </a:endParaRPr>
          </a:p>
          <a:p>
            <a:pPr marL="0" indent="0">
              <a:buFont typeface="Arial" charset="0"/>
              <a:buNone/>
              <a:defRPr/>
            </a:pPr>
            <a:endParaRPr lang="nl-NL" altLang="nl-NL" sz="1400" dirty="0">
              <a:cs typeface="Arial" charset="0"/>
            </a:endParaRPr>
          </a:p>
          <a:p>
            <a:pPr lvl="1">
              <a:defRPr/>
            </a:pPr>
            <a:endParaRPr lang="nl-NL" altLang="nl-NL" sz="1600" dirty="0">
              <a:cs typeface="Arial" charset="0"/>
            </a:endParaRPr>
          </a:p>
          <a:p>
            <a:pPr>
              <a:defRPr/>
            </a:pPr>
            <a:endParaRPr lang="nl-NL" altLang="nl-NL" sz="2000" dirty="0">
              <a:cs typeface="Arial" charset="0"/>
            </a:endParaRPr>
          </a:p>
        </p:txBody>
      </p:sp>
      <p:pic>
        <p:nvPicPr>
          <p:cNvPr id="26628" name="Afbeelding 1">
            <a:extLst>
              <a:ext uri="{FF2B5EF4-FFF2-40B4-BE49-F238E27FC236}">
                <a16:creationId xmlns:a16="http://schemas.microsoft.com/office/drawing/2014/main" id="{A488755E-4E70-4ACC-BEF6-E201A037CA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63688"/>
            <a:ext cx="4043363"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D72ACE26-DA2F-40EB-9E4B-FAA429CAC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492250"/>
            <a:ext cx="52197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itel 1">
            <a:extLst>
              <a:ext uri="{FF2B5EF4-FFF2-40B4-BE49-F238E27FC236}">
                <a16:creationId xmlns:a16="http://schemas.microsoft.com/office/drawing/2014/main" id="{FFA824FF-34A3-4CA9-B245-989A345683CB}"/>
              </a:ext>
            </a:extLst>
          </p:cNvPr>
          <p:cNvSpPr>
            <a:spLocks noGrp="1"/>
          </p:cNvSpPr>
          <p:nvPr>
            <p:ph type="title"/>
          </p:nvPr>
        </p:nvSpPr>
        <p:spPr>
          <a:xfrm>
            <a:off x="1835150" y="50800"/>
            <a:ext cx="6985000" cy="720725"/>
          </a:xfrm>
        </p:spPr>
        <p:txBody>
          <a:bodyPr anchor="t"/>
          <a:lstStyle/>
          <a:p>
            <a:pPr algn="l" eaLnBrk="1" hangingPunct="1"/>
            <a:r>
              <a:rPr lang="nl-NL" altLang="nl-NL" sz="3200"/>
              <a:t>Brandproeven Gaasperdammertunnel</a:t>
            </a:r>
          </a:p>
        </p:txBody>
      </p:sp>
      <p:sp>
        <p:nvSpPr>
          <p:cNvPr id="13315" name="Content Placeholder 7">
            <a:extLst>
              <a:ext uri="{FF2B5EF4-FFF2-40B4-BE49-F238E27FC236}">
                <a16:creationId xmlns:a16="http://schemas.microsoft.com/office/drawing/2014/main" id="{6F8D167A-EF35-4F9B-B048-1037DB2A8940}"/>
              </a:ext>
            </a:extLst>
          </p:cNvPr>
          <p:cNvSpPr txBox="1">
            <a:spLocks/>
          </p:cNvSpPr>
          <p:nvPr/>
        </p:nvSpPr>
        <p:spPr bwMode="auto">
          <a:xfrm>
            <a:off x="300038" y="884238"/>
            <a:ext cx="4776787"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600" u="sng" dirty="0">
                <a:cs typeface="Arial" charset="0"/>
              </a:rPr>
              <a:t>Onderzoeksdoelen testprogramma:</a:t>
            </a:r>
          </a:p>
          <a:p>
            <a:pPr>
              <a:buFont typeface="+mj-lt"/>
              <a:buAutoNum type="alphaLcParenR"/>
              <a:defRPr/>
            </a:pPr>
            <a:r>
              <a:rPr lang="nl-NL" altLang="nl-NL" sz="1600" dirty="0">
                <a:cs typeface="Arial" charset="0"/>
              </a:rPr>
              <a:t>Wat zijn de brandwerende eigenschappen van het normale tunnelbeton?</a:t>
            </a:r>
          </a:p>
          <a:p>
            <a:pPr>
              <a:buFont typeface="+mj-lt"/>
              <a:buAutoNum type="alphaLcParenR"/>
              <a:defRPr/>
            </a:pPr>
            <a:r>
              <a:rPr lang="nl-NL" altLang="nl-NL" sz="1600" dirty="0">
                <a:cs typeface="Arial" charset="0"/>
              </a:rPr>
              <a:t>Idem voor PP-vezel beton?</a:t>
            </a:r>
          </a:p>
          <a:p>
            <a:pPr>
              <a:buFont typeface="+mj-lt"/>
              <a:buAutoNum type="alphaLcParenR"/>
              <a:defRPr/>
            </a:pPr>
            <a:r>
              <a:rPr lang="nl-NL" altLang="nl-NL" sz="1600" dirty="0">
                <a:cs typeface="Arial" charset="0"/>
              </a:rPr>
              <a:t>Idem voor hittewerende bekleding?</a:t>
            </a:r>
          </a:p>
          <a:p>
            <a:pPr>
              <a:buFont typeface="+mj-lt"/>
              <a:buAutoNum type="alphaLcParenR"/>
              <a:defRPr/>
            </a:pPr>
            <a:r>
              <a:rPr lang="nl-NL" altLang="nl-NL" sz="1600" dirty="0">
                <a:cs typeface="Arial" charset="0"/>
              </a:rPr>
              <a:t>Kunnen reeds gemonteerde installaties blijven hangen?</a:t>
            </a:r>
          </a:p>
          <a:p>
            <a:pPr>
              <a:buFont typeface="+mj-lt"/>
              <a:buAutoNum type="alphaLcParenR"/>
              <a:defRPr/>
            </a:pPr>
            <a:r>
              <a:rPr lang="nl-NL" altLang="nl-NL" sz="1600" dirty="0">
                <a:cs typeface="Arial" charset="0"/>
              </a:rPr>
              <a:t>Zijn er duidelijk andere brandwerende eigenschappen voor andere </a:t>
            </a:r>
            <a:r>
              <a:rPr lang="nl-NL" altLang="nl-NL" sz="1600" dirty="0" err="1">
                <a:cs typeface="Arial" charset="0"/>
              </a:rPr>
              <a:t>mengselsamen</a:t>
            </a:r>
            <a:r>
              <a:rPr lang="nl-NL" altLang="nl-NL" sz="1600" dirty="0">
                <a:cs typeface="Arial" charset="0"/>
              </a:rPr>
              <a:t>-stellingen of bij andere normaalkracht?</a:t>
            </a:r>
          </a:p>
          <a:p>
            <a:pPr>
              <a:buFont typeface="+mj-lt"/>
              <a:buAutoNum type="alphaLcParenR"/>
              <a:defRPr/>
            </a:pPr>
            <a:endParaRPr lang="nl-NL" altLang="nl-NL" sz="1600" u="sng" dirty="0">
              <a:cs typeface="Arial" charset="0"/>
            </a:endParaRPr>
          </a:p>
          <a:p>
            <a:pPr marL="0" indent="0">
              <a:buFont typeface="Arial" charset="0"/>
              <a:buNone/>
              <a:defRPr/>
            </a:pPr>
            <a:r>
              <a:rPr lang="nl-NL" altLang="nl-NL" sz="1600" dirty="0">
                <a:cs typeface="Arial" charset="0"/>
              </a:rPr>
              <a:t>Er zijn 41 proefplaten gemaakt en uiteindelijk zijn 27 brandproeven uitgevoerd.</a:t>
            </a:r>
          </a:p>
          <a:p>
            <a:pPr marL="0" indent="0">
              <a:buFont typeface="Arial" charset="0"/>
              <a:buNone/>
              <a:defRPr/>
            </a:pPr>
            <a:endParaRPr lang="nl-NL" altLang="nl-NL" sz="1600" u="sng" dirty="0">
              <a:cs typeface="Arial" charset="0"/>
            </a:endParaRPr>
          </a:p>
          <a:p>
            <a:pPr>
              <a:buFont typeface="+mj-lt"/>
              <a:buAutoNum type="alphaLcParenR"/>
              <a:defRPr/>
            </a:pPr>
            <a:endParaRPr lang="nl-NL" altLang="nl-NL" sz="1600" u="sng" dirty="0">
              <a:cs typeface="Arial" charset="0"/>
            </a:endParaRPr>
          </a:p>
          <a:p>
            <a:pPr marL="0" indent="0">
              <a:buFont typeface="Arial" charset="0"/>
              <a:buNone/>
              <a:defRPr/>
            </a:pPr>
            <a:endParaRPr lang="nl-NL" altLang="nl-NL" sz="1400" dirty="0">
              <a:cs typeface="Arial" charset="0"/>
            </a:endParaRPr>
          </a:p>
          <a:p>
            <a:pPr marL="0" indent="0">
              <a:buFont typeface="Arial" charset="0"/>
              <a:buNone/>
              <a:defRPr/>
            </a:pPr>
            <a:endParaRPr lang="nl-NL" altLang="nl-NL" sz="1400" dirty="0">
              <a:cs typeface="Arial" charset="0"/>
            </a:endParaRPr>
          </a:p>
          <a:p>
            <a:pPr lvl="1">
              <a:defRPr/>
            </a:pPr>
            <a:endParaRPr lang="nl-NL" altLang="nl-NL" sz="1600" dirty="0">
              <a:cs typeface="Arial" charset="0"/>
            </a:endParaRPr>
          </a:p>
          <a:p>
            <a:pPr>
              <a:defRPr/>
            </a:pPr>
            <a:endParaRPr lang="nl-NL" altLang="nl-NL" sz="2000" dirty="0">
              <a:cs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AC179C7B-B926-495F-8346-F9697FDCAC9C}"/>
              </a:ext>
            </a:extLst>
          </p:cNvPr>
          <p:cNvSpPr>
            <a:spLocks noGrp="1"/>
          </p:cNvSpPr>
          <p:nvPr>
            <p:ph type="title"/>
          </p:nvPr>
        </p:nvSpPr>
        <p:spPr>
          <a:xfrm>
            <a:off x="1835150" y="50800"/>
            <a:ext cx="6985000" cy="720725"/>
          </a:xfrm>
        </p:spPr>
        <p:txBody>
          <a:bodyPr anchor="t"/>
          <a:lstStyle/>
          <a:p>
            <a:pPr algn="l" eaLnBrk="1" hangingPunct="1"/>
            <a:r>
              <a:rPr lang="nl-NL" altLang="nl-NL" sz="3200"/>
              <a:t>Brandproeven Gaasperdammertunnel</a:t>
            </a:r>
          </a:p>
        </p:txBody>
      </p:sp>
      <p:sp>
        <p:nvSpPr>
          <p:cNvPr id="13315" name="Content Placeholder 7">
            <a:extLst>
              <a:ext uri="{FF2B5EF4-FFF2-40B4-BE49-F238E27FC236}">
                <a16:creationId xmlns:a16="http://schemas.microsoft.com/office/drawing/2014/main" id="{44E16A2A-67CC-4C2E-AC91-6D38D0A5C7EE}"/>
              </a:ext>
            </a:extLst>
          </p:cNvPr>
          <p:cNvSpPr txBox="1">
            <a:spLocks/>
          </p:cNvSpPr>
          <p:nvPr/>
        </p:nvSpPr>
        <p:spPr bwMode="auto">
          <a:xfrm>
            <a:off x="300038" y="884238"/>
            <a:ext cx="506412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600" u="sng" dirty="0">
                <a:cs typeface="Arial" charset="0"/>
              </a:rPr>
              <a:t>Resultaten testprogramma:</a:t>
            </a:r>
          </a:p>
          <a:p>
            <a:pPr>
              <a:buFont typeface="+mj-lt"/>
              <a:buAutoNum type="arabicPeriod"/>
              <a:defRPr/>
            </a:pPr>
            <a:r>
              <a:rPr lang="nl-NL" altLang="nl-NL" sz="1400" dirty="0">
                <a:cs typeface="Arial" charset="0"/>
              </a:rPr>
              <a:t>Het bij de A9 gebruikte tunnelbeton zonder aanvullende maatregelen is erg afspatgevoelig en moet beschermd worden tegen temperaturen hoger dan ca. 180 </a:t>
            </a:r>
            <a:r>
              <a:rPr lang="nl-NL" altLang="nl-NL" sz="1400" baseline="30000" dirty="0">
                <a:cs typeface="Arial" charset="0"/>
              </a:rPr>
              <a:t>0</a:t>
            </a:r>
            <a:r>
              <a:rPr lang="nl-NL" altLang="nl-NL" sz="1400" dirty="0">
                <a:cs typeface="Arial" charset="0"/>
              </a:rPr>
              <a:t>C</a:t>
            </a:r>
          </a:p>
          <a:p>
            <a:pPr>
              <a:defRPr/>
            </a:pPr>
            <a:r>
              <a:rPr lang="nl-NL" altLang="nl-NL" sz="1400" dirty="0">
                <a:cs typeface="Arial" charset="0"/>
              </a:rPr>
              <a:t>Voor 60 min. brandwerendheid; 25 mm HWB</a:t>
            </a:r>
          </a:p>
          <a:p>
            <a:pPr>
              <a:defRPr/>
            </a:pPr>
            <a:r>
              <a:rPr lang="nl-NL" altLang="nl-NL" sz="1400" dirty="0">
                <a:cs typeface="Arial" charset="0"/>
              </a:rPr>
              <a:t>Voor 120 minuten; 33 mm met 15 mm backingstrips (naden)</a:t>
            </a:r>
          </a:p>
          <a:p>
            <a:pPr>
              <a:buFont typeface="+mj-lt"/>
              <a:buAutoNum type="arabicPeriod" startAt="2"/>
              <a:defRPr/>
            </a:pPr>
            <a:r>
              <a:rPr lang="nl-NL" altLang="nl-NL" sz="1400" dirty="0">
                <a:cs typeface="Arial" charset="0"/>
              </a:rPr>
              <a:t>Verassende resultaten met PP-vezel beton. 1</a:t>
            </a:r>
            <a:r>
              <a:rPr lang="nl-NL" altLang="nl-NL" sz="1400" baseline="30000" dirty="0">
                <a:cs typeface="Arial" charset="0"/>
              </a:rPr>
              <a:t>e</a:t>
            </a:r>
            <a:r>
              <a:rPr lang="nl-NL" altLang="nl-NL" sz="1400" dirty="0">
                <a:cs typeface="Arial" charset="0"/>
              </a:rPr>
              <a:t> mengsel is brandwerend. Het 2</a:t>
            </a:r>
            <a:r>
              <a:rPr lang="nl-NL" altLang="nl-NL" sz="1400" baseline="30000" dirty="0">
                <a:cs typeface="Arial" charset="0"/>
              </a:rPr>
              <a:t>e</a:t>
            </a:r>
            <a:r>
              <a:rPr lang="nl-NL" altLang="nl-NL" sz="1400" dirty="0">
                <a:cs typeface="Arial" charset="0"/>
              </a:rPr>
              <a:t> mengsel niet.</a:t>
            </a:r>
          </a:p>
          <a:p>
            <a:pPr>
              <a:defRPr/>
            </a:pPr>
            <a:r>
              <a:rPr lang="nl-NL" altLang="nl-NL" sz="1400" dirty="0">
                <a:cs typeface="Arial" charset="0"/>
              </a:rPr>
              <a:t>Het 2</a:t>
            </a:r>
            <a:r>
              <a:rPr lang="nl-NL" altLang="nl-NL" sz="1400" baseline="30000" dirty="0">
                <a:cs typeface="Arial" charset="0"/>
              </a:rPr>
              <a:t>e</a:t>
            </a:r>
            <a:r>
              <a:rPr lang="nl-NL" altLang="nl-NL" sz="1400" dirty="0">
                <a:cs typeface="Arial" charset="0"/>
              </a:rPr>
              <a:t> mengsel is 120 min. brandwerend met 15 mm HWB </a:t>
            </a:r>
          </a:p>
          <a:p>
            <a:pPr>
              <a:buFont typeface="+mj-lt"/>
              <a:buAutoNum type="arabicPeriod" startAt="3"/>
              <a:defRPr/>
            </a:pPr>
            <a:r>
              <a:rPr lang="nl-NL" altLang="nl-NL" sz="1400" dirty="0">
                <a:cs typeface="Arial" charset="0"/>
              </a:rPr>
              <a:t>Wisselende resultaten met pre-</a:t>
            </a:r>
            <a:r>
              <a:rPr lang="nl-NL" altLang="nl-NL" sz="1400" dirty="0" err="1">
                <a:cs typeface="Arial" charset="0"/>
              </a:rPr>
              <a:t>fixed</a:t>
            </a:r>
            <a:r>
              <a:rPr lang="nl-NL" altLang="nl-NL" sz="1400" dirty="0">
                <a:cs typeface="Arial" charset="0"/>
              </a:rPr>
              <a:t> hittewerende bekleding.</a:t>
            </a:r>
          </a:p>
          <a:p>
            <a:pPr>
              <a:defRPr/>
            </a:pPr>
            <a:r>
              <a:rPr lang="nl-NL" altLang="nl-NL" sz="1400" dirty="0">
                <a:cs typeface="Arial" charset="0"/>
              </a:rPr>
              <a:t>Brandproeven halen 120 minuten, maar wel met afvallende HWB, afspatten en temperaturen hoger dan 180 </a:t>
            </a:r>
            <a:r>
              <a:rPr lang="nl-NL" altLang="nl-NL" sz="1400" baseline="30000" dirty="0">
                <a:solidFill>
                  <a:prstClr val="black"/>
                </a:solidFill>
                <a:cs typeface="Arial" charset="0"/>
              </a:rPr>
              <a:t>0</a:t>
            </a:r>
            <a:r>
              <a:rPr lang="nl-NL" altLang="nl-NL" sz="1400" dirty="0">
                <a:cs typeface="Arial" charset="0"/>
              </a:rPr>
              <a:t>C</a:t>
            </a:r>
          </a:p>
          <a:p>
            <a:pPr>
              <a:buFont typeface="+mj-lt"/>
              <a:buAutoNum type="arabicPeriod" startAt="4"/>
              <a:defRPr/>
            </a:pPr>
            <a:r>
              <a:rPr lang="nl-NL" altLang="nl-NL" sz="1400" dirty="0">
                <a:cs typeface="Arial" charset="0"/>
              </a:rPr>
              <a:t>Het is mogelijk om TTI installaties te beschermen zonder ze te demonteren. (Lichtlijn, hulppostkast en vluchtdeur)</a:t>
            </a:r>
          </a:p>
          <a:p>
            <a:pPr>
              <a:buFont typeface="+mj-lt"/>
              <a:buAutoNum type="arabicPeriod" startAt="4"/>
              <a:defRPr/>
            </a:pPr>
            <a:r>
              <a:rPr lang="nl-NL" altLang="nl-NL" sz="1400" dirty="0">
                <a:cs typeface="Arial" charset="0"/>
              </a:rPr>
              <a:t>Andere mengselsamenstellingen of andere normaalkracht geeft geen ander beeld qua brandwerendheid.</a:t>
            </a:r>
          </a:p>
          <a:p>
            <a:pPr lvl="1">
              <a:defRPr/>
            </a:pPr>
            <a:endParaRPr lang="nl-NL" altLang="nl-NL" sz="1600" dirty="0">
              <a:cs typeface="Arial" charset="0"/>
            </a:endParaRPr>
          </a:p>
          <a:p>
            <a:pPr>
              <a:defRPr/>
            </a:pPr>
            <a:endParaRPr lang="nl-NL" altLang="nl-NL" sz="2000" dirty="0">
              <a:cs typeface="Arial" charset="0"/>
            </a:endParaRPr>
          </a:p>
        </p:txBody>
      </p:sp>
      <p:pic>
        <p:nvPicPr>
          <p:cNvPr id="28676" name="Afbeelding 1">
            <a:extLst>
              <a:ext uri="{FF2B5EF4-FFF2-40B4-BE49-F238E27FC236}">
                <a16:creationId xmlns:a16="http://schemas.microsoft.com/office/drawing/2014/main" id="{F562C51A-AFFB-483C-8BF6-9161F5FBEA2E}"/>
              </a:ext>
            </a:extLst>
          </p:cNvPr>
          <p:cNvPicPr>
            <a:picLocks noChangeAspect="1"/>
          </p:cNvPicPr>
          <p:nvPr/>
        </p:nvPicPr>
        <p:blipFill>
          <a:blip r:embed="rId2">
            <a:extLst>
              <a:ext uri="{28A0092B-C50C-407E-A947-70E740481C1C}">
                <a14:useLocalDpi xmlns:a14="http://schemas.microsoft.com/office/drawing/2010/main" val="0"/>
              </a:ext>
            </a:extLst>
          </a:blip>
          <a:srcRect t="10446" r="7086" b="-18167"/>
          <a:stretch>
            <a:fillRect/>
          </a:stretch>
        </p:blipFill>
        <p:spPr bwMode="auto">
          <a:xfrm>
            <a:off x="5364163" y="1058863"/>
            <a:ext cx="3929062"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A891BCA2-9CF9-4204-91B5-8972525A3285}"/>
              </a:ext>
            </a:extLst>
          </p:cNvPr>
          <p:cNvSpPr>
            <a:spLocks noGrp="1"/>
          </p:cNvSpPr>
          <p:nvPr>
            <p:ph type="title"/>
          </p:nvPr>
        </p:nvSpPr>
        <p:spPr>
          <a:xfrm>
            <a:off x="1835150" y="50800"/>
            <a:ext cx="6985000" cy="720725"/>
          </a:xfrm>
        </p:spPr>
        <p:txBody>
          <a:bodyPr anchor="t"/>
          <a:lstStyle/>
          <a:p>
            <a:pPr algn="l" eaLnBrk="1" hangingPunct="1"/>
            <a:r>
              <a:rPr lang="nl-NL" altLang="nl-NL" sz="3200"/>
              <a:t>Brandproeven Gaasperdammertunnel</a:t>
            </a:r>
          </a:p>
        </p:txBody>
      </p:sp>
      <p:pic>
        <p:nvPicPr>
          <p:cNvPr id="29699" name="Afbeelding 2">
            <a:extLst>
              <a:ext uri="{FF2B5EF4-FFF2-40B4-BE49-F238E27FC236}">
                <a16:creationId xmlns:a16="http://schemas.microsoft.com/office/drawing/2014/main" id="{CEA29769-4068-4F24-8A12-0B0C42ADB6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1924050"/>
            <a:ext cx="5091112"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7">
            <a:extLst>
              <a:ext uri="{FF2B5EF4-FFF2-40B4-BE49-F238E27FC236}">
                <a16:creationId xmlns:a16="http://schemas.microsoft.com/office/drawing/2014/main" id="{9F9A8D15-1C68-44BE-AD7A-BB4081DEF2E9}"/>
              </a:ext>
            </a:extLst>
          </p:cNvPr>
          <p:cNvSpPr txBox="1">
            <a:spLocks/>
          </p:cNvSpPr>
          <p:nvPr/>
        </p:nvSpPr>
        <p:spPr bwMode="auto">
          <a:xfrm>
            <a:off x="300038" y="884238"/>
            <a:ext cx="441642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marL="0" indent="0">
              <a:buFont typeface="Arial" charset="0"/>
              <a:buNone/>
              <a:defRPr/>
            </a:pPr>
            <a:r>
              <a:rPr lang="nl-NL" altLang="nl-NL" sz="1600" u="sng" dirty="0">
                <a:cs typeface="Arial" charset="0"/>
              </a:rPr>
              <a:t>Openstelling </a:t>
            </a:r>
            <a:r>
              <a:rPr lang="nl-NL" altLang="nl-NL" sz="1600" u="sng" dirty="0" err="1">
                <a:cs typeface="Arial" charset="0"/>
              </a:rPr>
              <a:t>Gaasperdammertunnel</a:t>
            </a:r>
            <a:r>
              <a:rPr lang="nl-NL" altLang="nl-NL" sz="1600" u="sng" dirty="0">
                <a:cs typeface="Arial" charset="0"/>
              </a:rPr>
              <a:t>:</a:t>
            </a:r>
          </a:p>
          <a:p>
            <a:pPr>
              <a:buFont typeface="+mj-lt"/>
              <a:buAutoNum type="arabicPeriod"/>
              <a:defRPr/>
            </a:pPr>
            <a:endParaRPr lang="nl-NL" altLang="nl-NL" sz="1400" dirty="0">
              <a:cs typeface="Arial" charset="0"/>
            </a:endParaRPr>
          </a:p>
          <a:p>
            <a:pPr>
              <a:buFont typeface="+mj-lt"/>
              <a:buAutoNum type="arabicPeriod"/>
              <a:defRPr/>
            </a:pPr>
            <a:r>
              <a:rPr lang="nl-NL" altLang="nl-NL" sz="1400" dirty="0">
                <a:cs typeface="Arial" charset="0"/>
              </a:rPr>
              <a:t>Het dak van de wisselbaan moet nog gestort worden, gekozen voor het positief geteste PP-vezel mengsel.</a:t>
            </a:r>
          </a:p>
          <a:p>
            <a:pPr>
              <a:buFont typeface="+mj-lt"/>
              <a:buAutoNum type="arabicPeriod"/>
              <a:defRPr/>
            </a:pPr>
            <a:r>
              <a:rPr lang="nl-NL" altLang="nl-NL" sz="1400" dirty="0">
                <a:cs typeface="Arial" charset="0"/>
              </a:rPr>
              <a:t>Herstelmaatregelen in de rest van de tunnel zijn aanbesteed.</a:t>
            </a:r>
          </a:p>
          <a:p>
            <a:pPr>
              <a:buFont typeface="+mj-lt"/>
              <a:buAutoNum type="arabicPeriod"/>
              <a:defRPr/>
            </a:pPr>
            <a:r>
              <a:rPr lang="nl-NL" altLang="nl-NL" sz="1400" dirty="0">
                <a:cs typeface="Arial" charset="0"/>
              </a:rPr>
              <a:t>Productie van hittewerende bekleding is gestart.</a:t>
            </a:r>
          </a:p>
          <a:p>
            <a:pPr>
              <a:buFont typeface="+mj-lt"/>
              <a:buAutoNum type="arabicPeriod"/>
              <a:defRPr/>
            </a:pPr>
            <a:r>
              <a:rPr lang="nl-NL" altLang="nl-NL" sz="1400" dirty="0">
                <a:cs typeface="Arial" charset="0"/>
              </a:rPr>
              <a:t>Hittewerende bekleding zal nog voor de openstellingsdatum aangebracht worden.</a:t>
            </a:r>
          </a:p>
          <a:p>
            <a:pPr>
              <a:buFont typeface="+mj-lt"/>
              <a:buAutoNum type="arabicPeriod"/>
              <a:defRPr/>
            </a:pPr>
            <a:endParaRPr lang="nl-NL" altLang="nl-NL" sz="1400" dirty="0">
              <a:cs typeface="Arial" charset="0"/>
            </a:endParaRPr>
          </a:p>
          <a:p>
            <a:pPr marL="0" indent="0">
              <a:buFont typeface="Arial" charset="0"/>
              <a:buNone/>
              <a:defRPr/>
            </a:pPr>
            <a:endParaRPr lang="nl-NL" altLang="nl-NL" sz="1400" dirty="0">
              <a:cs typeface="Arial" charset="0"/>
            </a:endParaRPr>
          </a:p>
          <a:p>
            <a:pPr marL="0" indent="0">
              <a:buFont typeface="Arial" charset="0"/>
              <a:buNone/>
              <a:defRPr/>
            </a:pPr>
            <a:endParaRPr lang="nl-NL" altLang="nl-NL" sz="1400" dirty="0">
              <a:cs typeface="Arial" charset="0"/>
            </a:endParaRPr>
          </a:p>
          <a:p>
            <a:pPr lvl="1">
              <a:defRPr/>
            </a:pPr>
            <a:endParaRPr lang="nl-NL" altLang="nl-NL" sz="1600" dirty="0">
              <a:cs typeface="Arial" charset="0"/>
            </a:endParaRPr>
          </a:p>
          <a:p>
            <a:pPr>
              <a:defRPr/>
            </a:pPr>
            <a:endParaRPr lang="nl-NL" altLang="nl-NL" sz="2000" dirty="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A819C47A-7EE7-4C9F-ADCD-341D572FB8CB}"/>
              </a:ext>
            </a:extLst>
          </p:cNvPr>
          <p:cNvSpPr>
            <a:spLocks noGrp="1"/>
          </p:cNvSpPr>
          <p:nvPr>
            <p:ph type="title"/>
          </p:nvPr>
        </p:nvSpPr>
        <p:spPr>
          <a:xfrm>
            <a:off x="1835150" y="50800"/>
            <a:ext cx="6985000" cy="720725"/>
          </a:xfrm>
        </p:spPr>
        <p:txBody>
          <a:bodyPr anchor="t"/>
          <a:lstStyle/>
          <a:p>
            <a:pPr algn="l" eaLnBrk="1" hangingPunct="1"/>
            <a:endParaRPr lang="nl-NL" altLang="nl-NL" sz="3200"/>
          </a:p>
        </p:txBody>
      </p:sp>
      <p:sp>
        <p:nvSpPr>
          <p:cNvPr id="13315" name="Content Placeholder 7">
            <a:extLst>
              <a:ext uri="{FF2B5EF4-FFF2-40B4-BE49-F238E27FC236}">
                <a16:creationId xmlns:a16="http://schemas.microsoft.com/office/drawing/2014/main" id="{BC35EC13-E300-451E-ACE1-11166C85CEB2}"/>
              </a:ext>
            </a:extLst>
          </p:cNvPr>
          <p:cNvSpPr txBox="1">
            <a:spLocks/>
          </p:cNvSpPr>
          <p:nvPr/>
        </p:nvSpPr>
        <p:spPr bwMode="auto">
          <a:xfrm>
            <a:off x="300038" y="884677"/>
            <a:ext cx="830441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a:buFont typeface="+mj-lt"/>
              <a:buAutoNum type="arabicPeriod"/>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marL="0" indent="0">
              <a:buFont typeface="Arial" charset="0"/>
              <a:buNone/>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marL="0" indent="0">
              <a:buFont typeface="Arial" charset="0"/>
              <a:buNone/>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marL="0" indent="0">
              <a:buFont typeface="Arial" charset="0"/>
              <a:buNone/>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marL="0" indent="0">
              <a:buFont typeface="Arial" charset="0"/>
              <a:buNone/>
              <a:defRPr/>
            </a:pPr>
            <a:r>
              <a:rPr lang="nl-NL" altLang="nl-NL"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   Zijn er nog vragen? </a:t>
            </a:r>
          </a:p>
          <a:p>
            <a:pPr marL="0" indent="0">
              <a:buFont typeface="Arial" charset="0"/>
              <a:buNone/>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lvl="1">
              <a:defRPr/>
            </a:pPr>
            <a:endParaRPr lang="nl-NL" altLang="nl-NL"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a:defRPr/>
            </a:pPr>
            <a:endParaRPr lang="nl-NL" altLang="nl-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A819C47A-7EE7-4C9F-ADCD-341D572FB8CB}"/>
              </a:ext>
            </a:extLst>
          </p:cNvPr>
          <p:cNvSpPr>
            <a:spLocks noGrp="1"/>
          </p:cNvSpPr>
          <p:nvPr>
            <p:ph type="title"/>
          </p:nvPr>
        </p:nvSpPr>
        <p:spPr>
          <a:xfrm>
            <a:off x="1835150" y="50800"/>
            <a:ext cx="6985000" cy="720725"/>
          </a:xfrm>
        </p:spPr>
        <p:txBody>
          <a:bodyPr anchor="t"/>
          <a:lstStyle/>
          <a:p>
            <a:pPr algn="l" eaLnBrk="1" hangingPunct="1"/>
            <a:endParaRPr lang="nl-NL" altLang="nl-NL" sz="3200"/>
          </a:p>
        </p:txBody>
      </p:sp>
      <p:sp>
        <p:nvSpPr>
          <p:cNvPr id="13315" name="Content Placeholder 7">
            <a:extLst>
              <a:ext uri="{FF2B5EF4-FFF2-40B4-BE49-F238E27FC236}">
                <a16:creationId xmlns:a16="http://schemas.microsoft.com/office/drawing/2014/main" id="{BC35EC13-E300-451E-ACE1-11166C85CEB2}"/>
              </a:ext>
            </a:extLst>
          </p:cNvPr>
          <p:cNvSpPr txBox="1">
            <a:spLocks/>
          </p:cNvSpPr>
          <p:nvPr/>
        </p:nvSpPr>
        <p:spPr bwMode="auto">
          <a:xfrm>
            <a:off x="300038" y="884677"/>
            <a:ext cx="8304410"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342900" indent="-342900">
              <a:spcBef>
                <a:spcPct val="20000"/>
              </a:spcBef>
              <a:buClr>
                <a:srgbClr val="31859C"/>
              </a:buClr>
              <a:buFont typeface="Arial" charset="0"/>
              <a:buChar char="•"/>
              <a:defRPr sz="2800">
                <a:solidFill>
                  <a:srgbClr val="404040"/>
                </a:solidFill>
                <a:latin typeface="Calibri" pitchFamily="34" charset="0"/>
              </a:defRPr>
            </a:lvl1pPr>
            <a:lvl2pPr marL="742950" indent="-285750">
              <a:spcBef>
                <a:spcPct val="20000"/>
              </a:spcBef>
              <a:buFont typeface="Arial" charset="0"/>
              <a:buChar char="–"/>
              <a:defRPr sz="2400">
                <a:solidFill>
                  <a:srgbClr val="404040"/>
                </a:solidFill>
                <a:latin typeface="Calibri" pitchFamily="34" charset="0"/>
              </a:defRPr>
            </a:lvl2pPr>
            <a:lvl3pPr marL="1143000" indent="-228600">
              <a:spcBef>
                <a:spcPct val="20000"/>
              </a:spcBef>
              <a:buFont typeface="Arial" charset="0"/>
              <a:buChar char="•"/>
              <a:defRPr sz="2400">
                <a:solidFill>
                  <a:srgbClr val="404040"/>
                </a:solidFill>
                <a:latin typeface="Calibri" pitchFamily="34" charset="0"/>
              </a:defRPr>
            </a:lvl3pPr>
            <a:lvl4pPr marL="1600200" indent="-228600">
              <a:spcBef>
                <a:spcPct val="20000"/>
              </a:spcBef>
              <a:buFont typeface="Arial" charset="0"/>
              <a:buChar char="–"/>
              <a:defRPr sz="2000">
                <a:solidFill>
                  <a:srgbClr val="404040"/>
                </a:solidFill>
                <a:latin typeface="Calibri" pitchFamily="34" charset="0"/>
              </a:defRPr>
            </a:lvl4pPr>
            <a:lvl5pPr marL="2057400" indent="-228600">
              <a:spcBef>
                <a:spcPct val="20000"/>
              </a:spcBef>
              <a:buFont typeface="Arial" charset="0"/>
              <a:buChar char="»"/>
              <a:defRPr sz="2000">
                <a:solidFill>
                  <a:srgbClr val="404040"/>
                </a:solidFill>
                <a:latin typeface="Calibri" pitchFamily="34" charset="0"/>
              </a:defRPr>
            </a:lvl5pPr>
            <a:lvl6pPr marL="2514600" indent="-228600" fontAlgn="base">
              <a:spcBef>
                <a:spcPct val="20000"/>
              </a:spcBef>
              <a:spcAft>
                <a:spcPct val="0"/>
              </a:spcAft>
              <a:buFont typeface="Arial" charset="0"/>
              <a:buChar char="»"/>
              <a:defRPr sz="2000">
                <a:solidFill>
                  <a:srgbClr val="404040"/>
                </a:solidFill>
                <a:latin typeface="Calibri" pitchFamily="34" charset="0"/>
              </a:defRPr>
            </a:lvl6pPr>
            <a:lvl7pPr marL="2971800" indent="-228600" fontAlgn="base">
              <a:spcBef>
                <a:spcPct val="20000"/>
              </a:spcBef>
              <a:spcAft>
                <a:spcPct val="0"/>
              </a:spcAft>
              <a:buFont typeface="Arial" charset="0"/>
              <a:buChar char="»"/>
              <a:defRPr sz="2000">
                <a:solidFill>
                  <a:srgbClr val="404040"/>
                </a:solidFill>
                <a:latin typeface="Calibri" pitchFamily="34" charset="0"/>
              </a:defRPr>
            </a:lvl7pPr>
            <a:lvl8pPr marL="3429000" indent="-228600" fontAlgn="base">
              <a:spcBef>
                <a:spcPct val="20000"/>
              </a:spcBef>
              <a:spcAft>
                <a:spcPct val="0"/>
              </a:spcAft>
              <a:buFont typeface="Arial" charset="0"/>
              <a:buChar char="»"/>
              <a:defRPr sz="2000">
                <a:solidFill>
                  <a:srgbClr val="404040"/>
                </a:solidFill>
                <a:latin typeface="Calibri" pitchFamily="34" charset="0"/>
              </a:defRPr>
            </a:lvl8pPr>
            <a:lvl9pPr marL="3886200" indent="-228600" fontAlgn="base">
              <a:spcBef>
                <a:spcPct val="20000"/>
              </a:spcBef>
              <a:spcAft>
                <a:spcPct val="0"/>
              </a:spcAft>
              <a:buFont typeface="Arial" charset="0"/>
              <a:buChar char="»"/>
              <a:defRPr sz="2000">
                <a:solidFill>
                  <a:srgbClr val="404040"/>
                </a:solidFill>
                <a:latin typeface="Calibri" pitchFamily="34" charset="0"/>
              </a:defRPr>
            </a:lvl9pPr>
          </a:lstStyle>
          <a:p>
            <a:pPr>
              <a:buFont typeface="+mj-lt"/>
              <a:buAutoNum type="arabicPeriod"/>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marL="0" indent="0">
              <a:buFont typeface="Arial" charset="0"/>
              <a:buNone/>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marL="0" indent="0">
              <a:buFont typeface="Arial" charset="0"/>
              <a:buNone/>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marL="0" indent="0">
              <a:buFont typeface="Arial" charset="0"/>
              <a:buNone/>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marL="0" indent="0" algn="ctr">
              <a:buFont typeface="Arial" charset="0"/>
              <a:buNone/>
              <a:defRPr/>
            </a:pPr>
            <a:r>
              <a:rPr lang="nl-NL" altLang="nl-NL"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Pauze</a:t>
            </a:r>
          </a:p>
          <a:p>
            <a:pPr marL="0" indent="0">
              <a:buFont typeface="Arial" charset="0"/>
              <a:buNone/>
              <a:defRPr/>
            </a:pPr>
            <a:endParaRPr lang="nl-NL" altLang="nl-NL"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lvl="1">
              <a:defRPr/>
            </a:pPr>
            <a:endParaRPr lang="nl-NL" altLang="nl-NL"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a:p>
            <a:pPr>
              <a:defRPr/>
            </a:pPr>
            <a:endParaRPr lang="nl-NL" altLang="nl-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endParaRPr>
          </a:p>
        </p:txBody>
      </p:sp>
    </p:spTree>
    <p:extLst>
      <p:ext uri="{BB962C8B-B14F-4D97-AF65-F5344CB8AC3E}">
        <p14:creationId xmlns:p14="http://schemas.microsoft.com/office/powerpoint/2010/main" val="1041054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GESPREKSTAFEL ONDERZOEK</a:t>
            </a:r>
          </a:p>
        </p:txBody>
      </p:sp>
      <p:sp>
        <p:nvSpPr>
          <p:cNvPr id="8" name="TextBox 7">
            <a:extLst>
              <a:ext uri="{FF2B5EF4-FFF2-40B4-BE49-F238E27FC236}">
                <a16:creationId xmlns:a16="http://schemas.microsoft.com/office/drawing/2014/main" id="{46BFD2BE-47E3-4099-B3B2-1D3C0217BB29}"/>
              </a:ext>
            </a:extLst>
          </p:cNvPr>
          <p:cNvSpPr txBox="1"/>
          <p:nvPr/>
        </p:nvSpPr>
        <p:spPr>
          <a:xfrm>
            <a:off x="685800" y="4083918"/>
            <a:ext cx="5398368" cy="646331"/>
          </a:xfrm>
          <a:prstGeom prst="rect">
            <a:avLst/>
          </a:prstGeom>
          <a:noFill/>
        </p:spPr>
        <p:txBody>
          <a:bodyPr wrap="square" rtlCol="0">
            <a:spAutoFit/>
          </a:bodyPr>
          <a:lstStyle/>
          <a:p>
            <a:r>
              <a:rPr lang="nl-NL" i="1" dirty="0">
                <a:solidFill>
                  <a:srgbClr val="31859C"/>
                </a:solidFill>
              </a:rPr>
              <a:t>Ron Beij – Brandweer Amsterdam-Amstelland</a:t>
            </a:r>
          </a:p>
          <a:p>
            <a:r>
              <a:rPr lang="nl-NL" i="1" dirty="0">
                <a:solidFill>
                  <a:srgbClr val="31859C"/>
                </a:solidFill>
              </a:rPr>
              <a:t>Bas Lottman – </a:t>
            </a:r>
            <a:r>
              <a:rPr lang="nl-NL" i="1" dirty="0" err="1">
                <a:solidFill>
                  <a:srgbClr val="31859C"/>
                </a:solidFill>
              </a:rPr>
              <a:t>Witteveen+Bos</a:t>
            </a:r>
            <a:endParaRPr lang="nl-NL" i="1" dirty="0">
              <a:solidFill>
                <a:srgbClr val="31859C"/>
              </a:solidFill>
            </a:endParaRPr>
          </a:p>
        </p:txBody>
      </p:sp>
      <p:sp>
        <p:nvSpPr>
          <p:cNvPr id="4" name="Ondertitel 3"/>
          <p:cNvSpPr>
            <a:spLocks noGrp="1"/>
          </p:cNvSpPr>
          <p:nvPr>
            <p:ph type="subTitle" idx="1"/>
          </p:nvPr>
        </p:nvSpPr>
        <p:spPr/>
        <p:txBody>
          <a:bodyPr/>
          <a:lstStyle/>
          <a:p>
            <a:r>
              <a:rPr lang="nl-NL" dirty="0"/>
              <a:t>Tafel 3</a:t>
            </a:r>
          </a:p>
        </p:txBody>
      </p:sp>
      <p:sp>
        <p:nvSpPr>
          <p:cNvPr id="5" name="TextBox 4">
            <a:extLst>
              <a:ext uri="{FF2B5EF4-FFF2-40B4-BE49-F238E27FC236}">
                <a16:creationId xmlns:a16="http://schemas.microsoft.com/office/drawing/2014/main" id="{B234A2EF-4667-44BA-97DF-B6F1F8EDC14F}"/>
              </a:ext>
            </a:extLst>
          </p:cNvPr>
          <p:cNvSpPr txBox="1"/>
          <p:nvPr/>
        </p:nvSpPr>
        <p:spPr>
          <a:xfrm>
            <a:off x="3059832" y="4118542"/>
            <a:ext cx="5398368" cy="577081"/>
          </a:xfrm>
          <a:prstGeom prst="rect">
            <a:avLst/>
          </a:prstGeom>
          <a:noFill/>
        </p:spPr>
        <p:txBody>
          <a:bodyPr wrap="square" rtlCol="0">
            <a:spAutoFit/>
          </a:bodyPr>
          <a:lstStyle/>
          <a:p>
            <a:pPr algn="r"/>
            <a:r>
              <a:rPr lang="nl-NL" sz="1050" i="1" dirty="0">
                <a:solidFill>
                  <a:srgbClr val="31859C"/>
                </a:solidFill>
              </a:rPr>
              <a:t>KPT themabijeenkomst</a:t>
            </a:r>
          </a:p>
          <a:p>
            <a:pPr algn="r"/>
            <a:r>
              <a:rPr lang="nl-NL" sz="1050" i="1" dirty="0">
                <a:solidFill>
                  <a:srgbClr val="31859C"/>
                </a:solidFill>
              </a:rPr>
              <a:t>Brandwerendheid beton in tunnels</a:t>
            </a:r>
          </a:p>
          <a:p>
            <a:pPr algn="r"/>
            <a:r>
              <a:rPr lang="nl-NL" sz="1050" i="1" dirty="0">
                <a:solidFill>
                  <a:srgbClr val="31859C"/>
                </a:solidFill>
              </a:rPr>
              <a:t>Zoetermeer, 15 november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68002"/>
            <a:ext cx="8229600" cy="857250"/>
          </a:xfrm>
        </p:spPr>
        <p:txBody>
          <a:bodyPr>
            <a:noAutofit/>
          </a:bodyPr>
          <a:lstStyle/>
          <a:p>
            <a:r>
              <a:rPr lang="nl-NL" sz="4000" dirty="0" err="1"/>
              <a:t>Gleinalmtunnel</a:t>
            </a:r>
            <a:r>
              <a:rPr lang="nl-NL" sz="4000" dirty="0"/>
              <a:t> - 5 oktober 2018</a:t>
            </a:r>
          </a:p>
        </p:txBody>
      </p:sp>
      <p:pic>
        <p:nvPicPr>
          <p:cNvPr id="8" name="Afbeelding 4">
            <a:extLst>
              <a:ext uri="{FF2B5EF4-FFF2-40B4-BE49-F238E27FC236}">
                <a16:creationId xmlns:a16="http://schemas.microsoft.com/office/drawing/2014/main" id="{984BC603-1558-4697-AF45-3F224301BC65}"/>
              </a:ext>
            </a:extLst>
          </p:cNvPr>
          <p:cNvPicPr>
            <a:picLocks noChangeAspect="1"/>
          </p:cNvPicPr>
          <p:nvPr/>
        </p:nvPicPr>
        <p:blipFill>
          <a:blip r:embed="rId2"/>
          <a:stretch>
            <a:fillRect/>
          </a:stretch>
        </p:blipFill>
        <p:spPr>
          <a:xfrm>
            <a:off x="323529" y="1863554"/>
            <a:ext cx="3960440" cy="3006027"/>
          </a:xfrm>
          <a:prstGeom prst="rect">
            <a:avLst/>
          </a:prstGeom>
        </p:spPr>
      </p:pic>
      <p:pic>
        <p:nvPicPr>
          <p:cNvPr id="9" name="Tijdelijke aanduiding voor inhoud 3">
            <a:extLst>
              <a:ext uri="{FF2B5EF4-FFF2-40B4-BE49-F238E27FC236}">
                <a16:creationId xmlns:a16="http://schemas.microsoft.com/office/drawing/2014/main" id="{05A8108B-24CC-4642-A017-1FCBB1488CC9}"/>
              </a:ext>
            </a:extLst>
          </p:cNvPr>
          <p:cNvPicPr>
            <a:picLocks noGrp="1" noChangeAspect="1"/>
          </p:cNvPicPr>
          <p:nvPr>
            <p:ph idx="1"/>
          </p:nvPr>
        </p:nvPicPr>
        <p:blipFill>
          <a:blip r:embed="rId3"/>
          <a:stretch>
            <a:fillRect/>
          </a:stretch>
        </p:blipFill>
        <p:spPr>
          <a:xfrm>
            <a:off x="5004048" y="1830214"/>
            <a:ext cx="3456384" cy="2936925"/>
          </a:xfrm>
          <a:prstGeom prst="rect">
            <a:avLst/>
          </a:prstGeom>
        </p:spPr>
      </p:pic>
    </p:spTree>
    <p:extLst>
      <p:ext uri="{BB962C8B-B14F-4D97-AF65-F5344CB8AC3E}">
        <p14:creationId xmlns:p14="http://schemas.microsoft.com/office/powerpoint/2010/main" val="44130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68002"/>
            <a:ext cx="8229600" cy="857250"/>
          </a:xfrm>
        </p:spPr>
        <p:txBody>
          <a:bodyPr>
            <a:noAutofit/>
          </a:bodyPr>
          <a:lstStyle/>
          <a:p>
            <a:r>
              <a:rPr lang="nl-NL" sz="4000" dirty="0"/>
              <a:t>Media en Kamervragen</a:t>
            </a:r>
          </a:p>
        </p:txBody>
      </p:sp>
      <p:pic>
        <p:nvPicPr>
          <p:cNvPr id="4" name="Picture 3">
            <a:extLst>
              <a:ext uri="{FF2B5EF4-FFF2-40B4-BE49-F238E27FC236}">
                <a16:creationId xmlns:a16="http://schemas.microsoft.com/office/drawing/2014/main" id="{D116426B-907D-4919-A389-F1BAD253DC5F}"/>
              </a:ext>
            </a:extLst>
          </p:cNvPr>
          <p:cNvPicPr>
            <a:picLocks noChangeAspect="1"/>
          </p:cNvPicPr>
          <p:nvPr/>
        </p:nvPicPr>
        <p:blipFill rotWithShape="1">
          <a:blip r:embed="rId2"/>
          <a:srcRect r="4421" b="12587"/>
          <a:stretch/>
        </p:blipFill>
        <p:spPr>
          <a:xfrm>
            <a:off x="899592" y="1624758"/>
            <a:ext cx="2122194" cy="2736505"/>
          </a:xfrm>
          <a:prstGeom prst="rect">
            <a:avLst/>
          </a:prstGeom>
        </p:spPr>
      </p:pic>
      <p:pic>
        <p:nvPicPr>
          <p:cNvPr id="5" name="Picture 4">
            <a:extLst>
              <a:ext uri="{FF2B5EF4-FFF2-40B4-BE49-F238E27FC236}">
                <a16:creationId xmlns:a16="http://schemas.microsoft.com/office/drawing/2014/main" id="{972A2CD8-1401-42F9-AE68-7675D9A68B10}"/>
              </a:ext>
            </a:extLst>
          </p:cNvPr>
          <p:cNvPicPr>
            <a:picLocks noChangeAspect="1"/>
          </p:cNvPicPr>
          <p:nvPr/>
        </p:nvPicPr>
        <p:blipFill>
          <a:blip r:embed="rId3"/>
          <a:stretch>
            <a:fillRect/>
          </a:stretch>
        </p:blipFill>
        <p:spPr>
          <a:xfrm>
            <a:off x="2208687" y="2043459"/>
            <a:ext cx="2252195" cy="2904555"/>
          </a:xfrm>
          <a:prstGeom prst="rect">
            <a:avLst/>
          </a:prstGeom>
        </p:spPr>
      </p:pic>
      <p:pic>
        <p:nvPicPr>
          <p:cNvPr id="6" name="Picture 5">
            <a:extLst>
              <a:ext uri="{FF2B5EF4-FFF2-40B4-BE49-F238E27FC236}">
                <a16:creationId xmlns:a16="http://schemas.microsoft.com/office/drawing/2014/main" id="{C0396BD5-9C3E-4E15-AD6E-0510CDF64D94}"/>
              </a:ext>
            </a:extLst>
          </p:cNvPr>
          <p:cNvPicPr>
            <a:picLocks noChangeAspect="1"/>
          </p:cNvPicPr>
          <p:nvPr/>
        </p:nvPicPr>
        <p:blipFill>
          <a:blip r:embed="rId4"/>
          <a:stretch>
            <a:fillRect/>
          </a:stretch>
        </p:blipFill>
        <p:spPr>
          <a:xfrm>
            <a:off x="4932040" y="1624758"/>
            <a:ext cx="1980366" cy="2736505"/>
          </a:xfrm>
          <a:prstGeom prst="rect">
            <a:avLst/>
          </a:prstGeom>
        </p:spPr>
      </p:pic>
      <p:pic>
        <p:nvPicPr>
          <p:cNvPr id="7" name="Picture 6">
            <a:extLst>
              <a:ext uri="{FF2B5EF4-FFF2-40B4-BE49-F238E27FC236}">
                <a16:creationId xmlns:a16="http://schemas.microsoft.com/office/drawing/2014/main" id="{CB09CEE6-81D7-4016-B078-D1BD1760B68B}"/>
              </a:ext>
            </a:extLst>
          </p:cNvPr>
          <p:cNvPicPr>
            <a:picLocks noChangeAspect="1"/>
          </p:cNvPicPr>
          <p:nvPr/>
        </p:nvPicPr>
        <p:blipFill>
          <a:blip r:embed="rId5"/>
          <a:stretch>
            <a:fillRect/>
          </a:stretch>
        </p:blipFill>
        <p:spPr>
          <a:xfrm>
            <a:off x="6232728" y="2174334"/>
            <a:ext cx="2011680" cy="2773680"/>
          </a:xfrm>
          <a:prstGeom prst="rect">
            <a:avLst/>
          </a:prstGeom>
        </p:spPr>
      </p:pic>
    </p:spTree>
    <p:extLst>
      <p:ext uri="{BB962C8B-B14F-4D97-AF65-F5344CB8AC3E}">
        <p14:creationId xmlns:p14="http://schemas.microsoft.com/office/powerpoint/2010/main" val="112697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8554006" cy="421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cs typeface="Arial" panose="020B0604020202020204" pitchFamily="34" charset="0"/>
              </a:rPr>
              <a:t>Het geconstateerde probleem raakt niet alleen de RWS-tunnels</a:t>
            </a:r>
          </a:p>
          <a:p>
            <a:r>
              <a:rPr lang="nl-NL" sz="2400" dirty="0">
                <a:cs typeface="Arial" panose="020B0604020202020204" pitchFamily="34" charset="0"/>
              </a:rPr>
              <a:t>Daarom hebben o.a. KPT en Rijkswaterstaat, het Instituut Fysieke Veiligheid, Witteveen &amp; Bos op 16 november 2017 in Houten een bijeenkomst over de problematiek georganiseerd.</a:t>
            </a:r>
          </a:p>
          <a:p>
            <a:endParaRPr lang="nl-NL" sz="1900" dirty="0">
              <a:cs typeface="Arial" panose="020B0604020202020204" pitchFamily="34" charset="0"/>
            </a:endParaRPr>
          </a:p>
          <a:p>
            <a:pPr marL="0" indent="0">
              <a:buNone/>
            </a:pPr>
            <a:r>
              <a:rPr lang="nl-NL" sz="1900" i="1" dirty="0">
                <a:solidFill>
                  <a:schemeClr val="accent1"/>
                </a:solidFill>
                <a:cs typeface="Arial" panose="020B0604020202020204" pitchFamily="34" charset="0"/>
              </a:rPr>
              <a:t>Doel van deze bijeenkomst was om informatie te delen, problemen te identificeren en tussentijdse maatregelen en zorgpunten te bespreken.</a:t>
            </a:r>
            <a:endParaRPr lang="nl-NL" sz="1600" dirty="0">
              <a:cs typeface="Arial" panose="020B0604020202020204" pitchFamily="34" charset="0"/>
            </a:endParaRPr>
          </a:p>
          <a:p>
            <a:endParaRPr lang="nl-NL" sz="1600" dirty="0">
              <a:cs typeface="Arial" panose="020B0604020202020204" pitchFamily="34" charset="0"/>
            </a:endParaRPr>
          </a:p>
          <a:p>
            <a:endParaRPr lang="nl-NL" sz="1600" dirty="0"/>
          </a:p>
        </p:txBody>
      </p:sp>
      <p:sp>
        <p:nvSpPr>
          <p:cNvPr id="7" name="Titel 1">
            <a:extLst>
              <a:ext uri="{FF2B5EF4-FFF2-40B4-BE49-F238E27FC236}">
                <a16:creationId xmlns:a16="http://schemas.microsoft.com/office/drawing/2014/main" id="{03020779-4F2C-4368-BB3B-91396C6123F6}"/>
              </a:ext>
            </a:extLst>
          </p:cNvPr>
          <p:cNvSpPr txBox="1">
            <a:spLocks/>
          </p:cNvSpPr>
          <p:nvPr/>
        </p:nvSpPr>
        <p:spPr>
          <a:xfrm>
            <a:off x="1835696" y="51470"/>
            <a:ext cx="6984776" cy="72008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accent5">
                    <a:lumMod val="75000"/>
                  </a:schemeClr>
                </a:solidFill>
                <a:latin typeface="+mj-lt"/>
                <a:ea typeface="+mj-ea"/>
                <a:cs typeface="+mj-cs"/>
              </a:defRPr>
            </a:lvl1pPr>
          </a:lstStyle>
          <a:p>
            <a:pPr algn="l"/>
            <a:r>
              <a:rPr lang="nl-NL" sz="3600" dirty="0"/>
              <a:t>Terugblik Kwartiermakersgroep</a:t>
            </a:r>
          </a:p>
        </p:txBody>
      </p:sp>
      <p:pic>
        <p:nvPicPr>
          <p:cNvPr id="4" name="Picture 3">
            <a:extLst>
              <a:ext uri="{FF2B5EF4-FFF2-40B4-BE49-F238E27FC236}">
                <a16:creationId xmlns:a16="http://schemas.microsoft.com/office/drawing/2014/main" id="{567ACAF3-C958-47F7-92D6-7343C83A0E56}"/>
              </a:ext>
            </a:extLst>
          </p:cNvPr>
          <p:cNvPicPr>
            <a:picLocks noChangeAspect="1"/>
          </p:cNvPicPr>
          <p:nvPr/>
        </p:nvPicPr>
        <p:blipFill>
          <a:blip r:embed="rId3"/>
          <a:stretch>
            <a:fillRect/>
          </a:stretch>
        </p:blipFill>
        <p:spPr>
          <a:xfrm>
            <a:off x="7092280" y="3219822"/>
            <a:ext cx="1463388" cy="1512168"/>
          </a:xfrm>
          <a:prstGeom prst="rect">
            <a:avLst/>
          </a:prstGeom>
        </p:spPr>
      </p:pic>
    </p:spTree>
    <p:extLst>
      <p:ext uri="{BB962C8B-B14F-4D97-AF65-F5344CB8AC3E}">
        <p14:creationId xmlns:p14="http://schemas.microsoft.com/office/powerpoint/2010/main" val="2929664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68002"/>
            <a:ext cx="8229600" cy="857250"/>
          </a:xfrm>
        </p:spPr>
        <p:txBody>
          <a:bodyPr>
            <a:noAutofit/>
          </a:bodyPr>
          <a:lstStyle/>
          <a:p>
            <a:r>
              <a:rPr lang="nl-NL" sz="4000" dirty="0"/>
              <a:t>Brandproeven</a:t>
            </a:r>
          </a:p>
        </p:txBody>
      </p:sp>
      <p:pic>
        <p:nvPicPr>
          <p:cNvPr id="8" name="Afbeelding 2">
            <a:extLst>
              <a:ext uri="{FF2B5EF4-FFF2-40B4-BE49-F238E27FC236}">
                <a16:creationId xmlns:a16="http://schemas.microsoft.com/office/drawing/2014/main" id="{F66CC036-39B5-4964-AD33-7EC70FE122FB}"/>
              </a:ext>
            </a:extLst>
          </p:cNvPr>
          <p:cNvPicPr>
            <a:picLocks noChangeAspect="1"/>
          </p:cNvPicPr>
          <p:nvPr/>
        </p:nvPicPr>
        <p:blipFill rotWithShape="1">
          <a:blip r:embed="rId2"/>
          <a:srcRect b="5516"/>
          <a:stretch/>
        </p:blipFill>
        <p:spPr>
          <a:xfrm>
            <a:off x="899593" y="1916968"/>
            <a:ext cx="3168352" cy="2266766"/>
          </a:xfrm>
          <a:prstGeom prst="rect">
            <a:avLst/>
          </a:prstGeom>
        </p:spPr>
      </p:pic>
      <p:pic>
        <p:nvPicPr>
          <p:cNvPr id="9" name="Afbeelding 4">
            <a:extLst>
              <a:ext uri="{FF2B5EF4-FFF2-40B4-BE49-F238E27FC236}">
                <a16:creationId xmlns:a16="http://schemas.microsoft.com/office/drawing/2014/main" id="{564AB951-7162-483C-ACBF-96774859B2B7}"/>
              </a:ext>
            </a:extLst>
          </p:cNvPr>
          <p:cNvPicPr>
            <a:picLocks noChangeAspect="1"/>
          </p:cNvPicPr>
          <p:nvPr/>
        </p:nvPicPr>
        <p:blipFill>
          <a:blip r:embed="rId3"/>
          <a:stretch>
            <a:fillRect/>
          </a:stretch>
        </p:blipFill>
        <p:spPr>
          <a:xfrm>
            <a:off x="5076057" y="1916968"/>
            <a:ext cx="3029041" cy="2266766"/>
          </a:xfrm>
          <a:prstGeom prst="rect">
            <a:avLst/>
          </a:prstGeom>
        </p:spPr>
      </p:pic>
    </p:spTree>
    <p:extLst>
      <p:ext uri="{BB962C8B-B14F-4D97-AF65-F5344CB8AC3E}">
        <p14:creationId xmlns:p14="http://schemas.microsoft.com/office/powerpoint/2010/main" val="3122274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1712" y="0"/>
            <a:ext cx="7200800" cy="740530"/>
          </a:xfrm>
        </p:spPr>
        <p:txBody>
          <a:bodyPr>
            <a:noAutofit/>
          </a:bodyPr>
          <a:lstStyle/>
          <a:p>
            <a:pPr algn="l"/>
            <a:r>
              <a:rPr lang="nl-NL" sz="4000" dirty="0"/>
              <a:t>Deelnemers</a:t>
            </a:r>
            <a:endParaRPr lang="nl-NL" sz="4000" dirty="0">
              <a:solidFill>
                <a:srgbClr val="00B0F0"/>
              </a:solidFill>
            </a:endParaRPr>
          </a:p>
        </p:txBody>
      </p:sp>
      <p:sp>
        <p:nvSpPr>
          <p:cNvPr id="5" name="Tijdelijke aanduiding voor tekst 4"/>
          <p:cNvSpPr>
            <a:spLocks noGrp="1"/>
          </p:cNvSpPr>
          <p:nvPr>
            <p:ph type="body" sz="quarter" idx="12"/>
          </p:nvPr>
        </p:nvSpPr>
        <p:spPr>
          <a:xfrm>
            <a:off x="504040" y="936000"/>
            <a:ext cx="3563904" cy="3888000"/>
          </a:xfrm>
        </p:spPr>
        <p:txBody>
          <a:bodyPr>
            <a:noAutofit/>
          </a:bodyPr>
          <a:lstStyle/>
          <a:p>
            <a:r>
              <a:rPr lang="nl-NL" sz="2400" dirty="0"/>
              <a:t>2 coördinatoren</a:t>
            </a:r>
          </a:p>
          <a:p>
            <a:r>
              <a:rPr lang="nl-NL" sz="2400" dirty="0"/>
              <a:t>17 deelnemers:</a:t>
            </a:r>
          </a:p>
          <a:p>
            <a:pPr marL="914400" lvl="2" indent="-285750"/>
            <a:r>
              <a:rPr lang="nl-NL" sz="1800" dirty="0"/>
              <a:t>Overheid</a:t>
            </a:r>
          </a:p>
          <a:p>
            <a:pPr marL="914400" lvl="2" indent="-285750"/>
            <a:r>
              <a:rPr lang="nl-NL" sz="1800" dirty="0"/>
              <a:t>Wetenschap</a:t>
            </a:r>
          </a:p>
          <a:p>
            <a:pPr marL="914400" lvl="2" indent="-285750"/>
            <a:r>
              <a:rPr lang="nl-NL" sz="1800" dirty="0"/>
              <a:t>Adviesbureaus</a:t>
            </a:r>
          </a:p>
          <a:p>
            <a:pPr marL="914400" lvl="2" indent="-285750"/>
            <a:r>
              <a:rPr lang="nl-NL" sz="1800" dirty="0"/>
              <a:t>Ingenieursbureaus</a:t>
            </a:r>
          </a:p>
          <a:p>
            <a:pPr marL="914400" lvl="2" indent="-285750"/>
            <a:r>
              <a:rPr lang="nl-NL" sz="1800" dirty="0"/>
              <a:t>Aannemers</a:t>
            </a:r>
          </a:p>
          <a:p>
            <a:pPr marL="914400" lvl="2" indent="-285750"/>
            <a:r>
              <a:rPr lang="nl-NL" sz="1800" dirty="0"/>
              <a:t>Leveranciers</a:t>
            </a:r>
          </a:p>
          <a:p>
            <a:pPr marL="171450"/>
            <a:r>
              <a:rPr lang="nl-NL" sz="2400" dirty="0"/>
              <a:t>3 bijeenkomsten</a:t>
            </a:r>
          </a:p>
        </p:txBody>
      </p:sp>
    </p:spTree>
    <p:extLst>
      <p:ext uri="{BB962C8B-B14F-4D97-AF65-F5344CB8AC3E}">
        <p14:creationId xmlns:p14="http://schemas.microsoft.com/office/powerpoint/2010/main" val="1790936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51469"/>
            <a:ext cx="7200800" cy="720081"/>
          </a:xfrm>
        </p:spPr>
        <p:txBody>
          <a:bodyPr anchor="t">
            <a:noAutofit/>
          </a:bodyPr>
          <a:lstStyle/>
          <a:p>
            <a:r>
              <a:rPr lang="nl-NL" sz="4000" dirty="0"/>
              <a:t>Geanimeerde bijeenkomsten!</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576000" y="1008000"/>
            <a:ext cx="7740000" cy="374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Besproken thema’s</a:t>
            </a:r>
          </a:p>
          <a:p>
            <a:pPr lvl="1"/>
            <a:r>
              <a:rPr lang="nl-NL" sz="2000" dirty="0"/>
              <a:t>Historie</a:t>
            </a:r>
          </a:p>
          <a:p>
            <a:pPr lvl="2"/>
            <a:r>
              <a:rPr lang="nl-NL" sz="1800" dirty="0"/>
              <a:t>Brandproeven en tunnelbeton in Nederland</a:t>
            </a:r>
          </a:p>
          <a:p>
            <a:pPr lvl="2"/>
            <a:r>
              <a:rPr lang="nl-NL" sz="1800" dirty="0"/>
              <a:t>RWS-brandkromme en brandwerendheidseisen tunnels</a:t>
            </a:r>
          </a:p>
          <a:p>
            <a:pPr lvl="2"/>
            <a:r>
              <a:rPr lang="nl-NL" sz="1800" dirty="0"/>
              <a:t>Spatten van beton</a:t>
            </a:r>
          </a:p>
          <a:p>
            <a:pPr lvl="1"/>
            <a:endParaRPr lang="nl-NL" sz="2000" dirty="0"/>
          </a:p>
          <a:p>
            <a:pPr lvl="1"/>
            <a:r>
              <a:rPr lang="nl-NL" sz="2000" dirty="0"/>
              <a:t>Actualiteit</a:t>
            </a:r>
          </a:p>
          <a:p>
            <a:pPr lvl="2"/>
            <a:r>
              <a:rPr lang="nl-NL" sz="1800" dirty="0"/>
              <a:t>Wet- en regelgeving (nationaal en internationaal)</a:t>
            </a:r>
          </a:p>
          <a:p>
            <a:pPr lvl="2"/>
            <a:r>
              <a:rPr lang="nl-NL" sz="1800" dirty="0"/>
              <a:t>Aanleiding en resultaten brandproeven 2017</a:t>
            </a:r>
          </a:p>
          <a:p>
            <a:pPr lvl="1"/>
            <a:endParaRPr lang="nl-NL" sz="2000" dirty="0"/>
          </a:p>
          <a:p>
            <a:pPr lvl="1"/>
            <a:endParaRPr lang="nl-NL" sz="2000" dirty="0"/>
          </a:p>
        </p:txBody>
      </p:sp>
    </p:spTree>
    <p:extLst>
      <p:ext uri="{BB962C8B-B14F-4D97-AF65-F5344CB8AC3E}">
        <p14:creationId xmlns:p14="http://schemas.microsoft.com/office/powerpoint/2010/main" val="1236869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51470"/>
            <a:ext cx="7200800" cy="720081"/>
          </a:xfrm>
        </p:spPr>
        <p:txBody>
          <a:bodyPr anchor="t">
            <a:noAutofit/>
          </a:bodyPr>
          <a:lstStyle/>
          <a:p>
            <a:pPr algn="l"/>
            <a:r>
              <a:rPr lang="nl-NL" sz="4000" dirty="0"/>
              <a:t>Focus op landelijke problematiek</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576000" y="1008000"/>
            <a:ext cx="7740000" cy="374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Besproken thema’s (vervolg)</a:t>
            </a:r>
          </a:p>
          <a:p>
            <a:pPr lvl="1"/>
            <a:r>
              <a:rPr lang="nl-NL" sz="2000" dirty="0"/>
              <a:t>Ontstane situatie</a:t>
            </a:r>
            <a:endParaRPr lang="nl-NL" sz="2600" dirty="0"/>
          </a:p>
          <a:p>
            <a:pPr lvl="2"/>
            <a:r>
              <a:rPr lang="nl-NL" sz="1800" dirty="0"/>
              <a:t>Toepassing RWS brandkromme</a:t>
            </a:r>
          </a:p>
          <a:p>
            <a:pPr lvl="2"/>
            <a:r>
              <a:rPr lang="nl-NL" sz="1800" dirty="0"/>
              <a:t>Brandproeven vs. tunnelbeton</a:t>
            </a:r>
          </a:p>
          <a:p>
            <a:pPr lvl="2"/>
            <a:r>
              <a:rPr lang="nl-NL" sz="1800" dirty="0"/>
              <a:t>Impact van spatten van beton</a:t>
            </a:r>
          </a:p>
          <a:p>
            <a:pPr lvl="2"/>
            <a:endParaRPr lang="nl-NL" sz="2000" dirty="0"/>
          </a:p>
          <a:p>
            <a:pPr lvl="1"/>
            <a:r>
              <a:rPr lang="nl-NL" sz="2000" dirty="0"/>
              <a:t>Oplossingsrichtingen</a:t>
            </a:r>
          </a:p>
          <a:p>
            <a:pPr lvl="2"/>
            <a:r>
              <a:rPr lang="nl-NL" sz="1800" dirty="0"/>
              <a:t>Bescherming tunnelconstructie</a:t>
            </a:r>
          </a:p>
          <a:p>
            <a:pPr lvl="2"/>
            <a:r>
              <a:rPr lang="nl-NL" sz="1800" dirty="0"/>
              <a:t>Bestrijding en beperking brandontwikkeling</a:t>
            </a:r>
          </a:p>
          <a:p>
            <a:pPr lvl="2"/>
            <a:r>
              <a:rPr lang="nl-NL" sz="1800" dirty="0"/>
              <a:t>Bepaling spatschade en mogelijkheden toestaan</a:t>
            </a:r>
          </a:p>
          <a:p>
            <a:pPr marL="457200" lvl="1" indent="0">
              <a:buNone/>
            </a:pPr>
            <a:endParaRPr lang="nl-NL" dirty="0"/>
          </a:p>
        </p:txBody>
      </p:sp>
    </p:spTree>
    <p:extLst>
      <p:ext uri="{BB962C8B-B14F-4D97-AF65-F5344CB8AC3E}">
        <p14:creationId xmlns:p14="http://schemas.microsoft.com/office/powerpoint/2010/main" val="1084532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576000" y="1008000"/>
            <a:ext cx="7740000" cy="374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Inventarisatie werkzaamheden gesprekstafel</a:t>
            </a:r>
          </a:p>
          <a:p>
            <a:pPr lvl="1"/>
            <a:r>
              <a:rPr lang="nl-NL" sz="2000" dirty="0"/>
              <a:t>Overzicht relevante kennis (doelgroepen)</a:t>
            </a:r>
          </a:p>
          <a:p>
            <a:pPr lvl="1"/>
            <a:r>
              <a:rPr lang="nl-NL" sz="2000" dirty="0"/>
              <a:t>Bijdragen aan problematiek omtrent spatten van beton</a:t>
            </a:r>
          </a:p>
          <a:p>
            <a:pPr lvl="2"/>
            <a:r>
              <a:rPr lang="nl-NL" sz="1800" dirty="0"/>
              <a:t>Vergelijking testresultaten (toen vs. nu)</a:t>
            </a:r>
          </a:p>
          <a:p>
            <a:pPr lvl="2"/>
            <a:r>
              <a:rPr lang="nl-NL" sz="1800" dirty="0"/>
              <a:t>Mogelijke oplossingsrichtingen</a:t>
            </a:r>
          </a:p>
          <a:p>
            <a:pPr lvl="2"/>
            <a:endParaRPr lang="nl-NL" sz="1800" dirty="0"/>
          </a:p>
          <a:p>
            <a:r>
              <a:rPr lang="nl-NL" sz="2400" dirty="0"/>
              <a:t>Maar ook:</a:t>
            </a:r>
            <a:endParaRPr lang="nl-NL" sz="2000" dirty="0"/>
          </a:p>
          <a:p>
            <a:pPr lvl="1"/>
            <a:r>
              <a:rPr lang="nl-NL" sz="2000" dirty="0"/>
              <a:t>Omvang en diversiteit deelnemers</a:t>
            </a:r>
          </a:p>
          <a:p>
            <a:pPr lvl="1"/>
            <a:r>
              <a:rPr lang="nl-NL" sz="2000" dirty="0"/>
              <a:t>Verschillende doelgroepen = verschillende belangen</a:t>
            </a:r>
          </a:p>
          <a:p>
            <a:pPr lvl="1"/>
            <a:r>
              <a:rPr lang="nl-NL" sz="2000" dirty="0"/>
              <a:t>Vertrouwelijkheid en delen informatie</a:t>
            </a:r>
          </a:p>
          <a:p>
            <a:pPr lvl="2"/>
            <a:endParaRPr lang="nl-NL" sz="1800" dirty="0"/>
          </a:p>
        </p:txBody>
      </p:sp>
      <p:sp>
        <p:nvSpPr>
          <p:cNvPr id="6" name="Titel 1">
            <a:extLst>
              <a:ext uri="{FF2B5EF4-FFF2-40B4-BE49-F238E27FC236}">
                <a16:creationId xmlns:a16="http://schemas.microsoft.com/office/drawing/2014/main" id="{6CB07D1B-983D-4E0B-9C0B-771C6DD1A405}"/>
              </a:ext>
            </a:extLst>
          </p:cNvPr>
          <p:cNvSpPr>
            <a:spLocks noGrp="1"/>
          </p:cNvSpPr>
          <p:nvPr>
            <p:ph type="title"/>
          </p:nvPr>
        </p:nvSpPr>
        <p:spPr>
          <a:xfrm>
            <a:off x="1619672" y="101055"/>
            <a:ext cx="7200800" cy="670495"/>
          </a:xfrm>
        </p:spPr>
        <p:txBody>
          <a:bodyPr anchor="t">
            <a:noAutofit/>
          </a:bodyPr>
          <a:lstStyle/>
          <a:p>
            <a:r>
              <a:rPr lang="nl-NL" sz="4000" dirty="0"/>
              <a:t>Totstandkoming activiteitenplan</a:t>
            </a:r>
          </a:p>
        </p:txBody>
      </p:sp>
    </p:spTree>
    <p:extLst>
      <p:ext uri="{BB962C8B-B14F-4D97-AF65-F5344CB8AC3E}">
        <p14:creationId xmlns:p14="http://schemas.microsoft.com/office/powerpoint/2010/main" val="2741006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51470"/>
            <a:ext cx="7200800" cy="740530"/>
          </a:xfrm>
        </p:spPr>
        <p:txBody>
          <a:bodyPr>
            <a:noAutofit/>
          </a:bodyPr>
          <a:lstStyle/>
          <a:p>
            <a:pPr algn="ctr"/>
            <a:r>
              <a:rPr lang="nl-NL" sz="4000" dirty="0"/>
              <a:t>Vastgestelde doelen</a:t>
            </a:r>
            <a:endParaRPr lang="nl-NL" sz="4000" dirty="0">
              <a:solidFill>
                <a:srgbClr val="00B0F0"/>
              </a:solidFill>
            </a:endParaRPr>
          </a:p>
        </p:txBody>
      </p:sp>
      <p:sp>
        <p:nvSpPr>
          <p:cNvPr id="5" name="Tijdelijke aanduiding voor tekst 4"/>
          <p:cNvSpPr>
            <a:spLocks noGrp="1"/>
          </p:cNvSpPr>
          <p:nvPr>
            <p:ph type="body" sz="quarter" idx="12"/>
          </p:nvPr>
        </p:nvSpPr>
        <p:spPr>
          <a:xfrm>
            <a:off x="576000" y="864008"/>
            <a:ext cx="7848872" cy="4104000"/>
          </a:xfrm>
        </p:spPr>
        <p:txBody>
          <a:bodyPr>
            <a:noAutofit/>
          </a:bodyPr>
          <a:lstStyle/>
          <a:p>
            <a:pPr marL="342900" indent="-342900">
              <a:buClr>
                <a:srgbClr val="31859C"/>
              </a:buClr>
              <a:buFont typeface="+mj-lt"/>
              <a:buAutoNum type="arabicPeriod"/>
            </a:pPr>
            <a:r>
              <a:rPr lang="nl-NL" sz="2000" b="1" dirty="0">
                <a:latin typeface="+mn-lt"/>
                <a:sym typeface="Wingdings" panose="05000000000000000000" pitchFamily="2" charset="2"/>
              </a:rPr>
              <a:t>State of Art</a:t>
            </a:r>
          </a:p>
          <a:p>
            <a:pPr marL="342900" indent="-342900">
              <a:buClr>
                <a:schemeClr val="accent6">
                  <a:lumMod val="75000"/>
                </a:schemeClr>
              </a:buClr>
              <a:buFont typeface="+mj-lt"/>
              <a:buAutoNum type="arabicPeriod"/>
            </a:pPr>
            <a:endParaRPr lang="nl-NL" sz="1200" b="1" dirty="0">
              <a:latin typeface="+mn-lt"/>
              <a:sym typeface="Wingdings" panose="05000000000000000000" pitchFamily="2" charset="2"/>
            </a:endParaRPr>
          </a:p>
          <a:p>
            <a:pPr marL="342900" indent="-342900">
              <a:buClr>
                <a:srgbClr val="31859C"/>
              </a:buClr>
              <a:buFont typeface="+mj-lt"/>
              <a:buAutoNum type="arabicPeriod"/>
            </a:pPr>
            <a:r>
              <a:rPr lang="nl-NL" sz="2000" b="1" dirty="0">
                <a:latin typeface="+mn-lt"/>
                <a:sym typeface="Wingdings" panose="05000000000000000000" pitchFamily="2" charset="2"/>
              </a:rPr>
              <a:t>Database van brandproeven</a:t>
            </a:r>
          </a:p>
          <a:p>
            <a:pPr marL="796925" lvl="1" indent="-342900">
              <a:buClr>
                <a:srgbClr val="31859C"/>
              </a:buClr>
              <a:buFont typeface="+mj-lt"/>
              <a:buAutoNum type="alphaLcPeriod"/>
            </a:pPr>
            <a:r>
              <a:rPr lang="nl-NL" sz="1800" dirty="0">
                <a:latin typeface="+mn-lt"/>
                <a:sym typeface="Wingdings" panose="05000000000000000000" pitchFamily="2" charset="2"/>
              </a:rPr>
              <a:t>Opzet database</a:t>
            </a:r>
          </a:p>
          <a:p>
            <a:pPr marL="796925" lvl="1" indent="-342900">
              <a:buClr>
                <a:srgbClr val="31859C"/>
              </a:buClr>
              <a:buFont typeface="+mj-lt"/>
              <a:buAutoNum type="alphaLcPeriod"/>
            </a:pPr>
            <a:r>
              <a:rPr lang="nl-NL" sz="1800" dirty="0">
                <a:latin typeface="+mn-lt"/>
                <a:sym typeface="Wingdings" panose="05000000000000000000" pitchFamily="2" charset="2"/>
              </a:rPr>
              <a:t>Analyse van testresultaten en verkenning oplossingsrichtingen</a:t>
            </a:r>
          </a:p>
          <a:p>
            <a:pPr marL="796925" lvl="1" indent="-342900">
              <a:buClr>
                <a:srgbClr val="31859C"/>
              </a:buClr>
              <a:buFont typeface="+mj-lt"/>
              <a:buAutoNum type="alphaLcPeriod"/>
            </a:pPr>
            <a:r>
              <a:rPr lang="nl-NL" sz="1800" dirty="0">
                <a:latin typeface="+mn-lt"/>
                <a:sym typeface="Wingdings" panose="05000000000000000000" pitchFamily="2" charset="2"/>
              </a:rPr>
              <a:t>Overzicht randvoorwaarden voor brandproeven</a:t>
            </a:r>
          </a:p>
          <a:p>
            <a:pPr marL="796925" lvl="1" indent="-342900">
              <a:buClr>
                <a:schemeClr val="accent6">
                  <a:lumMod val="75000"/>
                </a:schemeClr>
              </a:buClr>
              <a:buFont typeface="+mj-lt"/>
              <a:buAutoNum type="alphaLcPeriod"/>
            </a:pPr>
            <a:endParaRPr lang="nl-NL" sz="1200" dirty="0">
              <a:latin typeface="+mn-lt"/>
            </a:endParaRPr>
          </a:p>
          <a:p>
            <a:pPr marL="342900" indent="-342900">
              <a:buClr>
                <a:srgbClr val="31859C"/>
              </a:buClr>
              <a:buFont typeface="+mj-lt"/>
              <a:buAutoNum type="arabicPeriod"/>
            </a:pPr>
            <a:r>
              <a:rPr lang="nl-NL" sz="2000" b="1" dirty="0">
                <a:latin typeface="+mn-lt"/>
              </a:rPr>
              <a:t>Brandwerendheid in de praktijk</a:t>
            </a:r>
          </a:p>
          <a:p>
            <a:pPr marL="796925" lvl="1" indent="-342900">
              <a:buClr>
                <a:srgbClr val="31859C"/>
              </a:buClr>
              <a:buFont typeface="+mj-lt"/>
              <a:buAutoNum type="alphaLcPeriod"/>
            </a:pPr>
            <a:r>
              <a:rPr lang="nl-NL" sz="1800" dirty="0">
                <a:latin typeface="+mn-lt"/>
              </a:rPr>
              <a:t>Overzicht specifieke wet- en regelgeving</a:t>
            </a:r>
          </a:p>
          <a:p>
            <a:pPr marL="796925" lvl="1" indent="-342900">
              <a:buClr>
                <a:srgbClr val="31859C"/>
              </a:buClr>
              <a:buFont typeface="+mj-lt"/>
              <a:buAutoNum type="alphaLcPeriod"/>
            </a:pPr>
            <a:r>
              <a:rPr lang="nl-NL" sz="1800" dirty="0">
                <a:latin typeface="+mn-lt"/>
              </a:rPr>
              <a:t>Beschouwing economische haalbaarheid en effectiviteit </a:t>
            </a:r>
            <a:r>
              <a:rPr lang="nl-NL" sz="1800" dirty="0" err="1">
                <a:latin typeface="+mn-lt"/>
              </a:rPr>
              <a:t>obv</a:t>
            </a:r>
            <a:r>
              <a:rPr lang="nl-NL" sz="1800" dirty="0">
                <a:latin typeface="+mn-lt"/>
              </a:rPr>
              <a:t> testcases</a:t>
            </a:r>
          </a:p>
          <a:p>
            <a:pPr marL="796925" lvl="1" indent="-342900">
              <a:buClr>
                <a:srgbClr val="31859C"/>
              </a:buClr>
              <a:buFont typeface="+mj-lt"/>
              <a:buAutoNum type="alphaLcPeriod"/>
            </a:pPr>
            <a:r>
              <a:rPr lang="nl-NL" sz="1800" dirty="0">
                <a:latin typeface="+mn-lt"/>
              </a:rPr>
              <a:t>Geven van handvatten ter beoordeling van spatgevoeligheid</a:t>
            </a:r>
          </a:p>
          <a:p>
            <a:pPr marL="796925" lvl="1" indent="-342900">
              <a:buClr>
                <a:schemeClr val="accent6">
                  <a:lumMod val="75000"/>
                </a:schemeClr>
              </a:buClr>
              <a:buFont typeface="+mj-lt"/>
              <a:buAutoNum type="alphaLcPeriod"/>
            </a:pPr>
            <a:endParaRPr lang="nl-NL" sz="1200" dirty="0">
              <a:latin typeface="+mn-lt"/>
            </a:endParaRPr>
          </a:p>
          <a:p>
            <a:pPr>
              <a:buClr>
                <a:srgbClr val="31859C"/>
              </a:buClr>
              <a:buFont typeface="+mj-lt"/>
              <a:buAutoNum type="arabicPeriod"/>
            </a:pPr>
            <a:r>
              <a:rPr lang="nl-NL" sz="2000" b="1" dirty="0"/>
              <a:t>Kennisleemten en aandachtsgebieden</a:t>
            </a:r>
          </a:p>
          <a:p>
            <a:pPr marL="342900" indent="-342900">
              <a:buClr>
                <a:schemeClr val="accent6">
                  <a:lumMod val="75000"/>
                </a:schemeClr>
              </a:buClr>
              <a:buFont typeface="+mj-lt"/>
              <a:buAutoNum type="arabicPeriod"/>
            </a:pPr>
            <a:endParaRPr lang="nl-NL" sz="1600" dirty="0">
              <a:latin typeface="+mn-lt"/>
            </a:endParaRPr>
          </a:p>
        </p:txBody>
      </p:sp>
    </p:spTree>
    <p:extLst>
      <p:ext uri="{BB962C8B-B14F-4D97-AF65-F5344CB8AC3E}">
        <p14:creationId xmlns:p14="http://schemas.microsoft.com/office/powerpoint/2010/main" val="2620879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51470"/>
            <a:ext cx="7200800" cy="733601"/>
          </a:xfrm>
        </p:spPr>
        <p:txBody>
          <a:bodyPr>
            <a:noAutofit/>
          </a:bodyPr>
          <a:lstStyle/>
          <a:p>
            <a:pPr algn="ctr"/>
            <a:r>
              <a:rPr lang="nl-NL" sz="4000" dirty="0"/>
              <a:t>Werkgroepen</a:t>
            </a:r>
            <a:endParaRPr lang="nl-NL" sz="4000" dirty="0">
              <a:solidFill>
                <a:srgbClr val="00B0F0"/>
              </a:solidFill>
            </a:endParaRPr>
          </a:p>
        </p:txBody>
      </p:sp>
      <p:sp>
        <p:nvSpPr>
          <p:cNvPr id="4" name="TextBox 3">
            <a:extLst>
              <a:ext uri="{FF2B5EF4-FFF2-40B4-BE49-F238E27FC236}">
                <a16:creationId xmlns:a16="http://schemas.microsoft.com/office/drawing/2014/main" id="{E0E8C745-2EF1-4840-B95B-8F511A5D02B5}"/>
              </a:ext>
            </a:extLst>
          </p:cNvPr>
          <p:cNvSpPr txBox="1"/>
          <p:nvPr/>
        </p:nvSpPr>
        <p:spPr>
          <a:xfrm>
            <a:off x="3275856" y="1369254"/>
            <a:ext cx="2376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dirty="0"/>
              <a:t>State of Art</a:t>
            </a:r>
          </a:p>
        </p:txBody>
      </p:sp>
      <p:sp>
        <p:nvSpPr>
          <p:cNvPr id="6" name="TextBox 5">
            <a:extLst>
              <a:ext uri="{FF2B5EF4-FFF2-40B4-BE49-F238E27FC236}">
                <a16:creationId xmlns:a16="http://schemas.microsoft.com/office/drawing/2014/main" id="{EB6F2005-8C7D-4594-BA94-0E758A8C0414}"/>
              </a:ext>
            </a:extLst>
          </p:cNvPr>
          <p:cNvSpPr txBox="1"/>
          <p:nvPr/>
        </p:nvSpPr>
        <p:spPr>
          <a:xfrm>
            <a:off x="6154240" y="2523123"/>
            <a:ext cx="2376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dirty="0"/>
              <a:t>Brandwerendheid</a:t>
            </a:r>
          </a:p>
          <a:p>
            <a:r>
              <a:rPr lang="nl-NL" dirty="0"/>
              <a:t>in de praktijk</a:t>
            </a:r>
          </a:p>
        </p:txBody>
      </p:sp>
      <p:sp>
        <p:nvSpPr>
          <p:cNvPr id="7" name="TextBox 6">
            <a:extLst>
              <a:ext uri="{FF2B5EF4-FFF2-40B4-BE49-F238E27FC236}">
                <a16:creationId xmlns:a16="http://schemas.microsoft.com/office/drawing/2014/main" id="{2DBFF450-85FB-43E9-9C83-9497859DA219}"/>
              </a:ext>
            </a:extLst>
          </p:cNvPr>
          <p:cNvSpPr txBox="1"/>
          <p:nvPr/>
        </p:nvSpPr>
        <p:spPr>
          <a:xfrm>
            <a:off x="613760" y="2449374"/>
            <a:ext cx="2376000"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algn="ct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sz="1800" dirty="0"/>
              <a:t>Database van brandproeven</a:t>
            </a:r>
          </a:p>
        </p:txBody>
      </p:sp>
      <p:sp>
        <p:nvSpPr>
          <p:cNvPr id="8" name="Oval 7">
            <a:extLst>
              <a:ext uri="{FF2B5EF4-FFF2-40B4-BE49-F238E27FC236}">
                <a16:creationId xmlns:a16="http://schemas.microsoft.com/office/drawing/2014/main" id="{B044DECB-49B3-4611-ABA6-0A4A5839E61D}"/>
              </a:ext>
            </a:extLst>
          </p:cNvPr>
          <p:cNvSpPr/>
          <p:nvPr/>
        </p:nvSpPr>
        <p:spPr>
          <a:xfrm>
            <a:off x="2908136" y="987574"/>
            <a:ext cx="540000" cy="540000"/>
          </a:xfrm>
          <a:prstGeom prst="ellipse">
            <a:avLst/>
          </a:prstGeom>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a:t>
            </a:r>
          </a:p>
        </p:txBody>
      </p:sp>
      <p:sp>
        <p:nvSpPr>
          <p:cNvPr id="9" name="Oval 8">
            <a:extLst>
              <a:ext uri="{FF2B5EF4-FFF2-40B4-BE49-F238E27FC236}">
                <a16:creationId xmlns:a16="http://schemas.microsoft.com/office/drawing/2014/main" id="{01D97F82-9243-4FC7-B761-652365D380BD}"/>
              </a:ext>
            </a:extLst>
          </p:cNvPr>
          <p:cNvSpPr/>
          <p:nvPr/>
        </p:nvSpPr>
        <p:spPr>
          <a:xfrm>
            <a:off x="5800480" y="2162382"/>
            <a:ext cx="540000" cy="540000"/>
          </a:xfrm>
          <a:prstGeom prst="ellipse">
            <a:avLst/>
          </a:prstGeom>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3</a:t>
            </a:r>
          </a:p>
        </p:txBody>
      </p:sp>
      <p:sp>
        <p:nvSpPr>
          <p:cNvPr id="10" name="Oval 9">
            <a:extLst>
              <a:ext uri="{FF2B5EF4-FFF2-40B4-BE49-F238E27FC236}">
                <a16:creationId xmlns:a16="http://schemas.microsoft.com/office/drawing/2014/main" id="{3413CC7F-1C7B-4DFF-AE68-09E8B4450947}"/>
              </a:ext>
            </a:extLst>
          </p:cNvPr>
          <p:cNvSpPr/>
          <p:nvPr/>
        </p:nvSpPr>
        <p:spPr>
          <a:xfrm>
            <a:off x="289592" y="2067694"/>
            <a:ext cx="540000" cy="540000"/>
          </a:xfrm>
          <a:prstGeom prst="ellipse">
            <a:avLst/>
          </a:prstGeom>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a:t>
            </a:r>
          </a:p>
        </p:txBody>
      </p:sp>
      <p:sp>
        <p:nvSpPr>
          <p:cNvPr id="3" name="Arrow: Left-Right 2">
            <a:extLst>
              <a:ext uri="{FF2B5EF4-FFF2-40B4-BE49-F238E27FC236}">
                <a16:creationId xmlns:a16="http://schemas.microsoft.com/office/drawing/2014/main" id="{EACFA6C7-DF46-4143-91EF-628F6C474D00}"/>
              </a:ext>
            </a:extLst>
          </p:cNvPr>
          <p:cNvSpPr/>
          <p:nvPr/>
        </p:nvSpPr>
        <p:spPr>
          <a:xfrm>
            <a:off x="3707904" y="2571750"/>
            <a:ext cx="1512168" cy="430307"/>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rrow: Down 4">
            <a:extLst>
              <a:ext uri="{FF2B5EF4-FFF2-40B4-BE49-F238E27FC236}">
                <a16:creationId xmlns:a16="http://schemas.microsoft.com/office/drawing/2014/main" id="{5F59F5D7-2D2E-4DF9-835D-A58AC703E2B5}"/>
              </a:ext>
            </a:extLst>
          </p:cNvPr>
          <p:cNvSpPr/>
          <p:nvPr/>
        </p:nvSpPr>
        <p:spPr>
          <a:xfrm>
            <a:off x="2627652" y="3435846"/>
            <a:ext cx="3672408" cy="47851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l 13">
            <a:extLst>
              <a:ext uri="{FF2B5EF4-FFF2-40B4-BE49-F238E27FC236}">
                <a16:creationId xmlns:a16="http://schemas.microsoft.com/office/drawing/2014/main" id="{56803141-586A-481C-B84A-E38B74EFD913}"/>
              </a:ext>
            </a:extLst>
          </p:cNvPr>
          <p:cNvSpPr/>
          <p:nvPr/>
        </p:nvSpPr>
        <p:spPr>
          <a:xfrm>
            <a:off x="3275856" y="4191910"/>
            <a:ext cx="2376000" cy="7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Kennisleemten</a:t>
            </a:r>
          </a:p>
        </p:txBody>
      </p:sp>
      <p:sp>
        <p:nvSpPr>
          <p:cNvPr id="13" name="Oval 12">
            <a:extLst>
              <a:ext uri="{FF2B5EF4-FFF2-40B4-BE49-F238E27FC236}">
                <a16:creationId xmlns:a16="http://schemas.microsoft.com/office/drawing/2014/main" id="{3453381D-F43F-4CC3-BD3B-C7ADC2D27C09}"/>
              </a:ext>
            </a:extLst>
          </p:cNvPr>
          <p:cNvSpPr/>
          <p:nvPr/>
        </p:nvSpPr>
        <p:spPr>
          <a:xfrm>
            <a:off x="2908136" y="4011910"/>
            <a:ext cx="540000" cy="540000"/>
          </a:xfrm>
          <a:prstGeom prst="ellipse">
            <a:avLst/>
          </a:prstGeom>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4</a:t>
            </a:r>
          </a:p>
        </p:txBody>
      </p:sp>
    </p:spTree>
    <p:extLst>
      <p:ext uri="{BB962C8B-B14F-4D97-AF65-F5344CB8AC3E}">
        <p14:creationId xmlns:p14="http://schemas.microsoft.com/office/powerpoint/2010/main" val="2045325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68154"/>
            <a:ext cx="7200800" cy="723845"/>
          </a:xfrm>
        </p:spPr>
        <p:txBody>
          <a:bodyPr>
            <a:noAutofit/>
          </a:bodyPr>
          <a:lstStyle/>
          <a:p>
            <a:pPr algn="ctr"/>
            <a:r>
              <a:rPr lang="nl-NL" sz="4000" dirty="0"/>
              <a:t>Voorgenomen Planning</a:t>
            </a:r>
            <a:endParaRPr lang="nl-NL" sz="4000" dirty="0">
              <a:solidFill>
                <a:srgbClr val="00B0F0"/>
              </a:solidFill>
            </a:endParaRPr>
          </a:p>
        </p:txBody>
      </p:sp>
      <p:graphicFrame>
        <p:nvGraphicFramePr>
          <p:cNvPr id="3" name="Table 2">
            <a:extLst>
              <a:ext uri="{FF2B5EF4-FFF2-40B4-BE49-F238E27FC236}">
                <a16:creationId xmlns:a16="http://schemas.microsoft.com/office/drawing/2014/main" id="{A736D345-E346-4A03-BDBA-C1360CBE6905}"/>
              </a:ext>
            </a:extLst>
          </p:cNvPr>
          <p:cNvGraphicFramePr>
            <a:graphicFrameLocks noGrp="1"/>
          </p:cNvGraphicFramePr>
          <p:nvPr>
            <p:extLst/>
          </p:nvPr>
        </p:nvGraphicFramePr>
        <p:xfrm>
          <a:off x="1556266" y="1419910"/>
          <a:ext cx="5958443" cy="2592000"/>
        </p:xfrm>
        <a:graphic>
          <a:graphicData uri="http://schemas.openxmlformats.org/drawingml/2006/table">
            <a:tbl>
              <a:tblPr/>
              <a:tblGrid>
                <a:gridCol w="466306">
                  <a:extLst>
                    <a:ext uri="{9D8B030D-6E8A-4147-A177-3AD203B41FA5}">
                      <a16:colId xmlns:a16="http://schemas.microsoft.com/office/drawing/2014/main" val="2267836574"/>
                    </a:ext>
                  </a:extLst>
                </a:gridCol>
                <a:gridCol w="269202">
                  <a:extLst>
                    <a:ext uri="{9D8B030D-6E8A-4147-A177-3AD203B41FA5}">
                      <a16:colId xmlns:a16="http://schemas.microsoft.com/office/drawing/2014/main" val="4130193098"/>
                    </a:ext>
                  </a:extLst>
                </a:gridCol>
                <a:gridCol w="221482">
                  <a:extLst>
                    <a:ext uri="{9D8B030D-6E8A-4147-A177-3AD203B41FA5}">
                      <a16:colId xmlns:a16="http://schemas.microsoft.com/office/drawing/2014/main" val="89061274"/>
                    </a:ext>
                  </a:extLst>
                </a:gridCol>
                <a:gridCol w="209426">
                  <a:extLst>
                    <a:ext uri="{9D8B030D-6E8A-4147-A177-3AD203B41FA5}">
                      <a16:colId xmlns:a16="http://schemas.microsoft.com/office/drawing/2014/main" val="3599439067"/>
                    </a:ext>
                  </a:extLst>
                </a:gridCol>
                <a:gridCol w="209426">
                  <a:extLst>
                    <a:ext uri="{9D8B030D-6E8A-4147-A177-3AD203B41FA5}">
                      <a16:colId xmlns:a16="http://schemas.microsoft.com/office/drawing/2014/main" val="396447614"/>
                    </a:ext>
                  </a:extLst>
                </a:gridCol>
                <a:gridCol w="209426">
                  <a:extLst>
                    <a:ext uri="{9D8B030D-6E8A-4147-A177-3AD203B41FA5}">
                      <a16:colId xmlns:a16="http://schemas.microsoft.com/office/drawing/2014/main" val="1541691416"/>
                    </a:ext>
                  </a:extLst>
                </a:gridCol>
                <a:gridCol w="209426">
                  <a:extLst>
                    <a:ext uri="{9D8B030D-6E8A-4147-A177-3AD203B41FA5}">
                      <a16:colId xmlns:a16="http://schemas.microsoft.com/office/drawing/2014/main" val="3625494880"/>
                    </a:ext>
                  </a:extLst>
                </a:gridCol>
                <a:gridCol w="209426">
                  <a:extLst>
                    <a:ext uri="{9D8B030D-6E8A-4147-A177-3AD203B41FA5}">
                      <a16:colId xmlns:a16="http://schemas.microsoft.com/office/drawing/2014/main" val="2005672262"/>
                    </a:ext>
                  </a:extLst>
                </a:gridCol>
                <a:gridCol w="209426">
                  <a:extLst>
                    <a:ext uri="{9D8B030D-6E8A-4147-A177-3AD203B41FA5}">
                      <a16:colId xmlns:a16="http://schemas.microsoft.com/office/drawing/2014/main" val="511992627"/>
                    </a:ext>
                  </a:extLst>
                </a:gridCol>
                <a:gridCol w="209426">
                  <a:extLst>
                    <a:ext uri="{9D8B030D-6E8A-4147-A177-3AD203B41FA5}">
                      <a16:colId xmlns:a16="http://schemas.microsoft.com/office/drawing/2014/main" val="2539904405"/>
                    </a:ext>
                  </a:extLst>
                </a:gridCol>
                <a:gridCol w="209426">
                  <a:extLst>
                    <a:ext uri="{9D8B030D-6E8A-4147-A177-3AD203B41FA5}">
                      <a16:colId xmlns:a16="http://schemas.microsoft.com/office/drawing/2014/main" val="1029784448"/>
                    </a:ext>
                  </a:extLst>
                </a:gridCol>
                <a:gridCol w="209426">
                  <a:extLst>
                    <a:ext uri="{9D8B030D-6E8A-4147-A177-3AD203B41FA5}">
                      <a16:colId xmlns:a16="http://schemas.microsoft.com/office/drawing/2014/main" val="3991281031"/>
                    </a:ext>
                  </a:extLst>
                </a:gridCol>
                <a:gridCol w="209426">
                  <a:extLst>
                    <a:ext uri="{9D8B030D-6E8A-4147-A177-3AD203B41FA5}">
                      <a16:colId xmlns:a16="http://schemas.microsoft.com/office/drawing/2014/main" val="1568628375"/>
                    </a:ext>
                  </a:extLst>
                </a:gridCol>
                <a:gridCol w="209426">
                  <a:extLst>
                    <a:ext uri="{9D8B030D-6E8A-4147-A177-3AD203B41FA5}">
                      <a16:colId xmlns:a16="http://schemas.microsoft.com/office/drawing/2014/main" val="2491399938"/>
                    </a:ext>
                  </a:extLst>
                </a:gridCol>
                <a:gridCol w="209426">
                  <a:extLst>
                    <a:ext uri="{9D8B030D-6E8A-4147-A177-3AD203B41FA5}">
                      <a16:colId xmlns:a16="http://schemas.microsoft.com/office/drawing/2014/main" val="3833112469"/>
                    </a:ext>
                  </a:extLst>
                </a:gridCol>
                <a:gridCol w="209426">
                  <a:extLst>
                    <a:ext uri="{9D8B030D-6E8A-4147-A177-3AD203B41FA5}">
                      <a16:colId xmlns:a16="http://schemas.microsoft.com/office/drawing/2014/main" val="3973751151"/>
                    </a:ext>
                  </a:extLst>
                </a:gridCol>
                <a:gridCol w="209426">
                  <a:extLst>
                    <a:ext uri="{9D8B030D-6E8A-4147-A177-3AD203B41FA5}">
                      <a16:colId xmlns:a16="http://schemas.microsoft.com/office/drawing/2014/main" val="543281707"/>
                    </a:ext>
                  </a:extLst>
                </a:gridCol>
                <a:gridCol w="209426">
                  <a:extLst>
                    <a:ext uri="{9D8B030D-6E8A-4147-A177-3AD203B41FA5}">
                      <a16:colId xmlns:a16="http://schemas.microsoft.com/office/drawing/2014/main" val="2611006859"/>
                    </a:ext>
                  </a:extLst>
                </a:gridCol>
                <a:gridCol w="209426">
                  <a:extLst>
                    <a:ext uri="{9D8B030D-6E8A-4147-A177-3AD203B41FA5}">
                      <a16:colId xmlns:a16="http://schemas.microsoft.com/office/drawing/2014/main" val="1260197487"/>
                    </a:ext>
                  </a:extLst>
                </a:gridCol>
                <a:gridCol w="209426">
                  <a:extLst>
                    <a:ext uri="{9D8B030D-6E8A-4147-A177-3AD203B41FA5}">
                      <a16:colId xmlns:a16="http://schemas.microsoft.com/office/drawing/2014/main" val="2874146008"/>
                    </a:ext>
                  </a:extLst>
                </a:gridCol>
                <a:gridCol w="209426">
                  <a:extLst>
                    <a:ext uri="{9D8B030D-6E8A-4147-A177-3AD203B41FA5}">
                      <a16:colId xmlns:a16="http://schemas.microsoft.com/office/drawing/2014/main" val="2256242137"/>
                    </a:ext>
                  </a:extLst>
                </a:gridCol>
                <a:gridCol w="209426">
                  <a:extLst>
                    <a:ext uri="{9D8B030D-6E8A-4147-A177-3AD203B41FA5}">
                      <a16:colId xmlns:a16="http://schemas.microsoft.com/office/drawing/2014/main" val="913079717"/>
                    </a:ext>
                  </a:extLst>
                </a:gridCol>
                <a:gridCol w="209426">
                  <a:extLst>
                    <a:ext uri="{9D8B030D-6E8A-4147-A177-3AD203B41FA5}">
                      <a16:colId xmlns:a16="http://schemas.microsoft.com/office/drawing/2014/main" val="1368493223"/>
                    </a:ext>
                  </a:extLst>
                </a:gridCol>
                <a:gridCol w="209426">
                  <a:extLst>
                    <a:ext uri="{9D8B030D-6E8A-4147-A177-3AD203B41FA5}">
                      <a16:colId xmlns:a16="http://schemas.microsoft.com/office/drawing/2014/main" val="804016023"/>
                    </a:ext>
                  </a:extLst>
                </a:gridCol>
                <a:gridCol w="209426">
                  <a:extLst>
                    <a:ext uri="{9D8B030D-6E8A-4147-A177-3AD203B41FA5}">
                      <a16:colId xmlns:a16="http://schemas.microsoft.com/office/drawing/2014/main" val="4159098134"/>
                    </a:ext>
                  </a:extLst>
                </a:gridCol>
                <a:gridCol w="209426">
                  <a:extLst>
                    <a:ext uri="{9D8B030D-6E8A-4147-A177-3AD203B41FA5}">
                      <a16:colId xmlns:a16="http://schemas.microsoft.com/office/drawing/2014/main" val="2242315665"/>
                    </a:ext>
                  </a:extLst>
                </a:gridCol>
                <a:gridCol w="184655">
                  <a:extLst>
                    <a:ext uri="{9D8B030D-6E8A-4147-A177-3AD203B41FA5}">
                      <a16:colId xmlns:a16="http://schemas.microsoft.com/office/drawing/2014/main" val="2682407448"/>
                    </a:ext>
                  </a:extLst>
                </a:gridCol>
              </a:tblGrid>
              <a:tr h="216000">
                <a:tc gridSpan="3">
                  <a:txBody>
                    <a:bodyPr/>
                    <a:lstStyle/>
                    <a:p>
                      <a:pPr>
                        <a:lnSpc>
                          <a:spcPts val="1050"/>
                        </a:lnSpc>
                        <a:spcAft>
                          <a:spcPts val="0"/>
                        </a:spcAft>
                      </a:pPr>
                      <a:r>
                        <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rPr>
                        <a:t> </a:t>
                      </a:r>
                    </a:p>
                  </a:txBody>
                  <a:tcPr marL="0" marR="92013" marT="42759" marB="33558">
                    <a:lnL>
                      <a:noFill/>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endParaRPr lang="nl-NL"/>
                    </a:p>
                  </a:txBody>
                  <a:tcPr/>
                </a:tc>
                <a:tc hMerge="1">
                  <a:txBody>
                    <a:bodyPr/>
                    <a:lstStyle/>
                    <a:p>
                      <a:endParaRPr lang="nl-NL"/>
                    </a:p>
                  </a:txBody>
                  <a:tcPr/>
                </a:tc>
                <a:tc gridSpan="12">
                  <a:txBody>
                    <a:bodyPr/>
                    <a:lstStyle/>
                    <a:p>
                      <a:pPr algn="ctr">
                        <a:lnSpc>
                          <a:spcPts val="1050"/>
                        </a:lnSpc>
                        <a:spcAft>
                          <a:spcPts val="0"/>
                        </a:spcAft>
                      </a:pPr>
                      <a:r>
                        <a:rPr lang="nl-NL" sz="600" b="1"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rPr>
                        <a:t>2018</a:t>
                      </a: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solidFill>
                        <a:srgbClr val="005D76"/>
                      </a:solidFill>
                      <a:prstDash val="solid"/>
                      <a:round/>
                      <a:headEnd type="none" w="med" len="med"/>
                      <a:tailEnd type="none" w="med" len="med"/>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gridSpan="12">
                  <a:txBody>
                    <a:bodyPr/>
                    <a:lstStyle/>
                    <a:p>
                      <a:pPr algn="ctr">
                        <a:lnSpc>
                          <a:spcPts val="1050"/>
                        </a:lnSpc>
                        <a:spcAft>
                          <a:spcPts val="0"/>
                        </a:spcAft>
                      </a:pPr>
                      <a:r>
                        <a:rPr lang="nl-NL" sz="600" b="1">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rPr>
                        <a:t>2019</a:t>
                      </a:r>
                      <a:endParaRPr lang="nl-NL" sz="60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solidFill>
                        <a:srgbClr val="005D76"/>
                      </a:solidFill>
                      <a:prstDash val="solid"/>
                      <a:round/>
                      <a:headEnd type="none" w="med" len="med"/>
                      <a:tailEnd type="none" w="med" len="med"/>
                    </a:lnL>
                    <a:lnR>
                      <a:noFill/>
                    </a:lnR>
                    <a:lnT w="12700" cap="flat" cmpd="sng" algn="ctr">
                      <a:solidFill>
                        <a:srgbClr val="005D76"/>
                      </a:solidFill>
                      <a:prstDash val="solid"/>
                      <a:round/>
                      <a:headEnd type="none" w="med" len="med"/>
                      <a:tailEnd type="none" w="med" len="med"/>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589563080"/>
                  </a:ext>
                </a:extLst>
              </a:tr>
              <a:tr h="216000">
                <a:tc gridSpan="3">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0" marR="92013" marT="33558" marB="33558">
                    <a:lnL>
                      <a:noFill/>
                    </a:lnL>
                    <a:lnR w="12700" cap="flat" cmpd="sng" algn="ctr">
                      <a:solidFill>
                        <a:srgbClr val="005D76"/>
                      </a:solidFill>
                      <a:prstDash val="solid"/>
                      <a:round/>
                      <a:headEnd type="none" w="med" len="med"/>
                      <a:tailEnd type="none" w="med" len="med"/>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jul</a:t>
                      </a:r>
                    </a:p>
                  </a:txBody>
                  <a:tcPr marL="92013" marR="92013" marT="33558" marB="33558">
                    <a:lnL w="12700" cap="flat" cmpd="sng" algn="ctr">
                      <a:solidFill>
                        <a:srgbClr val="005D76"/>
                      </a:solidFill>
                      <a:prstDash val="solid"/>
                      <a:round/>
                      <a:headEnd type="none" w="med" len="med"/>
                      <a:tailEnd type="none" w="med" len="med"/>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aug</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sept</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okt</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nov</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dec</a:t>
                      </a:r>
                    </a:p>
                  </a:txBody>
                  <a:tcPr marL="92013" marR="92013" marT="33558" marB="33558">
                    <a:lnL>
                      <a:noFill/>
                    </a:lnL>
                    <a:lnR w="12700" cap="flat" cmpd="sng" algn="ctr">
                      <a:solidFill>
                        <a:srgbClr val="005D76"/>
                      </a:solidFill>
                      <a:prstDash val="solid"/>
                      <a:round/>
                      <a:headEnd type="none" w="med" len="med"/>
                      <a:tailEnd type="none" w="med" len="med"/>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jan</a:t>
                      </a:r>
                    </a:p>
                  </a:txBody>
                  <a:tcPr marL="92013" marR="92013" marT="33558" marB="33558">
                    <a:lnL w="12700" cap="flat" cmpd="sng" algn="ctr">
                      <a:solidFill>
                        <a:srgbClr val="005D76"/>
                      </a:solidFill>
                      <a:prstDash val="solid"/>
                      <a:round/>
                      <a:headEnd type="none" w="med" len="med"/>
                      <a:tailEnd type="none" w="med" len="med"/>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feb</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mrt</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april</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mei</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jun</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2535444135"/>
                  </a:ext>
                </a:extLst>
              </a:tr>
              <a:tr h="216000">
                <a:tc gridSpan="3">
                  <a:txBody>
                    <a:bodyPr/>
                    <a:lstStyle/>
                    <a:p>
                      <a:pPr>
                        <a:lnSpc>
                          <a:spcPts val="1050"/>
                        </a:lnSpc>
                        <a:spcAft>
                          <a:spcPts val="0"/>
                        </a:spcAft>
                      </a:pPr>
                      <a:r>
                        <a:rPr lang="nl-NL" sz="600" b="1"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Introductie</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0" marR="92013" marT="33558" marB="33558">
                    <a:lnL>
                      <a:noFill/>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1</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w="12700" cap="flat" cmpd="sng" algn="ctr">
                      <a:solidFill>
                        <a:srgbClr val="005D76"/>
                      </a:solidFill>
                      <a:prstDash val="solid"/>
                      <a:round/>
                      <a:headEnd type="none" w="med" len="med"/>
                      <a:tailEnd type="none" w="med" len="med"/>
                    </a:lnT>
                    <a:lnB>
                      <a:noFill/>
                    </a:lnB>
                    <a:solidFill>
                      <a:srgbClr val="1F497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extLst>
                  <a:ext uri="{0D108BD9-81ED-4DB2-BD59-A6C34878D82A}">
                    <a16:rowId xmlns:a16="http://schemas.microsoft.com/office/drawing/2014/main" val="644218533"/>
                  </a:ext>
                </a:extLst>
              </a:tr>
              <a:tr h="216000">
                <a:tc gridSpan="3">
                  <a:txBody>
                    <a:bodyPr/>
                    <a:lstStyle/>
                    <a:p>
                      <a:pPr>
                        <a:lnSpc>
                          <a:spcPts val="1050"/>
                        </a:lnSpc>
                        <a:spcAft>
                          <a:spcPts val="0"/>
                        </a:spcAft>
                      </a:pPr>
                      <a:r>
                        <a:rPr lang="nl-NL" sz="600" b="1"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Start werkzaamheden</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2</a:t>
                      </a:r>
                    </a:p>
                  </a:txBody>
                  <a:tcPr marL="92013" marR="92013" marT="33558" marB="33558" anchor="ctr">
                    <a:lnL>
                      <a:noFill/>
                    </a:lnL>
                    <a:lnR>
                      <a:noFill/>
                    </a:lnR>
                    <a:lnT>
                      <a:noFill/>
                    </a:lnT>
                    <a:lnB>
                      <a:noFill/>
                    </a:lnB>
                    <a:solidFill>
                      <a:srgbClr val="1F497D"/>
                    </a:solid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extLst>
                  <a:ext uri="{0D108BD9-81ED-4DB2-BD59-A6C34878D82A}">
                    <a16:rowId xmlns:a16="http://schemas.microsoft.com/office/drawing/2014/main" val="922288299"/>
                  </a:ext>
                </a:extLst>
              </a:tr>
              <a:tr h="216000">
                <a:tc gridSpan="3">
                  <a:txBody>
                    <a:bodyPr/>
                    <a:lstStyle/>
                    <a:p>
                      <a:pPr>
                        <a:lnSpc>
                          <a:spcPts val="1050"/>
                        </a:lnSpc>
                        <a:spcAft>
                          <a:spcPts val="0"/>
                        </a:spcAft>
                      </a:pPr>
                      <a:r>
                        <a:rPr lang="nl-NL" sz="600" b="1"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Voortgang 1</a:t>
                      </a: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r>
                        <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3</a:t>
                      </a:r>
                    </a:p>
                  </a:txBody>
                  <a:tcPr marL="92013" marR="92013" marT="33558" marB="33558" anchor="ctr">
                    <a:lnL>
                      <a:noFill/>
                    </a:lnL>
                    <a:lnR>
                      <a:noFill/>
                    </a:lnR>
                    <a:lnT>
                      <a:noFill/>
                    </a:lnT>
                    <a:lnB>
                      <a:noFill/>
                    </a:lnB>
                    <a:solidFill>
                      <a:srgbClr val="1F497D"/>
                    </a:solid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extLst>
                  <a:ext uri="{0D108BD9-81ED-4DB2-BD59-A6C34878D82A}">
                    <a16:rowId xmlns:a16="http://schemas.microsoft.com/office/drawing/2014/main" val="4012751513"/>
                  </a:ext>
                </a:extLst>
              </a:tr>
              <a:tr h="216000">
                <a:tc gridSpan="3">
                  <a:txBody>
                    <a:bodyPr/>
                    <a:lstStyle/>
                    <a:p>
                      <a:pPr>
                        <a:lnSpc>
                          <a:spcPts val="1050"/>
                        </a:lnSpc>
                        <a:spcAft>
                          <a:spcPts val="0"/>
                        </a:spcAft>
                      </a:pPr>
                      <a:r>
                        <a:rPr lang="nl-NL" sz="600" b="1"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Voortgang 2</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solidFill>
                      <a:srgbClr val="4F81B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solidFill>
                      <a:srgbClr val="4F81B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4</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1F497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extLst>
                  <a:ext uri="{0D108BD9-81ED-4DB2-BD59-A6C34878D82A}">
                    <a16:rowId xmlns:a16="http://schemas.microsoft.com/office/drawing/2014/main" val="1008180069"/>
                  </a:ext>
                </a:extLst>
              </a:tr>
              <a:tr h="216000">
                <a:tc gridSpan="3">
                  <a:txBody>
                    <a:bodyPr/>
                    <a:lstStyle/>
                    <a:p>
                      <a:pPr>
                        <a:lnSpc>
                          <a:spcPts val="1050"/>
                        </a:lnSpc>
                        <a:spcAft>
                          <a:spcPts val="0"/>
                        </a:spcAft>
                      </a:pPr>
                      <a:r>
                        <a:rPr lang="nl-NL" sz="600" b="1"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Voortgang 3</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5</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1F497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solidFill>
                        <a:srgbClr val="4F81BD"/>
                      </a:solidFill>
                      <a:prstDash val="dash"/>
                      <a:round/>
                      <a:headEnd type="none" w="med" len="med"/>
                      <a:tailEnd type="none" w="med" len="med"/>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solidFill>
                        <a:srgbClr val="4F81BD"/>
                      </a:solidFill>
                      <a:prstDash val="dash"/>
                      <a:round/>
                      <a:headEnd type="none" w="med" len="med"/>
                      <a:tailEnd type="none" w="med" len="med"/>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extLst>
                  <a:ext uri="{0D108BD9-81ED-4DB2-BD59-A6C34878D82A}">
                    <a16:rowId xmlns:a16="http://schemas.microsoft.com/office/drawing/2014/main" val="941387802"/>
                  </a:ext>
                </a:extLst>
              </a:tr>
              <a:tr h="216000">
                <a:tc gridSpan="3">
                  <a:txBody>
                    <a:bodyPr/>
                    <a:lstStyle/>
                    <a:p>
                      <a:pPr>
                        <a:lnSpc>
                          <a:spcPts val="1050"/>
                        </a:lnSpc>
                        <a:spcAft>
                          <a:spcPts val="0"/>
                        </a:spcAft>
                      </a:pPr>
                      <a:r>
                        <a:rPr lang="nl-NL" sz="600" b="1"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Afsluiting</a:t>
                      </a: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6</a:t>
                      </a:r>
                    </a:p>
                  </a:txBody>
                  <a:tcPr marL="92013" marR="15155" marT="33558" marB="33558" anchor="ctr">
                    <a:lnL>
                      <a:noFill/>
                    </a:lnL>
                    <a:lnR>
                      <a:noFill/>
                    </a:lnR>
                    <a:lnT>
                      <a:noFill/>
                    </a:lnT>
                    <a:lnB>
                      <a:noFill/>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562222059"/>
                  </a:ext>
                </a:extLst>
              </a:tr>
              <a:tr h="216000">
                <a:tc gridSpan="3">
                  <a:txBody>
                    <a:bodyPr/>
                    <a:lstStyle/>
                    <a:p>
                      <a:pPr algn="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Legenda</a:t>
                      </a:r>
                    </a:p>
                  </a:txBody>
                  <a:tcPr marL="0" marR="92013" marT="33558" marB="33558">
                    <a:lnL>
                      <a:noFill/>
                    </a:lnL>
                    <a:lnR>
                      <a:noFill/>
                    </a:lnR>
                    <a:lnT>
                      <a:noFill/>
                    </a:lnT>
                    <a:lnB>
                      <a:noFill/>
                    </a:lnB>
                  </a:tcPr>
                </a:tc>
                <a:tc hMerge="1">
                  <a:txBody>
                    <a:bodyPr/>
                    <a:lstStyle/>
                    <a:p>
                      <a:endParaRPr lang="nl-NL"/>
                    </a:p>
                  </a:txBody>
                  <a:tcPr/>
                </a:tc>
                <a:tc hMerge="1">
                  <a:txBody>
                    <a:bodyPr/>
                    <a:lstStyle/>
                    <a:p>
                      <a:endParaRPr lang="nl-NL"/>
                    </a:p>
                  </a:txBody>
                  <a:tcPr/>
                </a:tc>
                <a:tc gridSpan="12">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w="12700" cap="flat" cmpd="sng" algn="ctr">
                      <a:solidFill>
                        <a:srgbClr val="4F81BD"/>
                      </a:solidFill>
                      <a:prstDash val="dash"/>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w="12700" cap="flat" cmpd="sng" algn="ctr">
                      <a:solidFill>
                        <a:srgbClr val="4F81BD"/>
                      </a:solidFill>
                      <a:prstDash val="dash"/>
                      <a:round/>
                      <a:headEnd type="none" w="med" len="med"/>
                      <a:tailEnd type="none" w="med" len="med"/>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noFill/>
                      <a:prstDash val="dash"/>
                      <a:round/>
                      <a:headEnd type="none" w="med" len="med"/>
                      <a:tailEnd type="none" w="med" len="med"/>
                    </a:lnT>
                    <a:lnB>
                      <a:noFill/>
                    </a:lnB>
                  </a:tcPr>
                </a:tc>
                <a:extLst>
                  <a:ext uri="{0D108BD9-81ED-4DB2-BD59-A6C34878D82A}">
                    <a16:rowId xmlns:a16="http://schemas.microsoft.com/office/drawing/2014/main" val="1457564671"/>
                  </a:ext>
                </a:extLst>
              </a:tr>
              <a:tr h="216000">
                <a:tc>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0" marR="92013" marT="33558" marB="33558">
                    <a:lnL>
                      <a:noFill/>
                    </a:lnL>
                    <a:lnR>
                      <a:noFill/>
                    </a:lnR>
                    <a:lnT>
                      <a:noFill/>
                    </a:lnT>
                    <a:lnB>
                      <a:noFill/>
                    </a:lnB>
                  </a:tcPr>
                </a:tc>
                <a:tc>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a:noFill/>
                    </a:lnL>
                    <a:lnR w="12700" cap="flat" cmpd="sng" algn="ctr">
                      <a:noFill/>
                      <a:prstDash val="solid"/>
                      <a:round/>
                      <a:headEnd type="none" w="med" len="med"/>
                      <a:tailEnd type="none" w="med" len="med"/>
                    </a:lnR>
                    <a:lnT>
                      <a:noFill/>
                    </a:lnT>
                    <a:lnB>
                      <a:noFill/>
                    </a:lnB>
                  </a:tcPr>
                </a:tc>
                <a:tc>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w="12700" cap="flat" cmpd="sng" algn="ctr">
                      <a:noFill/>
                      <a:prstDash val="solid"/>
                      <a:round/>
                      <a:headEnd type="none" w="med" len="med"/>
                      <a:tailEnd type="none" w="med" len="med"/>
                    </a:lnL>
                    <a:lnR>
                      <a:noFill/>
                    </a:lnR>
                    <a:lnT>
                      <a:noFill/>
                    </a:lnT>
                    <a:lnB>
                      <a:noFill/>
                    </a:lnB>
                    <a:solidFill>
                      <a:srgbClr val="4F81BD"/>
                    </a:solidFill>
                  </a:tcPr>
                </a:tc>
                <a:tc gridSpan="12">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Periode voor werkzaamheden </a:t>
                      </a:r>
                      <a:r>
                        <a:rPr lang="nl-NL" sz="600" dirty="0" err="1">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obv</a:t>
                      </a: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activiteiten</a:t>
                      </a:r>
                    </a:p>
                  </a:txBody>
                  <a:tcPr marL="92013" marR="92013" marT="33558" marB="33558">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extLst>
                  <a:ext uri="{0D108BD9-81ED-4DB2-BD59-A6C34878D82A}">
                    <a16:rowId xmlns:a16="http://schemas.microsoft.com/office/drawing/2014/main" val="2118266917"/>
                  </a:ext>
                </a:extLst>
              </a:tr>
              <a:tr h="216000">
                <a:tc>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0" marR="92013" marT="33558" marB="33558">
                    <a:lnL>
                      <a:noFill/>
                    </a:lnL>
                    <a:lnR>
                      <a:noFill/>
                    </a:lnR>
                    <a:lnT>
                      <a:noFill/>
                    </a:lnT>
                    <a:lnB>
                      <a:noFill/>
                    </a:lnB>
                  </a:tcPr>
                </a:tc>
                <a:tc>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a:noFill/>
                    </a:lnL>
                    <a:lnR w="12700" cap="flat" cmpd="sng" algn="ctr">
                      <a:noFill/>
                      <a:prstDash val="solid"/>
                      <a:round/>
                      <a:headEnd type="none" w="med" len="med"/>
                      <a:tailEnd type="none" w="med" len="med"/>
                    </a:lnR>
                    <a:lnT>
                      <a:noFill/>
                    </a:lnT>
                    <a:lnB>
                      <a:noFill/>
                    </a:lnB>
                  </a:tcPr>
                </a:tc>
                <a:tc>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w="12700" cap="flat" cmpd="sng" algn="ctr">
                      <a:noFill/>
                      <a:prstDash val="solid"/>
                      <a:round/>
                      <a:headEnd type="none" w="med" len="med"/>
                      <a:tailEnd type="none" w="med" len="med"/>
                    </a:lnL>
                    <a:lnR>
                      <a:noFill/>
                    </a:lnR>
                    <a:lnT>
                      <a:noFill/>
                    </a:lnT>
                    <a:lnB w="12700" cap="flat" cmpd="sng" algn="ctr">
                      <a:solidFill>
                        <a:srgbClr val="4F81BD"/>
                      </a:solidFill>
                      <a:prstDash val="dash"/>
                      <a:round/>
                      <a:headEnd type="none" w="med" len="med"/>
                      <a:tailEnd type="none" w="med" len="med"/>
                    </a:lnB>
                    <a:solidFill>
                      <a:srgbClr val="1F497D"/>
                    </a:solidFill>
                  </a:tcPr>
                </a:tc>
                <a:tc gridSpan="12">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Bijeenkomst ter afsluiting tijdsperiode</a:t>
                      </a:r>
                    </a:p>
                  </a:txBody>
                  <a:tcPr marL="92013" marR="92013" marT="33558" marB="33558">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extLst>
                  <a:ext uri="{0D108BD9-81ED-4DB2-BD59-A6C34878D82A}">
                    <a16:rowId xmlns:a16="http://schemas.microsoft.com/office/drawing/2014/main" val="2355517836"/>
                  </a:ext>
                </a:extLst>
              </a:tr>
              <a:tr h="216000">
                <a:tc>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0" marR="92013" marT="33558" marB="33558">
                    <a:lnL>
                      <a:noFill/>
                    </a:lnL>
                    <a:lnR>
                      <a:noFill/>
                    </a:lnR>
                    <a:lnT>
                      <a:noFill/>
                    </a:lnT>
                    <a:lnB>
                      <a:noFill/>
                    </a:lnB>
                  </a:tcPr>
                </a:tc>
                <a:tc>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a:noFill/>
                    </a:lnL>
                    <a:lnR w="12700" cap="flat" cmpd="sng" algn="ctr">
                      <a:solidFill>
                        <a:srgbClr val="4F81BD"/>
                      </a:solidFill>
                      <a:prstDash val="dash"/>
                      <a:round/>
                      <a:headEnd type="none" w="med" len="med"/>
                      <a:tailEnd type="none" w="med" len="med"/>
                    </a:lnR>
                    <a:lnT>
                      <a:noFill/>
                    </a:lnT>
                    <a:lnB>
                      <a:noFill/>
                    </a:lnB>
                  </a:tcPr>
                </a:tc>
                <a:tc>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w="12700" cap="flat" cmpd="sng" algn="ctr">
                      <a:solidFill>
                        <a:srgbClr val="4F81BD"/>
                      </a:solidFill>
                      <a:prstDash val="dash"/>
                      <a:round/>
                      <a:headEnd type="none" w="med" len="med"/>
                      <a:tailEnd type="none" w="med" len="med"/>
                    </a:lnL>
                    <a:lnR w="12700" cap="flat" cmpd="sng" algn="ctr">
                      <a:solidFill>
                        <a:srgbClr val="4F81BD"/>
                      </a:solidFill>
                      <a:prstDash val="dash"/>
                      <a:round/>
                      <a:headEnd type="none" w="med" len="med"/>
                      <a:tailEnd type="none" w="med" len="med"/>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tcPr>
                </a:tc>
                <a:tc gridSpan="12">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Uitloop</a:t>
                      </a:r>
                    </a:p>
                  </a:txBody>
                  <a:tcPr marL="92013" marR="92013" marT="33558" marB="33558">
                    <a:lnL w="12700" cap="flat" cmpd="sng" algn="ctr">
                      <a:solidFill>
                        <a:srgbClr val="4F81BD"/>
                      </a:solidFill>
                      <a:prstDash val="dash"/>
                      <a:round/>
                      <a:headEnd type="none" w="med" len="med"/>
                      <a:tailEnd type="none" w="med" len="med"/>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extLst>
                  <a:ext uri="{0D108BD9-81ED-4DB2-BD59-A6C34878D82A}">
                    <a16:rowId xmlns:a16="http://schemas.microsoft.com/office/drawing/2014/main" val="3101270256"/>
                  </a:ext>
                </a:extLst>
              </a:tr>
            </a:tbl>
          </a:graphicData>
        </a:graphic>
      </p:graphicFrame>
      <p:cxnSp>
        <p:nvCxnSpPr>
          <p:cNvPr id="5" name="Straight Connector 4">
            <a:extLst>
              <a:ext uri="{FF2B5EF4-FFF2-40B4-BE49-F238E27FC236}">
                <a16:creationId xmlns:a16="http://schemas.microsoft.com/office/drawing/2014/main" id="{AD8F12AE-9436-4C51-8F83-15FB81D4AB34}"/>
              </a:ext>
            </a:extLst>
          </p:cNvPr>
          <p:cNvCxnSpPr>
            <a:cxnSpLocks/>
          </p:cNvCxnSpPr>
          <p:nvPr/>
        </p:nvCxnSpPr>
        <p:spPr>
          <a:xfrm>
            <a:off x="4559474" y="1703059"/>
            <a:ext cx="0" cy="194421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3B76566-1774-442F-8AE6-CA5C16472E98}"/>
              </a:ext>
            </a:extLst>
          </p:cNvPr>
          <p:cNvSpPr/>
          <p:nvPr/>
        </p:nvSpPr>
        <p:spPr>
          <a:xfrm>
            <a:off x="3682389" y="2074901"/>
            <a:ext cx="936104" cy="648072"/>
          </a:xfrm>
          <a:prstGeom prst="ellips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610804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51470"/>
            <a:ext cx="7200800" cy="720081"/>
          </a:xfrm>
        </p:spPr>
        <p:txBody>
          <a:bodyPr anchor="t">
            <a:noAutofit/>
          </a:bodyPr>
          <a:lstStyle/>
          <a:p>
            <a:r>
              <a:rPr lang="nl-NL" sz="4000" dirty="0"/>
              <a:t>Start werkzaamheden, en toen </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576000" y="1008000"/>
            <a:ext cx="7740000" cy="374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Database brandproeven</a:t>
            </a:r>
          </a:p>
          <a:p>
            <a:pPr lvl="1"/>
            <a:r>
              <a:rPr lang="nl-NL" sz="2000" dirty="0"/>
              <a:t>Opzet en inventarisatie</a:t>
            </a:r>
          </a:p>
          <a:p>
            <a:pPr lvl="2"/>
            <a:r>
              <a:rPr lang="nl-NL" sz="1800" dirty="0"/>
              <a:t>Testresultaten brandproeven</a:t>
            </a:r>
          </a:p>
          <a:p>
            <a:pPr lvl="2"/>
            <a:r>
              <a:rPr lang="nl-NL" sz="1800" dirty="0"/>
              <a:t>Beoogde oplossingsmogelijkheden</a:t>
            </a:r>
          </a:p>
          <a:p>
            <a:pPr lvl="2"/>
            <a:endParaRPr lang="nl-NL" sz="2000" dirty="0"/>
          </a:p>
          <a:p>
            <a:pPr lvl="1"/>
            <a:r>
              <a:rPr lang="nl-NL" sz="2000" dirty="0"/>
              <a:t>Dreiging vastlopen voortgang gesprekstafel</a:t>
            </a:r>
          </a:p>
          <a:p>
            <a:pPr lvl="2"/>
            <a:r>
              <a:rPr lang="nl-NL" sz="1800" dirty="0"/>
              <a:t>Vertrouwelijkheid en status documenten</a:t>
            </a:r>
          </a:p>
          <a:p>
            <a:pPr lvl="2"/>
            <a:r>
              <a:rPr lang="nl-NL" sz="1800" dirty="0"/>
              <a:t>Geen directe betrokkenheid </a:t>
            </a:r>
            <a:r>
              <a:rPr lang="nl-NL" sz="1800" dirty="0" err="1"/>
              <a:t>obv</a:t>
            </a:r>
            <a:r>
              <a:rPr lang="nl-NL" sz="1800" dirty="0"/>
              <a:t> projecten</a:t>
            </a:r>
          </a:p>
        </p:txBody>
      </p:sp>
    </p:spTree>
    <p:extLst>
      <p:ext uri="{BB962C8B-B14F-4D97-AF65-F5344CB8AC3E}">
        <p14:creationId xmlns:p14="http://schemas.microsoft.com/office/powerpoint/2010/main" val="1903002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101055"/>
            <a:ext cx="7200800" cy="670495"/>
          </a:xfrm>
        </p:spPr>
        <p:txBody>
          <a:bodyPr anchor="t">
            <a:noAutofit/>
          </a:bodyPr>
          <a:lstStyle/>
          <a:p>
            <a:r>
              <a:rPr lang="nl-NL" sz="4000" dirty="0"/>
              <a:t>Toekomst gesprekstafel</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576000" y="1008000"/>
            <a:ext cx="7740000" cy="374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Voortgang gesprekstafel borgen</a:t>
            </a:r>
          </a:p>
          <a:p>
            <a:pPr lvl="1"/>
            <a:r>
              <a:rPr lang="nl-NL" sz="2000" dirty="0"/>
              <a:t>Inzicht naar mogelijkheden met tijdstermijn</a:t>
            </a:r>
          </a:p>
          <a:p>
            <a:pPr lvl="2"/>
            <a:r>
              <a:rPr lang="nl-NL" sz="1800" dirty="0"/>
              <a:t>Testresultaten brandproeven</a:t>
            </a:r>
          </a:p>
          <a:p>
            <a:pPr lvl="2"/>
            <a:r>
              <a:rPr lang="nl-NL" sz="1800" dirty="0"/>
              <a:t>Beoogde oplossingen met aantoonbaarheid</a:t>
            </a:r>
          </a:p>
          <a:p>
            <a:endParaRPr lang="nl-NL" sz="2400" dirty="0"/>
          </a:p>
        </p:txBody>
      </p:sp>
      <p:sp>
        <p:nvSpPr>
          <p:cNvPr id="4" name="Rectangle 3">
            <a:extLst>
              <a:ext uri="{FF2B5EF4-FFF2-40B4-BE49-F238E27FC236}">
                <a16:creationId xmlns:a16="http://schemas.microsoft.com/office/drawing/2014/main" id="{48BE4611-0258-4AF4-950C-E641D3DF3A24}"/>
              </a:ext>
            </a:extLst>
          </p:cNvPr>
          <p:cNvSpPr/>
          <p:nvPr/>
        </p:nvSpPr>
        <p:spPr>
          <a:xfrm>
            <a:off x="971600" y="2931790"/>
            <a:ext cx="36004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t>Rijkstunnels</a:t>
            </a:r>
          </a:p>
          <a:p>
            <a:pPr marL="342900" indent="-342900">
              <a:buFont typeface="Arial" panose="020B0604020202020204" pitchFamily="34" charset="0"/>
              <a:buChar char="•"/>
            </a:pPr>
            <a:r>
              <a:rPr lang="nl-NL" dirty="0" err="1"/>
              <a:t>Gaasperdammertunnel</a:t>
            </a:r>
            <a:endParaRPr lang="nl-NL" dirty="0"/>
          </a:p>
          <a:p>
            <a:pPr marL="342900" indent="-342900">
              <a:buFont typeface="Arial" panose="020B0604020202020204" pitchFamily="34" charset="0"/>
              <a:buChar char="•"/>
            </a:pPr>
            <a:r>
              <a:rPr lang="nl-NL" dirty="0"/>
              <a:t>Koning Willem -Alexandertunnel</a:t>
            </a:r>
          </a:p>
          <a:p>
            <a:pPr marL="342900" indent="-342900">
              <a:buFont typeface="Arial" panose="020B0604020202020204" pitchFamily="34" charset="0"/>
              <a:buChar char="•"/>
            </a:pPr>
            <a:r>
              <a:rPr lang="nl-NL" dirty="0"/>
              <a:t>…</a:t>
            </a:r>
            <a:endParaRPr lang="nl-NL" sz="1600" dirty="0"/>
          </a:p>
        </p:txBody>
      </p:sp>
      <p:sp>
        <p:nvSpPr>
          <p:cNvPr id="5" name="Rectangle 4">
            <a:extLst>
              <a:ext uri="{FF2B5EF4-FFF2-40B4-BE49-F238E27FC236}">
                <a16:creationId xmlns:a16="http://schemas.microsoft.com/office/drawing/2014/main" id="{2B1790B2-92BA-48BC-A0C4-37E048EB3029}"/>
              </a:ext>
            </a:extLst>
          </p:cNvPr>
          <p:cNvSpPr/>
          <p:nvPr/>
        </p:nvSpPr>
        <p:spPr>
          <a:xfrm>
            <a:off x="5147648" y="2931790"/>
            <a:ext cx="3168352"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NL" sz="2000" b="1" dirty="0"/>
              <a:t>Niet-Rijkstunnels</a:t>
            </a:r>
          </a:p>
          <a:p>
            <a:pPr marL="342900" indent="-342900">
              <a:buFont typeface="Arial" panose="020B0604020202020204" pitchFamily="34" charset="0"/>
              <a:buChar char="•"/>
            </a:pPr>
            <a:r>
              <a:rPr lang="nl-NL" dirty="0"/>
              <a:t>Michiel de Ruijtertunnel</a:t>
            </a:r>
          </a:p>
          <a:p>
            <a:pPr marL="342900" indent="-342900">
              <a:buFont typeface="Arial" panose="020B0604020202020204" pitchFamily="34" charset="0"/>
              <a:buChar char="•"/>
            </a:pPr>
            <a:r>
              <a:rPr lang="nl-NL" dirty="0"/>
              <a:t>Rotterdamse baan</a:t>
            </a:r>
          </a:p>
          <a:p>
            <a:pPr marL="342900" indent="-342900">
              <a:buFont typeface="Arial" panose="020B0604020202020204" pitchFamily="34" charset="0"/>
              <a:buChar char="•"/>
            </a:pPr>
            <a:r>
              <a:rPr lang="nl-NL" dirty="0"/>
              <a:t>…</a:t>
            </a:r>
          </a:p>
        </p:txBody>
      </p:sp>
    </p:spTree>
    <p:extLst>
      <p:ext uri="{BB962C8B-B14F-4D97-AF65-F5344CB8AC3E}">
        <p14:creationId xmlns:p14="http://schemas.microsoft.com/office/powerpoint/2010/main" val="366757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8554006" cy="421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800" dirty="0">
                <a:cs typeface="Arial" panose="020B0604020202020204" pitchFamily="34" charset="0"/>
              </a:rPr>
              <a:t>Het programma in Houten bestond uit:</a:t>
            </a:r>
          </a:p>
          <a:p>
            <a:r>
              <a:rPr lang="nl-NL" sz="1800" dirty="0">
                <a:cs typeface="Arial" panose="020B0604020202020204" pitchFamily="34" charset="0"/>
              </a:rPr>
              <a:t>Een lezing met RWS-bevindingen en een uitnodiging tot samenwerking.</a:t>
            </a:r>
          </a:p>
          <a:p>
            <a:r>
              <a:rPr lang="nl-NL" sz="1800" dirty="0">
                <a:cs typeface="Arial" panose="020B0604020202020204" pitchFamily="34" charset="0"/>
              </a:rPr>
              <a:t>Een bijdrage van een niet-Rijkstunnelbeheerder die met vele vragen zit.</a:t>
            </a:r>
          </a:p>
          <a:p>
            <a:r>
              <a:rPr lang="nl-NL" sz="1800" dirty="0">
                <a:cs typeface="Arial" panose="020B0604020202020204" pitchFamily="34" charset="0"/>
              </a:rPr>
              <a:t>Een wetenschapper gepromoveerd op beton afspatten met de wetenschappelijke duiding van de fundamentele processen en de relevantie voor de praktijk.</a:t>
            </a:r>
          </a:p>
          <a:p>
            <a:r>
              <a:rPr lang="nl-NL" sz="1800" dirty="0">
                <a:cs typeface="Arial" panose="020B0604020202020204" pitchFamily="34" charset="0"/>
              </a:rPr>
              <a:t>Een vergunningverlener die zich afvraagt bij welke brand de veiligheid voor weggebruikers om op tijd te vluchten en de veilige inzet van hulpverleners nog is geborgd.</a:t>
            </a:r>
          </a:p>
          <a:p>
            <a:r>
              <a:rPr lang="nl-NL" sz="1800" dirty="0">
                <a:cs typeface="Arial" panose="020B0604020202020204" pitchFamily="34" charset="0"/>
              </a:rPr>
              <a:t>Een expert op het gebied van brandweerinzet die wil weten wat de consequenties van de betonperikelen voor de tunnelbrandbestrijding zijn.</a:t>
            </a:r>
          </a:p>
          <a:p>
            <a:pPr marL="0" indent="0">
              <a:buNone/>
            </a:pPr>
            <a:r>
              <a:rPr lang="nl-NL" sz="1800" i="1" dirty="0">
                <a:solidFill>
                  <a:schemeClr val="accent1"/>
                </a:solidFill>
                <a:cs typeface="Arial" panose="020B0604020202020204" pitchFamily="34" charset="0"/>
              </a:rPr>
              <a:t>Deze  bijeenkomst heeft geresulteerd tot samenwerking van alle stakeholders om de reeds getroffen maatregelen te delen, problemen te identificeren, zorgpunten te delen en bespreken (via de Kwartiermakersgroep Houten).</a:t>
            </a:r>
          </a:p>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p>
        </p:txBody>
      </p:sp>
      <p:sp>
        <p:nvSpPr>
          <p:cNvPr id="7" name="Titel 1">
            <a:extLst>
              <a:ext uri="{FF2B5EF4-FFF2-40B4-BE49-F238E27FC236}">
                <a16:creationId xmlns:a16="http://schemas.microsoft.com/office/drawing/2014/main" id="{03020779-4F2C-4368-BB3B-91396C6123F6}"/>
              </a:ext>
            </a:extLst>
          </p:cNvPr>
          <p:cNvSpPr txBox="1">
            <a:spLocks/>
          </p:cNvSpPr>
          <p:nvPr/>
        </p:nvSpPr>
        <p:spPr>
          <a:xfrm>
            <a:off x="1835696" y="51470"/>
            <a:ext cx="6984776" cy="72008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accent5">
                    <a:lumMod val="75000"/>
                  </a:schemeClr>
                </a:solidFill>
                <a:latin typeface="+mj-lt"/>
                <a:ea typeface="+mj-ea"/>
                <a:cs typeface="+mj-cs"/>
              </a:defRPr>
            </a:lvl1pPr>
          </a:lstStyle>
          <a:p>
            <a:pPr algn="l"/>
            <a:r>
              <a:rPr lang="nl-NL" sz="3600" dirty="0"/>
              <a:t>Terugblik Kwartiermakersgroep</a:t>
            </a:r>
          </a:p>
        </p:txBody>
      </p:sp>
    </p:spTree>
    <p:extLst>
      <p:ext uri="{BB962C8B-B14F-4D97-AF65-F5344CB8AC3E}">
        <p14:creationId xmlns:p14="http://schemas.microsoft.com/office/powerpoint/2010/main" val="1998895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51470"/>
            <a:ext cx="7200800" cy="720081"/>
          </a:xfrm>
        </p:spPr>
        <p:txBody>
          <a:bodyPr anchor="t">
            <a:noAutofit/>
          </a:bodyPr>
          <a:lstStyle/>
          <a:p>
            <a:r>
              <a:rPr lang="nl-NL" sz="4000" dirty="0"/>
              <a:t>1</a:t>
            </a:r>
            <a:r>
              <a:rPr lang="nl-NL" sz="4000" baseline="30000" dirty="0"/>
              <a:t>e</a:t>
            </a:r>
            <a:r>
              <a:rPr lang="nl-NL" sz="4000" dirty="0"/>
              <a:t> inventarisatie</a:t>
            </a:r>
          </a:p>
        </p:txBody>
      </p:sp>
      <p:graphicFrame>
        <p:nvGraphicFramePr>
          <p:cNvPr id="4" name="Table 3">
            <a:extLst>
              <a:ext uri="{FF2B5EF4-FFF2-40B4-BE49-F238E27FC236}">
                <a16:creationId xmlns:a16="http://schemas.microsoft.com/office/drawing/2014/main" id="{0179AE5C-0753-463B-8F4A-23D59469F7D3}"/>
              </a:ext>
            </a:extLst>
          </p:cNvPr>
          <p:cNvGraphicFramePr>
            <a:graphicFrameLocks noGrp="1"/>
          </p:cNvGraphicFramePr>
          <p:nvPr>
            <p:extLst/>
          </p:nvPr>
        </p:nvGraphicFramePr>
        <p:xfrm>
          <a:off x="395536" y="1203598"/>
          <a:ext cx="8229600" cy="3659537"/>
        </p:xfrm>
        <a:graphic>
          <a:graphicData uri="http://schemas.openxmlformats.org/drawingml/2006/table">
            <a:tbl>
              <a:tblPr firstRow="1" firstCol="1" bandRow="1">
                <a:tableStyleId>{5C22544A-7EE6-4342-B048-85BDC9FD1C3A}</a:tableStyleId>
              </a:tblPr>
              <a:tblGrid>
                <a:gridCol w="3456384">
                  <a:extLst>
                    <a:ext uri="{9D8B030D-6E8A-4147-A177-3AD203B41FA5}">
                      <a16:colId xmlns:a16="http://schemas.microsoft.com/office/drawing/2014/main" val="1672884212"/>
                    </a:ext>
                  </a:extLst>
                </a:gridCol>
                <a:gridCol w="2558492">
                  <a:extLst>
                    <a:ext uri="{9D8B030D-6E8A-4147-A177-3AD203B41FA5}">
                      <a16:colId xmlns:a16="http://schemas.microsoft.com/office/drawing/2014/main" val="1575234272"/>
                    </a:ext>
                  </a:extLst>
                </a:gridCol>
                <a:gridCol w="2214724">
                  <a:extLst>
                    <a:ext uri="{9D8B030D-6E8A-4147-A177-3AD203B41FA5}">
                      <a16:colId xmlns:a16="http://schemas.microsoft.com/office/drawing/2014/main" val="2352047543"/>
                    </a:ext>
                  </a:extLst>
                </a:gridCol>
              </a:tblGrid>
              <a:tr h="164979">
                <a:tc>
                  <a:txBody>
                    <a:bodyPr/>
                    <a:lstStyle/>
                    <a:p>
                      <a:pPr>
                        <a:spcAft>
                          <a:spcPts val="0"/>
                        </a:spcAft>
                      </a:pPr>
                      <a:r>
                        <a:rPr lang="nl-NL" sz="1600" dirty="0">
                          <a:effectLst/>
                        </a:rPr>
                        <a:t>Documenten</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600" dirty="0">
                          <a:effectLst/>
                        </a:rPr>
                        <a:t>Aanlevering door</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600" dirty="0">
                          <a:effectLst/>
                        </a:rPr>
                        <a:t>Tijdstermijn van aanlevering</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marL="67492" marR="67492" marT="0" marB="0"/>
                </a:tc>
                <a:extLst>
                  <a:ext uri="{0D108BD9-81ED-4DB2-BD59-A6C34878D82A}">
                    <a16:rowId xmlns:a16="http://schemas.microsoft.com/office/drawing/2014/main" val="3133077475"/>
                  </a:ext>
                </a:extLst>
              </a:tr>
              <a:tr h="164979">
                <a:tc>
                  <a:txBody>
                    <a:bodyPr/>
                    <a:lstStyle/>
                    <a:p>
                      <a:pPr>
                        <a:spcAft>
                          <a:spcPts val="0"/>
                        </a:spcAft>
                      </a:pPr>
                      <a:r>
                        <a:rPr lang="nl-NL" sz="1400" dirty="0">
                          <a:effectLst/>
                          <a:latin typeface="+mn-lt"/>
                        </a:rPr>
                        <a:t>Testresultaten </a:t>
                      </a:r>
                      <a:r>
                        <a:rPr lang="nl-NL" sz="1400" dirty="0" err="1">
                          <a:effectLst/>
                          <a:latin typeface="+mn-lt"/>
                        </a:rPr>
                        <a:t>Brawat</a:t>
                      </a:r>
                      <a:r>
                        <a:rPr lang="nl-NL" sz="1400" dirty="0">
                          <a:effectLst/>
                          <a:latin typeface="+mn-lt"/>
                        </a:rPr>
                        <a:t> brandproef (2000)</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effectLst/>
                          <a:latin typeface="+mn-lt"/>
                        </a:rPr>
                        <a:t>RWS</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solidFill>
                            <a:schemeClr val="tx1"/>
                          </a:solidFill>
                          <a:effectLst/>
                          <a:latin typeface="+mn-lt"/>
                        </a:rPr>
                        <a:t>Ter beschikking gesteld</a:t>
                      </a:r>
                      <a:endParaRPr lang="nl-NL" sz="1400" dirty="0">
                        <a:solidFill>
                          <a:schemeClr val="tx1"/>
                        </a:solidFill>
                        <a:effectLst/>
                        <a:latin typeface="+mn-lt"/>
                        <a:ea typeface="Calibri" panose="020F0502020204030204" pitchFamily="34" charset="0"/>
                        <a:cs typeface="Calibri" panose="020F0502020204030204" pitchFamily="34" charset="0"/>
                      </a:endParaRPr>
                    </a:p>
                  </a:txBody>
                  <a:tcPr marL="67492" marR="67492" marT="0" marB="0"/>
                </a:tc>
                <a:extLst>
                  <a:ext uri="{0D108BD9-81ED-4DB2-BD59-A6C34878D82A}">
                    <a16:rowId xmlns:a16="http://schemas.microsoft.com/office/drawing/2014/main" val="924133466"/>
                  </a:ext>
                </a:extLst>
              </a:tr>
              <a:tr h="329959">
                <a:tc>
                  <a:txBody>
                    <a:bodyPr/>
                    <a:lstStyle/>
                    <a:p>
                      <a:pPr>
                        <a:spcAft>
                          <a:spcPts val="0"/>
                        </a:spcAft>
                      </a:pPr>
                      <a:r>
                        <a:rPr lang="nl-NL" sz="1400" dirty="0">
                          <a:effectLst/>
                          <a:latin typeface="+mn-lt"/>
                        </a:rPr>
                        <a:t>Testresultaten Bramen brandproeven (2017)</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effectLst/>
                          <a:latin typeface="+mn-lt"/>
                        </a:rPr>
                        <a:t>RWS</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solidFill>
                            <a:schemeClr val="tx1"/>
                          </a:solidFill>
                          <a:effectLst/>
                          <a:latin typeface="+mn-lt"/>
                        </a:rPr>
                        <a:t>Ter beschikking gesteld</a:t>
                      </a:r>
                      <a:endParaRPr lang="nl-NL" sz="1400" dirty="0">
                        <a:solidFill>
                          <a:schemeClr val="tx1"/>
                        </a:solidFill>
                        <a:effectLst/>
                        <a:latin typeface="+mn-lt"/>
                        <a:ea typeface="Calibri" panose="020F0502020204030204" pitchFamily="34" charset="0"/>
                        <a:cs typeface="Calibri" panose="020F0502020204030204" pitchFamily="34" charset="0"/>
                      </a:endParaRPr>
                    </a:p>
                  </a:txBody>
                  <a:tcPr marL="67492" marR="67492" marT="0" marB="0"/>
                </a:tc>
                <a:extLst>
                  <a:ext uri="{0D108BD9-81ED-4DB2-BD59-A6C34878D82A}">
                    <a16:rowId xmlns:a16="http://schemas.microsoft.com/office/drawing/2014/main" val="1495544244"/>
                  </a:ext>
                </a:extLst>
              </a:tr>
              <a:tr h="494938">
                <a:tc>
                  <a:txBody>
                    <a:bodyPr/>
                    <a:lstStyle/>
                    <a:p>
                      <a:pPr>
                        <a:spcAft>
                          <a:spcPts val="0"/>
                        </a:spcAft>
                      </a:pPr>
                      <a:r>
                        <a:rPr lang="nl-NL" sz="1400" dirty="0">
                          <a:effectLst/>
                          <a:latin typeface="+mn-lt"/>
                        </a:rPr>
                        <a:t>Testresultaten brandproeven </a:t>
                      </a:r>
                      <a:r>
                        <a:rPr lang="nl-NL" sz="1400" dirty="0" err="1">
                          <a:effectLst/>
                          <a:latin typeface="+mn-lt"/>
                        </a:rPr>
                        <a:t>Gaasperdammertunnel</a:t>
                      </a:r>
                      <a:r>
                        <a:rPr lang="nl-NL" sz="1400" dirty="0">
                          <a:effectLst/>
                          <a:latin typeface="+mn-lt"/>
                        </a:rPr>
                        <a:t> (2018)</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effectLst/>
                          <a:latin typeface="+mn-lt"/>
                        </a:rPr>
                        <a:t>RWS</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solidFill>
                            <a:srgbClr val="000000"/>
                          </a:solidFill>
                          <a:effectLst/>
                          <a:latin typeface="+mn-lt"/>
                          <a:ea typeface="Calibri" panose="020F0502020204030204" pitchFamily="34" charset="0"/>
                          <a:cs typeface="Calibri" panose="020F0502020204030204" pitchFamily="34" charset="0"/>
                        </a:rPr>
                        <a:t>Verwachting: eind november – december 2018</a:t>
                      </a:r>
                      <a:endParaRPr lang="nl-NL" sz="1400" dirty="0">
                        <a:effectLst/>
                        <a:latin typeface="+mn-lt"/>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425143123"/>
                  </a:ext>
                </a:extLst>
              </a:tr>
              <a:tr h="659918">
                <a:tc>
                  <a:txBody>
                    <a:bodyPr/>
                    <a:lstStyle/>
                    <a:p>
                      <a:pPr>
                        <a:spcAft>
                          <a:spcPts val="0"/>
                        </a:spcAft>
                      </a:pPr>
                      <a:r>
                        <a:rPr lang="nl-NL" sz="1400" dirty="0">
                          <a:effectLst/>
                          <a:latin typeface="+mn-lt"/>
                        </a:rPr>
                        <a:t>Testresultaten brandproeven Koning Willem Alexandertunnel (2018)</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effectLst/>
                          <a:latin typeface="+mn-lt"/>
                        </a:rPr>
                        <a:t>RWS</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solidFill>
                            <a:srgbClr val="000000"/>
                          </a:solidFill>
                          <a:effectLst/>
                          <a:latin typeface="+mn-lt"/>
                          <a:ea typeface="Calibri" panose="020F0502020204030204" pitchFamily="34" charset="0"/>
                          <a:cs typeface="Calibri" panose="020F0502020204030204" pitchFamily="34" charset="0"/>
                        </a:rPr>
                        <a:t>Testserie april: samenvatting </a:t>
                      </a:r>
                      <a:r>
                        <a:rPr lang="nl-NL" sz="1400" dirty="0">
                          <a:effectLst/>
                          <a:latin typeface="+mn-lt"/>
                          <a:ea typeface="Calibri" panose="020F0502020204030204" pitchFamily="34" charset="0"/>
                          <a:cs typeface="Calibri" panose="020F0502020204030204" pitchFamily="34" charset="0"/>
                        </a:rPr>
                        <a:t>ter beschikking gesteld</a:t>
                      </a:r>
                    </a:p>
                    <a:p>
                      <a:pPr algn="ctr">
                        <a:spcAft>
                          <a:spcPts val="0"/>
                        </a:spcAft>
                      </a:pPr>
                      <a:endParaRPr lang="nl-NL" sz="1400" dirty="0">
                        <a:effectLst/>
                        <a:latin typeface="+mn-lt"/>
                        <a:ea typeface="Calibri" panose="020F0502020204030204" pitchFamily="34" charset="0"/>
                        <a:cs typeface="Calibri" panose="020F0502020204030204" pitchFamily="34" charset="0"/>
                      </a:endParaRPr>
                    </a:p>
                    <a:p>
                      <a:pPr algn="ctr">
                        <a:spcAft>
                          <a:spcPts val="0"/>
                        </a:spcAft>
                      </a:pPr>
                      <a:r>
                        <a:rPr lang="nl-NL" sz="1400" dirty="0">
                          <a:solidFill>
                            <a:srgbClr val="000000"/>
                          </a:solidFill>
                          <a:effectLst/>
                          <a:latin typeface="+mn-lt"/>
                          <a:ea typeface="Calibri" panose="020F0502020204030204" pitchFamily="34" charset="0"/>
                          <a:cs typeface="Calibri" panose="020F0502020204030204" pitchFamily="34" charset="0"/>
                        </a:rPr>
                        <a:t>Testserie november: samenvatting begin januari 2019</a:t>
                      </a:r>
                      <a:endParaRPr lang="nl-NL" sz="1400" dirty="0">
                        <a:effectLst/>
                        <a:latin typeface="+mn-lt"/>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90842342"/>
                  </a:ext>
                </a:extLst>
              </a:tr>
              <a:tr h="164979">
                <a:tc>
                  <a:txBody>
                    <a:bodyPr/>
                    <a:lstStyle/>
                    <a:p>
                      <a:pPr>
                        <a:spcAft>
                          <a:spcPts val="0"/>
                        </a:spcAft>
                      </a:pPr>
                      <a:r>
                        <a:rPr lang="nl-NL" sz="1400" dirty="0">
                          <a:effectLst/>
                          <a:latin typeface="+mn-lt"/>
                        </a:rPr>
                        <a:t>Testresultaten brandproeven Michiel de Ruijtertunnel (2018)</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effectLst/>
                          <a:latin typeface="+mn-lt"/>
                        </a:rPr>
                        <a:t>Gemeente Amsterdam</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endParaRPr lang="nl-NL" sz="1400" dirty="0">
                        <a:effectLst/>
                        <a:latin typeface="+mn-lt"/>
                      </a:endParaRPr>
                    </a:p>
                  </a:txBody>
                  <a:tcPr marL="67492" marR="67492" marT="0" marB="0"/>
                </a:tc>
                <a:extLst>
                  <a:ext uri="{0D108BD9-81ED-4DB2-BD59-A6C34878D82A}">
                    <a16:rowId xmlns:a16="http://schemas.microsoft.com/office/drawing/2014/main" val="1059387036"/>
                  </a:ext>
                </a:extLst>
              </a:tr>
              <a:tr h="164979">
                <a:tc>
                  <a:txBody>
                    <a:bodyPr/>
                    <a:lstStyle/>
                    <a:p>
                      <a:pPr>
                        <a:spcAft>
                          <a:spcPts val="0"/>
                        </a:spcAft>
                      </a:pPr>
                      <a:r>
                        <a:rPr lang="nl-NL" sz="1400" dirty="0">
                          <a:effectLst/>
                          <a:latin typeface="+mn-lt"/>
                        </a:rPr>
                        <a:t> …</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a:effectLst/>
                          <a:latin typeface="+mn-lt"/>
                        </a:rPr>
                        <a:t> </a:t>
                      </a:r>
                      <a:endParaRPr lang="nl-NL" sz="140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effectLst/>
                          <a:highlight>
                            <a:srgbClr val="FFFF00"/>
                          </a:highlight>
                          <a:latin typeface="+mn-lt"/>
                        </a:rPr>
                        <a:t> </a:t>
                      </a:r>
                      <a:endParaRPr lang="nl-NL" sz="1400" dirty="0">
                        <a:effectLst/>
                        <a:latin typeface="+mn-lt"/>
                        <a:ea typeface="Calibri" panose="020F0502020204030204" pitchFamily="34" charset="0"/>
                        <a:cs typeface="Calibri" panose="020F0502020204030204" pitchFamily="34" charset="0"/>
                      </a:endParaRPr>
                    </a:p>
                  </a:txBody>
                  <a:tcPr marL="67492" marR="67492" marT="0" marB="0"/>
                </a:tc>
                <a:extLst>
                  <a:ext uri="{0D108BD9-81ED-4DB2-BD59-A6C34878D82A}">
                    <a16:rowId xmlns:a16="http://schemas.microsoft.com/office/drawing/2014/main" val="3233827601"/>
                  </a:ext>
                </a:extLst>
              </a:tr>
              <a:tr h="164979">
                <a:tc>
                  <a:txBody>
                    <a:bodyPr/>
                    <a:lstStyle/>
                    <a:p>
                      <a:pPr>
                        <a:spcAft>
                          <a:spcPts val="0"/>
                        </a:spcAft>
                      </a:pPr>
                      <a:r>
                        <a:rPr lang="nl-NL" sz="1400" dirty="0">
                          <a:effectLst/>
                          <a:latin typeface="+mn-lt"/>
                        </a:rPr>
                        <a:t> …</a:t>
                      </a:r>
                      <a:endParaRPr lang="nl-NL" sz="1400" dirty="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a:effectLst/>
                          <a:latin typeface="+mn-lt"/>
                        </a:rPr>
                        <a:t> </a:t>
                      </a:r>
                      <a:endParaRPr lang="nl-NL" sz="1400">
                        <a:effectLst/>
                        <a:latin typeface="+mn-lt"/>
                        <a:ea typeface="Calibri" panose="020F0502020204030204" pitchFamily="34" charset="0"/>
                        <a:cs typeface="Calibri" panose="020F0502020204030204" pitchFamily="34" charset="0"/>
                      </a:endParaRPr>
                    </a:p>
                  </a:txBody>
                  <a:tcPr marL="67492" marR="67492" marT="0" marB="0"/>
                </a:tc>
                <a:tc>
                  <a:txBody>
                    <a:bodyPr/>
                    <a:lstStyle/>
                    <a:p>
                      <a:pPr algn="ctr">
                        <a:spcAft>
                          <a:spcPts val="0"/>
                        </a:spcAft>
                      </a:pPr>
                      <a:r>
                        <a:rPr lang="nl-NL" sz="1400" dirty="0">
                          <a:effectLst/>
                          <a:highlight>
                            <a:srgbClr val="FFFF00"/>
                          </a:highlight>
                          <a:latin typeface="+mn-lt"/>
                        </a:rPr>
                        <a:t> </a:t>
                      </a:r>
                      <a:endParaRPr lang="nl-NL" sz="1400" dirty="0">
                        <a:effectLst/>
                        <a:latin typeface="+mn-lt"/>
                        <a:ea typeface="Calibri" panose="020F0502020204030204" pitchFamily="34" charset="0"/>
                        <a:cs typeface="Calibri" panose="020F0502020204030204" pitchFamily="34" charset="0"/>
                      </a:endParaRPr>
                    </a:p>
                  </a:txBody>
                  <a:tcPr marL="67492" marR="67492" marT="0" marB="0"/>
                </a:tc>
                <a:extLst>
                  <a:ext uri="{0D108BD9-81ED-4DB2-BD59-A6C34878D82A}">
                    <a16:rowId xmlns:a16="http://schemas.microsoft.com/office/drawing/2014/main" val="1367528158"/>
                  </a:ext>
                </a:extLst>
              </a:tr>
            </a:tbl>
          </a:graphicData>
        </a:graphic>
      </p:graphicFrame>
    </p:spTree>
    <p:extLst>
      <p:ext uri="{BB962C8B-B14F-4D97-AF65-F5344CB8AC3E}">
        <p14:creationId xmlns:p14="http://schemas.microsoft.com/office/powerpoint/2010/main" val="1038339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6BA17F2-7301-453E-96BD-B64739958FFE}"/>
              </a:ext>
            </a:extLst>
          </p:cNvPr>
          <p:cNvGraphicFramePr>
            <a:graphicFrameLocks noGrp="1"/>
          </p:cNvGraphicFramePr>
          <p:nvPr>
            <p:extLst/>
          </p:nvPr>
        </p:nvGraphicFramePr>
        <p:xfrm>
          <a:off x="755576" y="2499742"/>
          <a:ext cx="7776139" cy="2592000"/>
        </p:xfrm>
        <a:graphic>
          <a:graphicData uri="http://schemas.openxmlformats.org/drawingml/2006/table">
            <a:tbl>
              <a:tblPr/>
              <a:tblGrid>
                <a:gridCol w="551870">
                  <a:extLst>
                    <a:ext uri="{9D8B030D-6E8A-4147-A177-3AD203B41FA5}">
                      <a16:colId xmlns:a16="http://schemas.microsoft.com/office/drawing/2014/main" val="2267836574"/>
                    </a:ext>
                  </a:extLst>
                </a:gridCol>
                <a:gridCol w="215370">
                  <a:extLst>
                    <a:ext uri="{9D8B030D-6E8A-4147-A177-3AD203B41FA5}">
                      <a16:colId xmlns:a16="http://schemas.microsoft.com/office/drawing/2014/main" val="4130193098"/>
                    </a:ext>
                  </a:extLst>
                </a:gridCol>
                <a:gridCol w="215370">
                  <a:extLst>
                    <a:ext uri="{9D8B030D-6E8A-4147-A177-3AD203B41FA5}">
                      <a16:colId xmlns:a16="http://schemas.microsoft.com/office/drawing/2014/main" val="89061274"/>
                    </a:ext>
                  </a:extLst>
                </a:gridCol>
                <a:gridCol w="215370">
                  <a:extLst>
                    <a:ext uri="{9D8B030D-6E8A-4147-A177-3AD203B41FA5}">
                      <a16:colId xmlns:a16="http://schemas.microsoft.com/office/drawing/2014/main" val="3599439067"/>
                    </a:ext>
                  </a:extLst>
                </a:gridCol>
                <a:gridCol w="215370">
                  <a:extLst>
                    <a:ext uri="{9D8B030D-6E8A-4147-A177-3AD203B41FA5}">
                      <a16:colId xmlns:a16="http://schemas.microsoft.com/office/drawing/2014/main" val="396447614"/>
                    </a:ext>
                  </a:extLst>
                </a:gridCol>
                <a:gridCol w="215370">
                  <a:extLst>
                    <a:ext uri="{9D8B030D-6E8A-4147-A177-3AD203B41FA5}">
                      <a16:colId xmlns:a16="http://schemas.microsoft.com/office/drawing/2014/main" val="1541691416"/>
                    </a:ext>
                  </a:extLst>
                </a:gridCol>
                <a:gridCol w="215370">
                  <a:extLst>
                    <a:ext uri="{9D8B030D-6E8A-4147-A177-3AD203B41FA5}">
                      <a16:colId xmlns:a16="http://schemas.microsoft.com/office/drawing/2014/main" val="3625494880"/>
                    </a:ext>
                  </a:extLst>
                </a:gridCol>
                <a:gridCol w="215370">
                  <a:extLst>
                    <a:ext uri="{9D8B030D-6E8A-4147-A177-3AD203B41FA5}">
                      <a16:colId xmlns:a16="http://schemas.microsoft.com/office/drawing/2014/main" val="2005672262"/>
                    </a:ext>
                  </a:extLst>
                </a:gridCol>
                <a:gridCol w="215370">
                  <a:extLst>
                    <a:ext uri="{9D8B030D-6E8A-4147-A177-3AD203B41FA5}">
                      <a16:colId xmlns:a16="http://schemas.microsoft.com/office/drawing/2014/main" val="511992627"/>
                    </a:ext>
                  </a:extLst>
                </a:gridCol>
                <a:gridCol w="215370">
                  <a:extLst>
                    <a:ext uri="{9D8B030D-6E8A-4147-A177-3AD203B41FA5}">
                      <a16:colId xmlns:a16="http://schemas.microsoft.com/office/drawing/2014/main" val="2539904405"/>
                    </a:ext>
                  </a:extLst>
                </a:gridCol>
                <a:gridCol w="215370">
                  <a:extLst>
                    <a:ext uri="{9D8B030D-6E8A-4147-A177-3AD203B41FA5}">
                      <a16:colId xmlns:a16="http://schemas.microsoft.com/office/drawing/2014/main" val="1029784448"/>
                    </a:ext>
                  </a:extLst>
                </a:gridCol>
                <a:gridCol w="215370">
                  <a:extLst>
                    <a:ext uri="{9D8B030D-6E8A-4147-A177-3AD203B41FA5}">
                      <a16:colId xmlns:a16="http://schemas.microsoft.com/office/drawing/2014/main" val="3991281031"/>
                    </a:ext>
                  </a:extLst>
                </a:gridCol>
                <a:gridCol w="215370">
                  <a:extLst>
                    <a:ext uri="{9D8B030D-6E8A-4147-A177-3AD203B41FA5}">
                      <a16:colId xmlns:a16="http://schemas.microsoft.com/office/drawing/2014/main" val="1568628375"/>
                    </a:ext>
                  </a:extLst>
                </a:gridCol>
                <a:gridCol w="215370">
                  <a:extLst>
                    <a:ext uri="{9D8B030D-6E8A-4147-A177-3AD203B41FA5}">
                      <a16:colId xmlns:a16="http://schemas.microsoft.com/office/drawing/2014/main" val="2491399938"/>
                    </a:ext>
                  </a:extLst>
                </a:gridCol>
                <a:gridCol w="215370">
                  <a:extLst>
                    <a:ext uri="{9D8B030D-6E8A-4147-A177-3AD203B41FA5}">
                      <a16:colId xmlns:a16="http://schemas.microsoft.com/office/drawing/2014/main" val="3833112469"/>
                    </a:ext>
                  </a:extLst>
                </a:gridCol>
                <a:gridCol w="215370">
                  <a:extLst>
                    <a:ext uri="{9D8B030D-6E8A-4147-A177-3AD203B41FA5}">
                      <a16:colId xmlns:a16="http://schemas.microsoft.com/office/drawing/2014/main" val="3973751151"/>
                    </a:ext>
                  </a:extLst>
                </a:gridCol>
                <a:gridCol w="215370">
                  <a:extLst>
                    <a:ext uri="{9D8B030D-6E8A-4147-A177-3AD203B41FA5}">
                      <a16:colId xmlns:a16="http://schemas.microsoft.com/office/drawing/2014/main" val="543281707"/>
                    </a:ext>
                  </a:extLst>
                </a:gridCol>
                <a:gridCol w="215370">
                  <a:extLst>
                    <a:ext uri="{9D8B030D-6E8A-4147-A177-3AD203B41FA5}">
                      <a16:colId xmlns:a16="http://schemas.microsoft.com/office/drawing/2014/main" val="2611006859"/>
                    </a:ext>
                  </a:extLst>
                </a:gridCol>
                <a:gridCol w="215370">
                  <a:extLst>
                    <a:ext uri="{9D8B030D-6E8A-4147-A177-3AD203B41FA5}">
                      <a16:colId xmlns:a16="http://schemas.microsoft.com/office/drawing/2014/main" val="1260197487"/>
                    </a:ext>
                  </a:extLst>
                </a:gridCol>
                <a:gridCol w="215370">
                  <a:extLst>
                    <a:ext uri="{9D8B030D-6E8A-4147-A177-3AD203B41FA5}">
                      <a16:colId xmlns:a16="http://schemas.microsoft.com/office/drawing/2014/main" val="2874146008"/>
                    </a:ext>
                  </a:extLst>
                </a:gridCol>
                <a:gridCol w="215370">
                  <a:extLst>
                    <a:ext uri="{9D8B030D-6E8A-4147-A177-3AD203B41FA5}">
                      <a16:colId xmlns:a16="http://schemas.microsoft.com/office/drawing/2014/main" val="2256242137"/>
                    </a:ext>
                  </a:extLst>
                </a:gridCol>
                <a:gridCol w="215370">
                  <a:extLst>
                    <a:ext uri="{9D8B030D-6E8A-4147-A177-3AD203B41FA5}">
                      <a16:colId xmlns:a16="http://schemas.microsoft.com/office/drawing/2014/main" val="913079717"/>
                    </a:ext>
                  </a:extLst>
                </a:gridCol>
                <a:gridCol w="215370">
                  <a:extLst>
                    <a:ext uri="{9D8B030D-6E8A-4147-A177-3AD203B41FA5}">
                      <a16:colId xmlns:a16="http://schemas.microsoft.com/office/drawing/2014/main" val="1368493223"/>
                    </a:ext>
                  </a:extLst>
                </a:gridCol>
                <a:gridCol w="215370">
                  <a:extLst>
                    <a:ext uri="{9D8B030D-6E8A-4147-A177-3AD203B41FA5}">
                      <a16:colId xmlns:a16="http://schemas.microsoft.com/office/drawing/2014/main" val="804016023"/>
                    </a:ext>
                  </a:extLst>
                </a:gridCol>
                <a:gridCol w="215370">
                  <a:extLst>
                    <a:ext uri="{9D8B030D-6E8A-4147-A177-3AD203B41FA5}">
                      <a16:colId xmlns:a16="http://schemas.microsoft.com/office/drawing/2014/main" val="4159098134"/>
                    </a:ext>
                  </a:extLst>
                </a:gridCol>
                <a:gridCol w="215370">
                  <a:extLst>
                    <a:ext uri="{9D8B030D-6E8A-4147-A177-3AD203B41FA5}">
                      <a16:colId xmlns:a16="http://schemas.microsoft.com/office/drawing/2014/main" val="2242315665"/>
                    </a:ext>
                  </a:extLst>
                </a:gridCol>
                <a:gridCol w="186659">
                  <a:extLst>
                    <a:ext uri="{9D8B030D-6E8A-4147-A177-3AD203B41FA5}">
                      <a16:colId xmlns:a16="http://schemas.microsoft.com/office/drawing/2014/main" val="2682407448"/>
                    </a:ext>
                  </a:extLst>
                </a:gridCol>
                <a:gridCol w="203770">
                  <a:extLst>
                    <a:ext uri="{9D8B030D-6E8A-4147-A177-3AD203B41FA5}">
                      <a16:colId xmlns:a16="http://schemas.microsoft.com/office/drawing/2014/main" val="3148649760"/>
                    </a:ext>
                  </a:extLst>
                </a:gridCol>
                <a:gridCol w="203770">
                  <a:extLst>
                    <a:ext uri="{9D8B030D-6E8A-4147-A177-3AD203B41FA5}">
                      <a16:colId xmlns:a16="http://schemas.microsoft.com/office/drawing/2014/main" val="1501241555"/>
                    </a:ext>
                  </a:extLst>
                </a:gridCol>
                <a:gridCol w="203770">
                  <a:extLst>
                    <a:ext uri="{9D8B030D-6E8A-4147-A177-3AD203B41FA5}">
                      <a16:colId xmlns:a16="http://schemas.microsoft.com/office/drawing/2014/main" val="86385396"/>
                    </a:ext>
                  </a:extLst>
                </a:gridCol>
                <a:gridCol w="203770">
                  <a:extLst>
                    <a:ext uri="{9D8B030D-6E8A-4147-A177-3AD203B41FA5}">
                      <a16:colId xmlns:a16="http://schemas.microsoft.com/office/drawing/2014/main" val="2445084710"/>
                    </a:ext>
                  </a:extLst>
                </a:gridCol>
                <a:gridCol w="202604">
                  <a:extLst>
                    <a:ext uri="{9D8B030D-6E8A-4147-A177-3AD203B41FA5}">
                      <a16:colId xmlns:a16="http://schemas.microsoft.com/office/drawing/2014/main" val="3695099182"/>
                    </a:ext>
                  </a:extLst>
                </a:gridCol>
                <a:gridCol w="204936">
                  <a:extLst>
                    <a:ext uri="{9D8B030D-6E8A-4147-A177-3AD203B41FA5}">
                      <a16:colId xmlns:a16="http://schemas.microsoft.com/office/drawing/2014/main" val="966123828"/>
                    </a:ext>
                  </a:extLst>
                </a:gridCol>
                <a:gridCol w="215370">
                  <a:extLst>
                    <a:ext uri="{9D8B030D-6E8A-4147-A177-3AD203B41FA5}">
                      <a16:colId xmlns:a16="http://schemas.microsoft.com/office/drawing/2014/main" val="2249889320"/>
                    </a:ext>
                  </a:extLst>
                </a:gridCol>
                <a:gridCol w="215370">
                  <a:extLst>
                    <a:ext uri="{9D8B030D-6E8A-4147-A177-3AD203B41FA5}">
                      <a16:colId xmlns:a16="http://schemas.microsoft.com/office/drawing/2014/main" val="2625727653"/>
                    </a:ext>
                  </a:extLst>
                </a:gridCol>
              </a:tblGrid>
              <a:tr h="216000">
                <a:tc gridSpan="3">
                  <a:txBody>
                    <a:bodyPr/>
                    <a:lstStyle/>
                    <a:p>
                      <a:pPr>
                        <a:lnSpc>
                          <a:spcPts val="1050"/>
                        </a:lnSpc>
                        <a:spcAft>
                          <a:spcPts val="0"/>
                        </a:spcAft>
                      </a:pPr>
                      <a:r>
                        <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rPr>
                        <a:t> </a:t>
                      </a:r>
                    </a:p>
                  </a:txBody>
                  <a:tcPr marL="0" marR="92013" marT="42759" marB="33558">
                    <a:lnL>
                      <a:noFill/>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endParaRPr lang="nl-NL"/>
                    </a:p>
                  </a:txBody>
                  <a:tcPr/>
                </a:tc>
                <a:tc hMerge="1">
                  <a:txBody>
                    <a:bodyPr/>
                    <a:lstStyle/>
                    <a:p>
                      <a:endParaRPr lang="nl-NL"/>
                    </a:p>
                  </a:txBody>
                  <a:tcPr/>
                </a:tc>
                <a:tc gridSpan="12">
                  <a:txBody>
                    <a:bodyPr/>
                    <a:lstStyle/>
                    <a:p>
                      <a:pPr algn="ctr">
                        <a:lnSpc>
                          <a:spcPts val="1050"/>
                        </a:lnSpc>
                        <a:spcAft>
                          <a:spcPts val="0"/>
                        </a:spcAft>
                      </a:pPr>
                      <a:r>
                        <a:rPr lang="nl-NL" sz="600" b="1"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rPr>
                        <a:t>2018</a:t>
                      </a: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solidFill>
                        <a:srgbClr val="005D76"/>
                      </a:solidFill>
                      <a:prstDash val="solid"/>
                      <a:round/>
                      <a:headEnd type="none" w="med" len="med"/>
                      <a:tailEnd type="none" w="med" len="med"/>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gridSpan="20">
                  <a:txBody>
                    <a:bodyPr/>
                    <a:lstStyle/>
                    <a:p>
                      <a:pPr algn="ctr">
                        <a:lnSpc>
                          <a:spcPts val="1050"/>
                        </a:lnSpc>
                        <a:spcAft>
                          <a:spcPts val="0"/>
                        </a:spcAft>
                      </a:pPr>
                      <a:r>
                        <a:rPr lang="nl-NL" sz="600" b="1"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rPr>
                        <a:t>2019</a:t>
                      </a: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solidFill>
                        <a:srgbClr val="005D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pPr algn="ctr">
                        <a:lnSpc>
                          <a:spcPts val="1050"/>
                        </a:lnSpc>
                        <a:spcAft>
                          <a:spcPts val="0"/>
                        </a:spcAft>
                      </a:pP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pPr algn="ctr">
                        <a:lnSpc>
                          <a:spcPts val="1050"/>
                        </a:lnSpc>
                        <a:spcAft>
                          <a:spcPts val="0"/>
                        </a:spcAft>
                      </a:pP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pPr algn="ctr">
                        <a:lnSpc>
                          <a:spcPts val="1050"/>
                        </a:lnSpc>
                        <a:spcAft>
                          <a:spcPts val="0"/>
                        </a:spcAft>
                      </a:pP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pPr algn="ctr">
                        <a:lnSpc>
                          <a:spcPts val="1050"/>
                        </a:lnSpc>
                        <a:spcAft>
                          <a:spcPts val="0"/>
                        </a:spcAft>
                      </a:pP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pPr algn="ctr">
                        <a:lnSpc>
                          <a:spcPts val="1050"/>
                        </a:lnSpc>
                        <a:spcAft>
                          <a:spcPts val="0"/>
                        </a:spcAft>
                      </a:pP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pPr algn="ctr">
                        <a:lnSpc>
                          <a:spcPts val="1050"/>
                        </a:lnSpc>
                        <a:spcAft>
                          <a:spcPts val="0"/>
                        </a:spcAft>
                      </a:pP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noFill/>
                      <a:prstDash val="solid"/>
                      <a:round/>
                      <a:headEnd type="none" w="med" len="med"/>
                      <a:tailEnd type="none" w="med" len="med"/>
                    </a:lnL>
                    <a:lnR>
                      <a:noFill/>
                    </a:lnR>
                    <a:lnT w="12700" cap="flat" cmpd="sng" algn="ctr">
                      <a:solidFill>
                        <a:srgbClr val="005D76"/>
                      </a:solidFill>
                      <a:prstDash val="solid"/>
                      <a:round/>
                      <a:headEnd type="none" w="med" len="med"/>
                      <a:tailEnd type="none" w="med" len="med"/>
                    </a:lnT>
                    <a:lnB>
                      <a:noFill/>
                    </a:lnB>
                  </a:tcPr>
                </a:tc>
                <a:tc hMerge="1">
                  <a:txBody>
                    <a:bodyPr/>
                    <a:lstStyle/>
                    <a:p>
                      <a:pPr algn="ctr">
                        <a:lnSpc>
                          <a:spcPts val="1050"/>
                        </a:lnSpc>
                        <a:spcAft>
                          <a:spcPts val="0"/>
                        </a:spcAft>
                      </a:pP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solidFill>
                        <a:srgbClr val="005D76"/>
                      </a:solidFill>
                      <a:prstDash val="solid"/>
                      <a:round/>
                      <a:headEnd type="none" w="med" len="med"/>
                      <a:tailEnd type="none" w="med" len="med"/>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pPr algn="ctr">
                        <a:lnSpc>
                          <a:spcPts val="1050"/>
                        </a:lnSpc>
                        <a:spcAft>
                          <a:spcPts val="0"/>
                        </a:spcAft>
                      </a:pPr>
                      <a:endParaRPr lang="nl-NL" sz="600" dirty="0">
                        <a:solidFill>
                          <a:srgbClr val="005D76"/>
                        </a:solidFill>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92013" marR="92013" marT="42759" marB="33558">
                    <a:lnL w="12700" cap="flat" cmpd="sng" algn="ctr">
                      <a:solidFill>
                        <a:srgbClr val="005D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extLst>
                  <a:ext uri="{0D108BD9-81ED-4DB2-BD59-A6C34878D82A}">
                    <a16:rowId xmlns:a16="http://schemas.microsoft.com/office/drawing/2014/main" val="1589563080"/>
                  </a:ext>
                </a:extLst>
              </a:tr>
              <a:tr h="216000">
                <a:tc gridSpan="3">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0" marR="92013" marT="33558" marB="33558">
                    <a:lnL>
                      <a:noFill/>
                    </a:lnL>
                    <a:lnR w="12700" cap="flat" cmpd="sng" algn="ctr">
                      <a:solidFill>
                        <a:srgbClr val="005D76"/>
                      </a:solidFill>
                      <a:prstDash val="solid"/>
                      <a:round/>
                      <a:headEnd type="none" w="med" len="med"/>
                      <a:tailEnd type="none" w="med" len="med"/>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jul</a:t>
                      </a:r>
                    </a:p>
                  </a:txBody>
                  <a:tcPr marL="92013" marR="92013" marT="33558" marB="33558">
                    <a:lnL w="12700" cap="flat" cmpd="sng" algn="ctr">
                      <a:solidFill>
                        <a:srgbClr val="005D76"/>
                      </a:solidFill>
                      <a:prstDash val="solid"/>
                      <a:round/>
                      <a:headEnd type="none" w="med" len="med"/>
                      <a:tailEnd type="none" w="med" len="med"/>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aug</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sept</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okt</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nov</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dec</a:t>
                      </a:r>
                    </a:p>
                  </a:txBody>
                  <a:tcPr marL="92013" marR="92013" marT="33558" marB="33558">
                    <a:lnL>
                      <a:noFill/>
                    </a:lnL>
                    <a:lnR w="12700" cap="flat" cmpd="sng" algn="ctr">
                      <a:solidFill>
                        <a:srgbClr val="005D76"/>
                      </a:solidFill>
                      <a:prstDash val="solid"/>
                      <a:round/>
                      <a:headEnd type="none" w="med" len="med"/>
                      <a:tailEnd type="none" w="med" len="med"/>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jan</a:t>
                      </a:r>
                    </a:p>
                  </a:txBody>
                  <a:tcPr marL="92013" marR="92013" marT="33558" marB="33558">
                    <a:lnL w="12700" cap="flat" cmpd="sng" algn="ctr">
                      <a:solidFill>
                        <a:srgbClr val="005D76"/>
                      </a:solidFill>
                      <a:prstDash val="solid"/>
                      <a:round/>
                      <a:headEnd type="none" w="med" len="med"/>
                      <a:tailEnd type="none" w="med" len="med"/>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feb</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mrt</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april</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mei</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jun</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endParaRPr lang="nl-NL"/>
                    </a:p>
                  </a:txBody>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jul</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aug</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sept</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gridSpan="2">
                  <a:txBody>
                    <a:bodyPr/>
                    <a:lstStyle/>
                    <a:p>
                      <a:pPr algn="ct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okt</a:t>
                      </a: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tc hMerge="1">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w="12700" cap="flat" cmpd="sng" algn="ctr">
                      <a:solidFill>
                        <a:srgbClr val="005D76"/>
                      </a:solidFill>
                      <a:prstDash val="solid"/>
                      <a:round/>
                      <a:headEnd type="none" w="med" len="med"/>
                      <a:tailEnd type="none" w="med" len="med"/>
                    </a:lnB>
                  </a:tcPr>
                </a:tc>
                <a:extLst>
                  <a:ext uri="{0D108BD9-81ED-4DB2-BD59-A6C34878D82A}">
                    <a16:rowId xmlns:a16="http://schemas.microsoft.com/office/drawing/2014/main" val="2535444135"/>
                  </a:ext>
                </a:extLst>
              </a:tr>
              <a:tr h="216000">
                <a:tc gridSpan="3">
                  <a:txBody>
                    <a:bodyPr/>
                    <a:lstStyle/>
                    <a:p>
                      <a:pPr>
                        <a:lnSpc>
                          <a:spcPts val="1050"/>
                        </a:lnSpc>
                        <a:spcAft>
                          <a:spcPts val="0"/>
                        </a:spcAft>
                      </a:pPr>
                      <a:r>
                        <a:rPr lang="nl-NL" sz="600" b="1"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Introductie</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0" marR="92013" marT="33558" marB="33558">
                    <a:lnL>
                      <a:noFill/>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1</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w="12700" cap="flat" cmpd="sng" algn="ctr">
                      <a:solidFill>
                        <a:srgbClr val="005D76"/>
                      </a:solidFill>
                      <a:prstDash val="solid"/>
                      <a:round/>
                      <a:headEnd type="none" w="med" len="med"/>
                      <a:tailEnd type="none" w="med" len="med"/>
                    </a:lnT>
                    <a:lnB>
                      <a:noFill/>
                    </a:lnB>
                    <a:solidFill>
                      <a:srgbClr val="1F497D"/>
                    </a:solid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solid"/>
                      <a:round/>
                      <a:headEnd type="none" w="med" len="med"/>
                      <a:tailEnd type="none" w="med" len="med"/>
                    </a:lnT>
                    <a:lnB>
                      <a:noFill/>
                    </a:lnB>
                  </a:tcPr>
                </a:tc>
                <a:extLst>
                  <a:ext uri="{0D108BD9-81ED-4DB2-BD59-A6C34878D82A}">
                    <a16:rowId xmlns:a16="http://schemas.microsoft.com/office/drawing/2014/main" val="644218533"/>
                  </a:ext>
                </a:extLst>
              </a:tr>
              <a:tr h="216000">
                <a:tc gridSpan="3">
                  <a:txBody>
                    <a:bodyPr/>
                    <a:lstStyle/>
                    <a:p>
                      <a:pPr>
                        <a:lnSpc>
                          <a:spcPts val="1050"/>
                        </a:lnSpc>
                        <a:spcAft>
                          <a:spcPts val="0"/>
                        </a:spcAft>
                      </a:pPr>
                      <a:r>
                        <a:rPr lang="nl-NL" sz="600" b="1"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Start werkzaamheden</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2</a:t>
                      </a:r>
                    </a:p>
                  </a:txBody>
                  <a:tcPr marL="92013" marR="92013" marT="33558" marB="33558" anchor="ctr">
                    <a:lnL>
                      <a:noFill/>
                    </a:lnL>
                    <a:lnR>
                      <a:noFill/>
                    </a:lnR>
                    <a:lnT>
                      <a:noFill/>
                    </a:lnT>
                    <a:lnB>
                      <a:noFill/>
                    </a:lnB>
                    <a:solidFill>
                      <a:srgbClr val="1F497D"/>
                    </a:solid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extLst>
                  <a:ext uri="{0D108BD9-81ED-4DB2-BD59-A6C34878D82A}">
                    <a16:rowId xmlns:a16="http://schemas.microsoft.com/office/drawing/2014/main" val="922288299"/>
                  </a:ext>
                </a:extLst>
              </a:tr>
              <a:tr h="216000">
                <a:tc gridSpan="3">
                  <a:txBody>
                    <a:bodyPr/>
                    <a:lstStyle/>
                    <a:p>
                      <a:pPr>
                        <a:lnSpc>
                          <a:spcPts val="1050"/>
                        </a:lnSpc>
                        <a:spcAft>
                          <a:spcPts val="0"/>
                        </a:spcAft>
                      </a:pPr>
                      <a:r>
                        <a:rPr lang="nl-NL" sz="600" b="1" u="sng"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Herstart</a:t>
                      </a: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solidFill>
                      <a:srgbClr val="4F81BD"/>
                    </a:solidFill>
                  </a:tcPr>
                </a:tc>
                <a:tc>
                  <a:txBody>
                    <a:bodyPr/>
                    <a:lstStyle/>
                    <a:p>
                      <a:pPr algn="ctr">
                        <a:lnSpc>
                          <a:spcPts val="1050"/>
                        </a:lnSpc>
                        <a:spcAft>
                          <a:spcPts val="0"/>
                        </a:spcAft>
                      </a:pPr>
                      <a:r>
                        <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3</a:t>
                      </a:r>
                    </a:p>
                  </a:txBody>
                  <a:tcPr marL="92013" marR="92013" marT="33558" marB="33558" anchor="ctr">
                    <a:lnL>
                      <a:noFill/>
                    </a:lnL>
                    <a:lnR>
                      <a:noFill/>
                    </a:lnR>
                    <a:lnT>
                      <a:noFill/>
                    </a:lnT>
                    <a:lnB>
                      <a:noFill/>
                    </a:lnB>
                    <a:solidFill>
                      <a:srgbClr val="1F497D"/>
                    </a:solid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3</a:t>
                      </a:r>
                    </a:p>
                  </a:txBody>
                  <a:tcPr marL="92013" marR="92013" marT="33558" marB="33558" anchor="ctr">
                    <a:lnL>
                      <a:noFill/>
                    </a:lnL>
                    <a:lnR>
                      <a:noFill/>
                    </a:lnR>
                    <a:lnT>
                      <a:noFill/>
                    </a:lnT>
                    <a:lnB>
                      <a:noFill/>
                    </a:lnB>
                    <a:solidFill>
                      <a:srgbClr val="1F497D"/>
                    </a:solid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solidFill>
                        <a:srgbClr val="4F81BD"/>
                      </a:solidFill>
                      <a:prstDash val="dash"/>
                      <a:round/>
                      <a:headEnd type="none" w="med" len="med"/>
                      <a:tailEnd type="none" w="med" len="med"/>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solidFill>
                        <a:srgbClr val="4F81BD"/>
                      </a:solidFill>
                      <a:prstDash val="dash"/>
                      <a:round/>
                      <a:headEnd type="none" w="med" len="med"/>
                      <a:tailEnd type="none" w="med" len="med"/>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solidFill>
                        <a:srgbClr val="4F81BD"/>
                      </a:solidFill>
                      <a:prstDash val="dash"/>
                      <a:round/>
                      <a:headEnd type="none" w="med" len="med"/>
                      <a:tailEnd type="none" w="med" len="med"/>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solidFill>
                        <a:srgbClr val="1F497D"/>
                      </a:solidFill>
                      <a:prstDash val="dash"/>
                      <a:round/>
                      <a:headEnd type="none" w="med" len="med"/>
                      <a:tailEnd type="none" w="med" len="med"/>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extLst>
                  <a:ext uri="{0D108BD9-81ED-4DB2-BD59-A6C34878D82A}">
                    <a16:rowId xmlns:a16="http://schemas.microsoft.com/office/drawing/2014/main" val="4012751513"/>
                  </a:ext>
                </a:extLst>
              </a:tr>
              <a:tr h="216000">
                <a:tc gridSpan="3">
                  <a:txBody>
                    <a:bodyPr/>
                    <a:lstStyle/>
                    <a:p>
                      <a:pPr>
                        <a:lnSpc>
                          <a:spcPts val="1050"/>
                        </a:lnSpc>
                        <a:spcAft>
                          <a:spcPts val="0"/>
                        </a:spcAft>
                      </a:pPr>
                      <a:r>
                        <a:rPr lang="nl-NL" sz="600" b="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Voortgang 1</a:t>
                      </a: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4F81BD"/>
                      </a:solidFill>
                      <a:prstDash val="dash"/>
                      <a:round/>
                      <a:headEnd type="none" w="med" len="med"/>
                      <a:tailEnd type="none" w="med" len="med"/>
                    </a:lnR>
                    <a:lnT>
                      <a:noFill/>
                    </a:lnT>
                    <a:lnB>
                      <a:noFill/>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4F81BD"/>
                      </a:solidFill>
                      <a:prstDash val="dash"/>
                      <a:round/>
                      <a:headEnd type="none" w="med" len="med"/>
                      <a:tailEnd type="none" w="med" len="med"/>
                    </a:lnL>
                    <a:lnR>
                      <a:noFill/>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endParaRPr lang="nl-NL" sz="600" b="1" kern="12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1F497D"/>
                      </a:solidFill>
                      <a:prstDash val="dash"/>
                      <a:round/>
                      <a:headEnd type="none" w="med" len="med"/>
                      <a:tailEnd type="none" w="med" len="med"/>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b="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4</a:t>
                      </a:r>
                    </a:p>
                  </a:txBody>
                  <a:tcPr marL="92013" marR="92013" marT="33558" marB="33558" anchor="ctr">
                    <a:lnL w="12700" cap="flat" cmpd="sng" algn="ctr">
                      <a:solidFill>
                        <a:srgbClr val="1F497D"/>
                      </a:solidFill>
                      <a:prstDash val="dash"/>
                      <a:round/>
                      <a:headEnd type="none" w="med" len="med"/>
                      <a:tailEnd type="none" w="med" len="med"/>
                    </a:lnL>
                    <a:lnR w="12700" cap="flat" cmpd="sng" algn="ctr">
                      <a:solidFill>
                        <a:srgbClr val="1F497D"/>
                      </a:solidFill>
                      <a:prstDash val="dash"/>
                      <a:round/>
                      <a:headEnd type="none" w="med" len="med"/>
                      <a:tailEnd type="none" w="med" len="med"/>
                    </a:lnR>
                    <a:lnT w="12700" cap="flat" cmpd="sng" algn="ctr">
                      <a:solidFill>
                        <a:srgbClr val="1F497D"/>
                      </a:solidFill>
                      <a:prstDash val="dash"/>
                      <a:round/>
                      <a:headEnd type="none" w="med" len="med"/>
                      <a:tailEnd type="none" w="med" len="med"/>
                    </a:lnT>
                    <a:lnB w="12700" cap="flat" cmpd="sng" algn="ctr">
                      <a:solidFill>
                        <a:srgbClr val="1F497D"/>
                      </a:solidFill>
                      <a:prstDash val="dash"/>
                      <a:round/>
                      <a:headEnd type="none" w="med" len="med"/>
                      <a:tailEnd type="none" w="med" len="med"/>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1F497D"/>
                      </a:solidFill>
                      <a:prstDash val="dash"/>
                      <a:round/>
                      <a:headEnd type="none" w="med" len="med"/>
                      <a:tailEnd type="none" w="med" len="med"/>
                    </a:lnL>
                    <a:lnR>
                      <a:noFill/>
                    </a:lnR>
                    <a:lnT>
                      <a:noFill/>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solidFill>
                        <a:srgbClr val="005D76"/>
                      </a:solidFill>
                      <a:prstDash val="dash"/>
                      <a:round/>
                      <a:headEnd type="none" w="med" len="med"/>
                      <a:tailEnd type="none" w="med" len="med"/>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w="12700" cap="flat" cmpd="sng" algn="ctr">
                      <a:noFill/>
                      <a:prstDash val="dash"/>
                      <a:round/>
                      <a:headEnd type="none" w="med" len="med"/>
                      <a:tailEnd type="none" w="med" len="med"/>
                    </a:lnB>
                    <a:noFill/>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extLst>
                  <a:ext uri="{0D108BD9-81ED-4DB2-BD59-A6C34878D82A}">
                    <a16:rowId xmlns:a16="http://schemas.microsoft.com/office/drawing/2014/main" val="1008180069"/>
                  </a:ext>
                </a:extLst>
              </a:tr>
              <a:tr h="216000">
                <a:tc gridSpan="3">
                  <a:txBody>
                    <a:bodyPr/>
                    <a:lstStyle/>
                    <a:p>
                      <a:pPr>
                        <a:lnSpc>
                          <a:spcPts val="1050"/>
                        </a:lnSpc>
                        <a:spcAft>
                          <a:spcPts val="0"/>
                        </a:spcAft>
                      </a:pPr>
                      <a:r>
                        <a:rPr lang="nl-NL" sz="600" b="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Voortgang 2</a:t>
                      </a: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4F81BD"/>
                      </a:solidFill>
                      <a:prstDash val="dash"/>
                      <a:round/>
                      <a:headEnd type="none" w="med" len="med"/>
                      <a:tailEnd type="none" w="med" len="med"/>
                    </a:lnR>
                    <a:lnT w="12700" cap="flat" cmpd="sng" algn="ctr">
                      <a:solidFill>
                        <a:srgbClr val="4F81BD"/>
                      </a:solidFill>
                      <a:prstDash val="dash"/>
                      <a:round/>
                      <a:headEnd type="none" w="med" len="med"/>
                      <a:tailEnd type="none" w="med" len="med"/>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4F81BD"/>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1F497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noFill/>
                      <a:prstDash val="dash"/>
                      <a:round/>
                      <a:headEnd type="none" w="med" len="med"/>
                      <a:tailEnd type="none" w="med" len="med"/>
                    </a:lnL>
                    <a:lnR>
                      <a:noFill/>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dash"/>
                      <a:round/>
                      <a:headEnd type="none" w="med" len="med"/>
                      <a:tailEnd type="none" w="med" len="med"/>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b="0" kern="12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5</a:t>
                      </a:r>
                    </a:p>
                  </a:txBody>
                  <a:tcPr marL="92013" marR="92013" marT="33558" marB="33558" anchor="ctr">
                    <a:lnL w="12700" cap="flat" cmpd="sng" algn="ctr">
                      <a:solidFill>
                        <a:srgbClr val="005D76"/>
                      </a:solidFill>
                      <a:prstDash val="dash"/>
                      <a:round/>
                      <a:headEnd type="none" w="med" len="med"/>
                      <a:tailEnd type="none" w="med" len="med"/>
                    </a:lnL>
                    <a:lnR w="12700" cap="flat" cmpd="sng" algn="ctr">
                      <a:solidFill>
                        <a:srgbClr val="005D76"/>
                      </a:solidFill>
                      <a:prstDash val="dash"/>
                      <a:round/>
                      <a:headEnd type="none" w="med" len="med"/>
                      <a:tailEnd type="none" w="med" len="med"/>
                    </a:lnR>
                    <a:lnT w="12700" cap="flat" cmpd="sng" algn="ctr">
                      <a:solidFill>
                        <a:srgbClr val="005D76"/>
                      </a:solidFill>
                      <a:prstDash val="dash"/>
                      <a:round/>
                      <a:headEnd type="none" w="med" len="med"/>
                      <a:tailEnd type="none" w="med" len="med"/>
                    </a:lnT>
                    <a:lnB w="12700" cap="flat" cmpd="sng" algn="ctr">
                      <a:solidFill>
                        <a:srgbClr val="005D76"/>
                      </a:solidFill>
                      <a:prstDash val="dash"/>
                      <a:round/>
                      <a:headEnd type="none" w="med" len="med"/>
                      <a:tailEnd type="none" w="med" len="med"/>
                    </a:lnB>
                    <a:noFill/>
                  </a:tcPr>
                </a:tc>
                <a:tc>
                  <a:txBody>
                    <a:bodyPr/>
                    <a:lstStyle/>
                    <a:p>
                      <a:pPr marL="0" algn="ctr" defTabSz="914400" rtl="0" eaLnBrk="1" latinLnBrk="0" hangingPunct="1">
                        <a:lnSpc>
                          <a:spcPts val="1050"/>
                        </a:lnSpc>
                        <a:spcAft>
                          <a:spcPts val="0"/>
                        </a:spcAft>
                      </a:pPr>
                      <a:endParaRPr lang="nl-NL" sz="600" b="1" kern="12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noFill/>
                      <a:prstDash val="dash"/>
                      <a:round/>
                      <a:headEnd type="none" w="med" len="med"/>
                      <a:tailEnd type="none" w="med" len="med"/>
                    </a:lnL>
                    <a:lnR>
                      <a:noFill/>
                    </a:lnR>
                    <a:lnT>
                      <a:noFill/>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w="12700" cap="flat" cmpd="sng" algn="ctr">
                      <a:solidFill>
                        <a:srgbClr val="005D76"/>
                      </a:solidFill>
                      <a:prstDash val="dash"/>
                      <a:round/>
                      <a:headEnd type="none" w="med" len="med"/>
                      <a:tailEnd type="none" w="med" len="med"/>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w="12700" cap="flat" cmpd="sng" algn="ctr">
                      <a:noFill/>
                      <a:prstDash val="dash"/>
                      <a:round/>
                      <a:headEnd type="none" w="med" len="med"/>
                      <a:tailEnd type="none" w="med" len="med"/>
                    </a:lnB>
                    <a:no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a:noFill/>
                    </a:lnB>
                  </a:tcPr>
                </a:tc>
                <a:extLst>
                  <a:ext uri="{0D108BD9-81ED-4DB2-BD59-A6C34878D82A}">
                    <a16:rowId xmlns:a16="http://schemas.microsoft.com/office/drawing/2014/main" val="941387802"/>
                  </a:ext>
                </a:extLst>
              </a:tr>
              <a:tr h="216000">
                <a:tc gridSpan="3">
                  <a:txBody>
                    <a:bodyPr/>
                    <a:lstStyle/>
                    <a:p>
                      <a:pPr>
                        <a:lnSpc>
                          <a:spcPts val="1050"/>
                        </a:lnSpc>
                        <a:spcAft>
                          <a:spcPts val="0"/>
                        </a:spcAft>
                      </a:pPr>
                      <a:r>
                        <a:rPr lang="nl-NL" sz="600" b="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Voortgang 3</a:t>
                      </a: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4F81BD"/>
                      </a:solidFill>
                      <a:prstDash val="dash"/>
                      <a:round/>
                      <a:headEnd type="none" w="med" len="med"/>
                      <a:tailEnd type="none" w="med" len="med"/>
                    </a:lnR>
                    <a:lnT w="12700" cap="flat" cmpd="sng" algn="ctr">
                      <a:solidFill>
                        <a:srgbClr val="005D76"/>
                      </a:solidFill>
                      <a:prstDash val="dash"/>
                      <a:round/>
                      <a:headEnd type="none" w="med" len="med"/>
                      <a:tailEnd type="none" w="med" len="med"/>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4F81BD"/>
                      </a:solid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algn="l">
                        <a:lnSpc>
                          <a:spcPts val="1050"/>
                        </a:lnSpc>
                        <a:spcAft>
                          <a:spcPts val="0"/>
                        </a:spcAft>
                      </a:pPr>
                      <a:endParaRPr lang="nl-NL" sz="600" b="1" kern="12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w="12700" cap="flat" cmpd="sng" algn="ctr">
                      <a:noFill/>
                      <a:prstDash val="dash"/>
                      <a:round/>
                      <a:headEnd type="none" w="med" len="med"/>
                      <a:tailEnd type="none" w="med" len="med"/>
                    </a:lnL>
                    <a:lnR w="12700" cap="flat" cmpd="sng" algn="ctr">
                      <a:solidFill>
                        <a:srgbClr val="005D76"/>
                      </a:solidFill>
                      <a:prstDash val="dash"/>
                      <a:round/>
                      <a:headEnd type="none" w="med" len="med"/>
                      <a:tailEnd type="none" w="med" len="med"/>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noFill/>
                  </a:tcPr>
                </a:tc>
                <a:tc>
                  <a:txBody>
                    <a:bodyPr/>
                    <a:lstStyle/>
                    <a:p>
                      <a:pPr marL="0" algn="l" defTabSz="914400" rtl="0" eaLnBrk="1" latinLnBrk="0" hangingPunct="1">
                        <a:lnSpc>
                          <a:spcPts val="1050"/>
                        </a:lnSpc>
                        <a:spcAft>
                          <a:spcPts val="0"/>
                        </a:spcAft>
                      </a:pPr>
                      <a:r>
                        <a:rPr lang="nl-NL" sz="600" b="0" kern="12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6</a:t>
                      </a:r>
                    </a:p>
                  </a:txBody>
                  <a:tcPr marL="92013" marR="15155" marT="33558" marB="33558" anchor="ctr">
                    <a:lnL w="12700" cap="flat" cmpd="sng" algn="ctr">
                      <a:solidFill>
                        <a:srgbClr val="005D76"/>
                      </a:solidFill>
                      <a:prstDash val="dash"/>
                      <a:round/>
                      <a:headEnd type="none" w="med" len="med"/>
                      <a:tailEnd type="none" w="med" len="med"/>
                    </a:lnL>
                    <a:lnR w="12700" cap="flat" cmpd="sng" algn="ctr">
                      <a:solidFill>
                        <a:srgbClr val="005D76"/>
                      </a:solidFill>
                      <a:prstDash val="dash"/>
                      <a:round/>
                      <a:headEnd type="none" w="med" len="med"/>
                      <a:tailEnd type="none" w="med" len="med"/>
                    </a:lnR>
                    <a:lnT w="12700" cap="flat" cmpd="sng" algn="ctr">
                      <a:solidFill>
                        <a:srgbClr val="005D76"/>
                      </a:solidFill>
                      <a:prstDash val="dash"/>
                      <a:round/>
                      <a:headEnd type="none" w="med" len="med"/>
                      <a:tailEnd type="none" w="med" len="med"/>
                    </a:lnT>
                    <a:lnB w="12700" cap="flat" cmpd="sng" algn="ctr">
                      <a:solidFill>
                        <a:srgbClr val="005D76"/>
                      </a:solidFill>
                      <a:prstDash val="dash"/>
                      <a:round/>
                      <a:headEnd type="none" w="med" len="med"/>
                      <a:tailEnd type="none" w="med" len="med"/>
                    </a:lnB>
                    <a:noFill/>
                  </a:tcPr>
                </a:tc>
                <a:tc>
                  <a:txBody>
                    <a:bodyPr/>
                    <a:lstStyle/>
                    <a:p>
                      <a:pPr marL="0" algn="l" defTabSz="914400" rtl="0" eaLnBrk="1" latinLnBrk="0" hangingPunct="1">
                        <a:lnSpc>
                          <a:spcPts val="1050"/>
                        </a:lnSpc>
                        <a:spcAft>
                          <a:spcPts val="0"/>
                        </a:spcAft>
                      </a:pPr>
                      <a:endParaRPr lang="nl-NL" sz="600" b="1" kern="12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w="12700" cap="flat" cmpd="sng" algn="ctr">
                      <a:solidFill>
                        <a:srgbClr val="005D76"/>
                      </a:solid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no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w="12700" cap="flat" cmpd="sng" algn="ctr">
                      <a:noFill/>
                      <a:prstDash val="dash"/>
                      <a:round/>
                      <a:headEnd type="none" w="med" len="med"/>
                      <a:tailEnd type="none" w="med" len="med"/>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w="12700" cap="flat" cmpd="sng" algn="ctr">
                      <a:noFill/>
                      <a:prstDash val="dash"/>
                      <a:round/>
                      <a:headEnd type="none" w="med" len="med"/>
                      <a:tailEnd type="none" w="med" len="med"/>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w="12700" cap="flat" cmpd="sng" algn="ctr">
                      <a:solidFill>
                        <a:srgbClr val="4F81BD"/>
                      </a:solidFill>
                      <a:prstDash val="dash"/>
                      <a:round/>
                      <a:headEnd type="none" w="med" len="med"/>
                      <a:tailEnd type="none" w="med" len="med"/>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w="12700" cap="flat" cmpd="sng" algn="ctr">
                      <a:solidFill>
                        <a:srgbClr val="4F81BD"/>
                      </a:solidFill>
                      <a:prstDash val="dash"/>
                      <a:round/>
                      <a:headEnd type="none" w="med" len="med"/>
                      <a:tailEnd type="none" w="med" len="med"/>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w="12700" cap="flat" cmpd="sng" algn="ctr">
                      <a:solidFill>
                        <a:srgbClr val="4F81BD"/>
                      </a:solidFill>
                      <a:prstDash val="dash"/>
                      <a:round/>
                      <a:headEnd type="none" w="med" len="med"/>
                      <a:tailEnd type="none" w="med" len="med"/>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a:noFill/>
                    </a:lnT>
                    <a:lnB w="12700" cap="flat" cmpd="sng" algn="ctr">
                      <a:solidFill>
                        <a:srgbClr val="005D76"/>
                      </a:solidFill>
                      <a:prstDash val="dash"/>
                      <a:round/>
                      <a:headEnd type="none" w="med" len="med"/>
                      <a:tailEnd type="none" w="med" len="med"/>
                    </a:lnB>
                  </a:tcPr>
                </a:tc>
                <a:extLst>
                  <a:ext uri="{0D108BD9-81ED-4DB2-BD59-A6C34878D82A}">
                    <a16:rowId xmlns:a16="http://schemas.microsoft.com/office/drawing/2014/main" val="3352979961"/>
                  </a:ext>
                </a:extLst>
              </a:tr>
              <a:tr h="216000">
                <a:tc gridSpan="3">
                  <a:txBody>
                    <a:bodyPr/>
                    <a:lstStyle/>
                    <a:p>
                      <a:pPr>
                        <a:lnSpc>
                          <a:spcPts val="1050"/>
                        </a:lnSpc>
                        <a:spcAft>
                          <a:spcPts val="0"/>
                        </a:spcAft>
                      </a:pPr>
                      <a:r>
                        <a:rPr lang="nl-NL" sz="600" b="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Afsluiting</a:t>
                      </a:r>
                    </a:p>
                  </a:txBody>
                  <a:tcPr marL="0" marR="92013" marT="33558" marB="33558">
                    <a:lnL>
                      <a:noFill/>
                    </a:lnL>
                    <a:lnR w="12700" cap="flat" cmpd="sng" algn="ctr">
                      <a:solidFill>
                        <a:srgbClr val="005D76"/>
                      </a:solidFill>
                      <a:prstDash val="solid"/>
                      <a:round/>
                      <a:headEnd type="none" w="med" len="med"/>
                      <a:tailEnd type="none" w="med" len="med"/>
                    </a:lnR>
                    <a:lnT>
                      <a:noFill/>
                    </a:lnT>
                    <a:lnB>
                      <a:noFill/>
                    </a:lnB>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w="12700" cap="flat" cmpd="sng" algn="ctr">
                      <a:solidFill>
                        <a:srgbClr val="005D76"/>
                      </a:solidFill>
                      <a:prstDash val="solid"/>
                      <a:round/>
                      <a:headEnd type="none" w="med" len="med"/>
                      <a:tailEnd type="none" w="med" len="med"/>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w="12700" cap="flat" cmpd="sng" algn="ctr">
                      <a:solidFill>
                        <a:srgbClr val="005D76"/>
                      </a:solidFill>
                      <a:prstDash val="solid"/>
                      <a:round/>
                      <a:headEnd type="none" w="med" len="med"/>
                      <a:tailEnd type="none" w="med" len="med"/>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a:noFill/>
                    </a:lnT>
                    <a:lnB>
                      <a:noFill/>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w="12700" cap="flat" cmpd="sng" algn="ctr">
                      <a:noFill/>
                      <a:prstDash val="dash"/>
                      <a:round/>
                      <a:headEnd type="none" w="med" len="med"/>
                      <a:tailEnd type="none" w="med" len="med"/>
                    </a:lnB>
                    <a:noFill/>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nchor="ctr">
                    <a:lnL>
                      <a:noFill/>
                    </a:lnL>
                    <a:lnR>
                      <a:noFill/>
                    </a:lnR>
                    <a:lnT w="12700" cap="flat" cmpd="sng" algn="ctr">
                      <a:solidFill>
                        <a:srgbClr val="4F81BD"/>
                      </a:solidFill>
                      <a:prstDash val="dash"/>
                      <a:round/>
                      <a:headEnd type="none" w="med" len="med"/>
                      <a:tailEnd type="none" w="med" len="med"/>
                    </a:lnT>
                    <a:lnB w="12700" cap="flat" cmpd="sng" algn="ctr">
                      <a:noFill/>
                      <a:prstDash val="dash"/>
                      <a:round/>
                      <a:headEnd type="none" w="med" len="med"/>
                      <a:tailEnd type="none" w="med" len="med"/>
                    </a:lnB>
                    <a:noFill/>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4F81BD"/>
                      </a:solidFill>
                      <a:prstDash val="dash"/>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005D76"/>
                      </a:solidFill>
                      <a:prstDash val="dash"/>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w="12700" cap="flat" cmpd="sng" algn="ctr">
                      <a:noFill/>
                      <a:prstDash val="dash"/>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a:lnSpc>
                          <a:spcPts val="1050"/>
                        </a:lnSpc>
                        <a:spcAft>
                          <a:spcPts val="0"/>
                        </a:spcAft>
                      </a:pPr>
                      <a:endParaRPr lang="nl-NL" sz="600" b="1" kern="12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w="12700" cap="flat" cmpd="sng" algn="ctr">
                      <a:noFill/>
                      <a:prstDash val="dash"/>
                      <a:round/>
                      <a:headEnd type="none" w="med" len="med"/>
                      <a:tailEnd type="none" w="med" len="med"/>
                    </a:lnL>
                    <a:lnR w="12700" cap="flat" cmpd="sng" algn="ctr">
                      <a:solidFill>
                        <a:srgbClr val="4F81BD"/>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w="12700" cap="flat" cmpd="sng" algn="ctr">
                      <a:solidFill>
                        <a:srgbClr val="4F81BD"/>
                      </a:solidFill>
                      <a:prstDash val="dash"/>
                      <a:round/>
                      <a:headEnd type="none" w="med" len="med"/>
                      <a:tailEnd type="none" w="med" len="med"/>
                    </a:lnL>
                    <a:lnR>
                      <a:noFill/>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a:noFill/>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050"/>
                        </a:lnSpc>
                        <a:spcAft>
                          <a:spcPts val="0"/>
                        </a:spcAft>
                      </a:pPr>
                      <a:endParaRPr lang="nl-NL" sz="60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nchor="ctr">
                    <a:lnL>
                      <a:noFill/>
                    </a:lnL>
                    <a:lnR w="12700" cap="flat" cmpd="sng" algn="ctr">
                      <a:solidFill>
                        <a:srgbClr val="005D76"/>
                      </a:solidFill>
                      <a:prstDash val="dash"/>
                      <a:round/>
                      <a:headEnd type="none" w="med" len="med"/>
                      <a:tailEnd type="none" w="med" len="med"/>
                    </a:lnR>
                    <a:lnT w="12700" cap="flat" cmpd="sng" algn="ctr">
                      <a:solidFill>
                        <a:srgbClr val="4F81BD"/>
                      </a:solidFill>
                      <a:prstDash val="dash"/>
                      <a:round/>
                      <a:headEnd type="none" w="med" len="med"/>
                      <a:tailEnd type="none" w="med" len="med"/>
                    </a:lnT>
                    <a:lnB w="12700" cap="flat" cmpd="sng" algn="ctr">
                      <a:solidFill>
                        <a:srgbClr val="4F81BD"/>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ts val="1050"/>
                        </a:lnSpc>
                        <a:spcAft>
                          <a:spcPts val="0"/>
                        </a:spcAft>
                      </a:pPr>
                      <a:r>
                        <a:rPr lang="nl-NL" sz="600" b="0" kern="12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7</a:t>
                      </a:r>
                    </a:p>
                  </a:txBody>
                  <a:tcPr marL="92013" marR="15155" marT="33558" marB="33558" anchor="ctr">
                    <a:lnL w="12700" cap="flat" cmpd="sng" algn="ctr">
                      <a:solidFill>
                        <a:srgbClr val="005D76"/>
                      </a:solidFill>
                      <a:prstDash val="dash"/>
                      <a:round/>
                      <a:headEnd type="none" w="med" len="med"/>
                      <a:tailEnd type="none" w="med" len="med"/>
                    </a:lnL>
                    <a:lnR w="12700" cap="flat" cmpd="sng" algn="ctr">
                      <a:solidFill>
                        <a:srgbClr val="005D76"/>
                      </a:solidFill>
                      <a:prstDash val="dash"/>
                      <a:round/>
                      <a:headEnd type="none" w="med" len="med"/>
                      <a:tailEnd type="none" w="med" len="med"/>
                    </a:lnR>
                    <a:lnT w="12700" cap="flat" cmpd="sng" algn="ctr">
                      <a:solidFill>
                        <a:srgbClr val="005D76"/>
                      </a:solidFill>
                      <a:prstDash val="dash"/>
                      <a:round/>
                      <a:headEnd type="none" w="med" len="med"/>
                      <a:tailEnd type="none" w="med" len="med"/>
                    </a:lnT>
                    <a:lnB w="12700" cap="flat" cmpd="sng" algn="ctr">
                      <a:solidFill>
                        <a:srgbClr val="005D76"/>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2222059"/>
                  </a:ext>
                </a:extLst>
              </a:tr>
              <a:tr h="216000">
                <a:tc gridSpan="3">
                  <a:txBody>
                    <a:bodyPr/>
                    <a:lstStyle/>
                    <a:p>
                      <a:pPr algn="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Legenda</a:t>
                      </a:r>
                    </a:p>
                  </a:txBody>
                  <a:tcPr marL="0" marR="92013" marT="33558" marB="33558">
                    <a:lnL>
                      <a:noFill/>
                    </a:lnL>
                    <a:lnR>
                      <a:noFill/>
                    </a:lnR>
                    <a:lnT>
                      <a:noFill/>
                    </a:lnT>
                    <a:lnB>
                      <a:noFill/>
                    </a:lnB>
                  </a:tcPr>
                </a:tc>
                <a:tc hMerge="1">
                  <a:txBody>
                    <a:bodyPr/>
                    <a:lstStyle/>
                    <a:p>
                      <a:endParaRPr lang="nl-NL"/>
                    </a:p>
                  </a:txBody>
                  <a:tcPr/>
                </a:tc>
                <a:tc hMerge="1">
                  <a:txBody>
                    <a:bodyPr/>
                    <a:lstStyle/>
                    <a:p>
                      <a:endParaRPr lang="nl-NL"/>
                    </a:p>
                  </a:txBody>
                  <a:tcPr/>
                </a:tc>
                <a:tc gridSpan="12">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w="12700" cap="flat" cmpd="sng" algn="ctr">
                      <a:noFill/>
                      <a:prstDash val="dash"/>
                      <a:round/>
                      <a:headEnd type="none" w="med" len="med"/>
                      <a:tailEnd type="none" w="med" len="med"/>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w="12700" cap="flat" cmpd="sng" algn="ctr">
                      <a:noFill/>
                      <a:prstDash val="dash"/>
                      <a:round/>
                      <a:headEnd type="none" w="med" len="med"/>
                      <a:tailEnd type="none" w="med" len="med"/>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noFill/>
                      <a:prstDash val="dash"/>
                      <a:round/>
                      <a:headEnd type="none" w="med" len="med"/>
                      <a:tailEnd type="none" w="med" len="med"/>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noFill/>
                      <a:prstDash val="dash"/>
                      <a:round/>
                      <a:headEnd type="none" w="med" len="med"/>
                      <a:tailEnd type="none" w="med" len="med"/>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noFill/>
                      <a:prstDash val="dash"/>
                      <a:round/>
                      <a:headEnd type="none" w="med" len="med"/>
                      <a:tailEnd type="none" w="med" len="med"/>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noFill/>
                      <a:prstDash val="dash"/>
                      <a:round/>
                      <a:headEnd type="none" w="med" len="med"/>
                      <a:tailEnd type="none" w="med" len="med"/>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noFill/>
                      <a:prstDash val="dash"/>
                      <a:round/>
                      <a:headEnd type="none" w="med" len="med"/>
                      <a:tailEnd type="none" w="med" len="med"/>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solidFill>
                        <a:srgbClr val="4F81BD"/>
                      </a:solidFill>
                      <a:prstDash val="dash"/>
                      <a:round/>
                      <a:headEnd type="none" w="med" len="med"/>
                      <a:tailEnd type="none" w="med" len="med"/>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solidFill>
                        <a:srgbClr val="4F81BD"/>
                      </a:solidFill>
                      <a:prstDash val="dash"/>
                      <a:round/>
                      <a:headEnd type="none" w="med" len="med"/>
                      <a:tailEnd type="none" w="med" len="med"/>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solidFill>
                        <a:srgbClr val="4F81BD"/>
                      </a:solidFill>
                      <a:prstDash val="dash"/>
                      <a:round/>
                      <a:headEnd type="none" w="med" len="med"/>
                      <a:tailEnd type="none" w="med" len="med"/>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w="12700" cap="flat" cmpd="sng" algn="ctr">
                      <a:solidFill>
                        <a:srgbClr val="005D76"/>
                      </a:solidFill>
                      <a:prstDash val="dash"/>
                      <a:round/>
                      <a:headEnd type="none" w="med" len="med"/>
                      <a:tailEnd type="none" w="med" len="med"/>
                    </a:lnT>
                    <a:lnB>
                      <a:noFill/>
                    </a:lnB>
                  </a:tcPr>
                </a:tc>
                <a:extLst>
                  <a:ext uri="{0D108BD9-81ED-4DB2-BD59-A6C34878D82A}">
                    <a16:rowId xmlns:a16="http://schemas.microsoft.com/office/drawing/2014/main" val="1457564671"/>
                  </a:ext>
                </a:extLst>
              </a:tr>
              <a:tr h="216000">
                <a:tc>
                  <a:txBody>
                    <a:bodyPr/>
                    <a:lstStyle/>
                    <a:p>
                      <a:pPr>
                        <a:lnSpc>
                          <a:spcPts val="1050"/>
                        </a:lnSpc>
                        <a:spcAft>
                          <a:spcPts val="0"/>
                        </a:spcAft>
                      </a:pPr>
                      <a:r>
                        <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0" marR="92013" marT="33558" marB="33558">
                    <a:lnL>
                      <a:noFill/>
                    </a:lnL>
                    <a:lnR>
                      <a:noFill/>
                    </a:lnR>
                    <a:lnT>
                      <a:noFill/>
                    </a:lnT>
                    <a:lnB>
                      <a:noFill/>
                    </a:lnB>
                  </a:tcPr>
                </a:tc>
                <a:tc>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a:noFill/>
                    </a:lnL>
                    <a:lnR w="12700" cap="flat" cmpd="sng" algn="ctr">
                      <a:solidFill>
                        <a:srgbClr val="4F81BD"/>
                      </a:solidFill>
                      <a:prstDash val="dash"/>
                      <a:round/>
                      <a:headEnd type="none" w="med" len="med"/>
                      <a:tailEnd type="none" w="med" len="med"/>
                    </a:lnR>
                    <a:lnT>
                      <a:noFill/>
                    </a:lnT>
                    <a:lnB>
                      <a:noFill/>
                    </a:lnB>
                  </a:tcPr>
                </a:tc>
                <a:tc>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w="12700" cap="flat" cmpd="sng" algn="ctr">
                      <a:solidFill>
                        <a:srgbClr val="4F81BD"/>
                      </a:solidFill>
                      <a:prstDash val="dash"/>
                      <a:round/>
                      <a:headEnd type="none" w="med" len="med"/>
                      <a:tailEnd type="none" w="med" len="med"/>
                    </a:lnL>
                    <a:lnR w="12700" cap="flat" cmpd="sng" algn="ctr">
                      <a:solidFill>
                        <a:srgbClr val="4F81BD"/>
                      </a:solidFill>
                      <a:prstDash val="dash"/>
                      <a:round/>
                      <a:headEnd type="none" w="med" len="med"/>
                      <a:tailEnd type="none" w="med" len="med"/>
                    </a:lnR>
                    <a:lnT w="12700" cap="flat" cmpd="sng" algn="ctr">
                      <a:solidFill>
                        <a:srgbClr val="4F81BD"/>
                      </a:solidFill>
                      <a:prstDash val="dash"/>
                      <a:round/>
                      <a:headEnd type="none" w="med" len="med"/>
                      <a:tailEnd type="none" w="med" len="med"/>
                    </a:lnT>
                    <a:lnB w="12700" cap="flat" cmpd="sng" algn="ctr">
                      <a:solidFill>
                        <a:srgbClr val="005D76"/>
                      </a:solidFill>
                      <a:prstDash val="dash"/>
                      <a:round/>
                      <a:headEnd type="none" w="med" len="med"/>
                      <a:tailEnd type="none" w="med" len="med"/>
                    </a:lnB>
                    <a:noFill/>
                  </a:tcPr>
                </a:tc>
                <a:tc gridSpan="12">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Periode voor werkzaamheden </a:t>
                      </a:r>
                      <a:r>
                        <a:rPr lang="nl-NL" sz="600" dirty="0" err="1">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obv</a:t>
                      </a: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activiteiten</a:t>
                      </a:r>
                    </a:p>
                  </a:txBody>
                  <a:tcPr marL="92013" marR="92013" marT="33558" marB="33558">
                    <a:lnL w="12700" cap="flat" cmpd="sng" algn="ctr">
                      <a:solidFill>
                        <a:srgbClr val="4F81BD"/>
                      </a:solidFill>
                      <a:prstDash val="dash"/>
                      <a:round/>
                      <a:headEnd type="none" w="med" len="med"/>
                      <a:tailEnd type="none" w="med" len="med"/>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extLst>
                  <a:ext uri="{0D108BD9-81ED-4DB2-BD59-A6C34878D82A}">
                    <a16:rowId xmlns:a16="http://schemas.microsoft.com/office/drawing/2014/main" val="2118266917"/>
                  </a:ext>
                </a:extLst>
              </a:tr>
              <a:tr h="216000">
                <a:tc>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0" marR="92013" marT="33558" marB="33558">
                    <a:lnL>
                      <a:noFill/>
                    </a:lnL>
                    <a:lnR>
                      <a:noFill/>
                    </a:lnR>
                    <a:lnT>
                      <a:noFill/>
                    </a:lnT>
                    <a:lnB>
                      <a:noFill/>
                    </a:lnB>
                  </a:tcPr>
                </a:tc>
                <a:tc>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a:noFill/>
                    </a:lnL>
                    <a:lnR w="12700" cap="flat" cmpd="sng" algn="ctr">
                      <a:solidFill>
                        <a:srgbClr val="005D76"/>
                      </a:solidFill>
                      <a:prstDash val="dash"/>
                      <a:round/>
                      <a:headEnd type="none" w="med" len="med"/>
                      <a:tailEnd type="none" w="med" len="med"/>
                    </a:lnR>
                    <a:lnT>
                      <a:noFill/>
                    </a:lnT>
                    <a:lnB>
                      <a:noFill/>
                    </a:lnB>
                  </a:tcPr>
                </a:tc>
                <a:tc>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 </a:t>
                      </a:r>
                    </a:p>
                  </a:txBody>
                  <a:tcPr marL="92013" marR="92013" marT="33558" marB="33558">
                    <a:lnL w="12700" cap="flat" cmpd="sng" algn="ctr">
                      <a:solidFill>
                        <a:srgbClr val="005D76"/>
                      </a:solidFill>
                      <a:prstDash val="dash"/>
                      <a:round/>
                      <a:headEnd type="none" w="med" len="med"/>
                      <a:tailEnd type="none" w="med" len="med"/>
                    </a:lnL>
                    <a:lnR w="12700" cap="flat" cmpd="sng" algn="ctr">
                      <a:solidFill>
                        <a:srgbClr val="005D76"/>
                      </a:solidFill>
                      <a:prstDash val="dash"/>
                      <a:round/>
                      <a:headEnd type="none" w="med" len="med"/>
                      <a:tailEnd type="none" w="med" len="med"/>
                    </a:lnR>
                    <a:lnT w="12700" cap="flat" cmpd="sng" algn="ctr">
                      <a:solidFill>
                        <a:srgbClr val="005D76"/>
                      </a:solidFill>
                      <a:prstDash val="dash"/>
                      <a:round/>
                      <a:headEnd type="none" w="med" len="med"/>
                      <a:tailEnd type="none" w="med" len="med"/>
                    </a:lnT>
                    <a:lnB w="12700" cap="flat" cmpd="sng" algn="ctr">
                      <a:solidFill>
                        <a:srgbClr val="005D76"/>
                      </a:solidFill>
                      <a:prstDash val="dash"/>
                      <a:round/>
                      <a:headEnd type="none" w="med" len="med"/>
                      <a:tailEnd type="none" w="med" len="med"/>
                    </a:lnB>
                    <a:noFill/>
                  </a:tcPr>
                </a:tc>
                <a:tc gridSpan="12">
                  <a:txBody>
                    <a:bodyPr/>
                    <a:lstStyle/>
                    <a:p>
                      <a:pPr>
                        <a:lnSpc>
                          <a:spcPts val="1050"/>
                        </a:lnSpc>
                        <a:spcAft>
                          <a:spcPts val="0"/>
                        </a:spcAft>
                      </a:pPr>
                      <a:r>
                        <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rPr>
                        <a:t>Bijeenkomst ter afsluiting tijdsperiode</a:t>
                      </a:r>
                    </a:p>
                  </a:txBody>
                  <a:tcPr marL="92013" marR="92013" marT="33558" marB="33558">
                    <a:lnL w="12700" cap="flat" cmpd="sng" algn="ctr">
                      <a:solidFill>
                        <a:srgbClr val="005D76"/>
                      </a:solidFill>
                      <a:prstDash val="dash"/>
                      <a:round/>
                      <a:headEnd type="none" w="med" len="med"/>
                      <a:tailEnd type="none" w="med" len="med"/>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92013" marT="33558" marB="33558">
                    <a:lnL>
                      <a:noFill/>
                    </a:lnL>
                    <a:lnR>
                      <a:noFill/>
                    </a:lnR>
                    <a:lnT>
                      <a:noFill/>
                    </a:lnT>
                    <a:lnB>
                      <a:noFill/>
                    </a:lnB>
                  </a:tcPr>
                </a:tc>
                <a:tc>
                  <a:txBody>
                    <a:bodyPr/>
                    <a:lstStyle/>
                    <a:p>
                      <a:pPr algn="ctr">
                        <a:lnSpc>
                          <a:spcPts val="1050"/>
                        </a:lnSpc>
                        <a:spcAft>
                          <a:spcPts val="0"/>
                        </a:spcAft>
                      </a:pPr>
                      <a:r>
                        <a:rPr lang="nl-NL" sz="600"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tc>
                  <a:txBody>
                    <a:bodyPr/>
                    <a:lstStyle/>
                    <a:p>
                      <a:pPr algn="ctr">
                        <a:lnSpc>
                          <a:spcPts val="1050"/>
                        </a:lnSpc>
                        <a:spcAft>
                          <a:spcPts val="0"/>
                        </a:spcAft>
                      </a:pPr>
                      <a:endParaRPr lang="nl-NL" sz="600" dirty="0">
                        <a:solidFill>
                          <a:srgbClr val="005D76"/>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92013" marR="15155" marT="33558" marB="33558">
                    <a:lnL>
                      <a:noFill/>
                    </a:lnL>
                    <a:lnR>
                      <a:noFill/>
                    </a:lnR>
                    <a:lnT>
                      <a:noFill/>
                    </a:lnT>
                    <a:lnB>
                      <a:noFill/>
                    </a:lnB>
                  </a:tcPr>
                </a:tc>
                <a:extLst>
                  <a:ext uri="{0D108BD9-81ED-4DB2-BD59-A6C34878D82A}">
                    <a16:rowId xmlns:a16="http://schemas.microsoft.com/office/drawing/2014/main" val="2355517836"/>
                  </a:ext>
                </a:extLst>
              </a:tr>
            </a:tbl>
          </a:graphicData>
        </a:graphic>
      </p:graphicFrame>
      <p:sp>
        <p:nvSpPr>
          <p:cNvPr id="2" name="Titel 1"/>
          <p:cNvSpPr>
            <a:spLocks noGrp="1"/>
          </p:cNvSpPr>
          <p:nvPr>
            <p:ph type="title"/>
          </p:nvPr>
        </p:nvSpPr>
        <p:spPr>
          <a:xfrm>
            <a:off x="1619672" y="51470"/>
            <a:ext cx="7200800" cy="730340"/>
          </a:xfrm>
        </p:spPr>
        <p:txBody>
          <a:bodyPr anchor="t">
            <a:noAutofit/>
          </a:bodyPr>
          <a:lstStyle/>
          <a:p>
            <a:r>
              <a:rPr lang="nl-NL" sz="4000" dirty="0"/>
              <a:t>Toekomst gesprekstafel</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576000" y="1008000"/>
            <a:ext cx="7920000" cy="374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Volgende bijeenkomst vooreerst voorzien: </a:t>
            </a:r>
            <a:r>
              <a:rPr lang="nl-NL" sz="2400" b="1" u="sng" dirty="0"/>
              <a:t>Januari 2019</a:t>
            </a:r>
          </a:p>
          <a:p>
            <a:pPr lvl="1"/>
            <a:r>
              <a:rPr lang="nl-NL" sz="2000" dirty="0"/>
              <a:t>Benodigd:</a:t>
            </a:r>
          </a:p>
          <a:p>
            <a:pPr lvl="2"/>
            <a:r>
              <a:rPr lang="nl-NL" sz="1800" dirty="0"/>
              <a:t>Meer brandproeven van meer tunnels</a:t>
            </a:r>
          </a:p>
          <a:p>
            <a:pPr lvl="2"/>
            <a:r>
              <a:rPr lang="nl-NL" sz="1800" dirty="0"/>
              <a:t>Achtergrond informatie (betonmengsels, proeven, brandwerendheid)</a:t>
            </a:r>
          </a:p>
        </p:txBody>
      </p:sp>
      <p:sp>
        <p:nvSpPr>
          <p:cNvPr id="6" name="Arrow: Right 5">
            <a:extLst>
              <a:ext uri="{FF2B5EF4-FFF2-40B4-BE49-F238E27FC236}">
                <a16:creationId xmlns:a16="http://schemas.microsoft.com/office/drawing/2014/main" id="{AFEF4317-3946-4E84-9279-08D162A2F5EE}"/>
              </a:ext>
            </a:extLst>
          </p:cNvPr>
          <p:cNvSpPr/>
          <p:nvPr/>
        </p:nvSpPr>
        <p:spPr>
          <a:xfrm>
            <a:off x="4008636" y="3307954"/>
            <a:ext cx="475253" cy="327309"/>
          </a:xfrm>
          <a:prstGeom prst="rightArrow">
            <a:avLst/>
          </a:prstGeom>
          <a:solidFill>
            <a:schemeClr val="accent2">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l 8">
            <a:extLst>
              <a:ext uri="{FF2B5EF4-FFF2-40B4-BE49-F238E27FC236}">
                <a16:creationId xmlns:a16="http://schemas.microsoft.com/office/drawing/2014/main" id="{E26D3004-592C-472F-AD44-521B5124243F}"/>
              </a:ext>
            </a:extLst>
          </p:cNvPr>
          <p:cNvSpPr/>
          <p:nvPr/>
        </p:nvSpPr>
        <p:spPr>
          <a:xfrm>
            <a:off x="2980623" y="3170385"/>
            <a:ext cx="936104" cy="648072"/>
          </a:xfrm>
          <a:prstGeom prst="ellips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539327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51471"/>
            <a:ext cx="7200800" cy="720080"/>
          </a:xfrm>
        </p:spPr>
        <p:txBody>
          <a:bodyPr anchor="t">
            <a:noAutofit/>
          </a:bodyPr>
          <a:lstStyle/>
          <a:p>
            <a:r>
              <a:rPr lang="nl-NL" sz="4000" dirty="0"/>
              <a:t>Rol gesprekstafel</a:t>
            </a:r>
          </a:p>
        </p:txBody>
      </p:sp>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576000" y="1008000"/>
            <a:ext cx="7920000" cy="374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Toekomst gesprekstafel</a:t>
            </a:r>
          </a:p>
          <a:p>
            <a:pPr lvl="1"/>
            <a:r>
              <a:rPr lang="nl-NL" sz="2000" dirty="0"/>
              <a:t>Nu: klankbordfunctie</a:t>
            </a:r>
          </a:p>
          <a:p>
            <a:pPr lvl="2"/>
            <a:r>
              <a:rPr lang="nl-NL" sz="1800" dirty="0"/>
              <a:t>Diversiteit aan kennis en expertise</a:t>
            </a:r>
          </a:p>
          <a:p>
            <a:pPr lvl="2"/>
            <a:r>
              <a:rPr lang="nl-NL" sz="1800" b="1" dirty="0"/>
              <a:t>Delen en inzage in documenten</a:t>
            </a:r>
          </a:p>
          <a:p>
            <a:pPr lvl="2"/>
            <a:endParaRPr lang="nl-NL" sz="1800" dirty="0"/>
          </a:p>
          <a:p>
            <a:pPr lvl="2"/>
            <a:endParaRPr lang="nl-NL" sz="1800" dirty="0"/>
          </a:p>
          <a:p>
            <a:pPr lvl="1"/>
            <a:r>
              <a:rPr lang="nl-NL" sz="2000" dirty="0"/>
              <a:t>Toekomst: toch onderzoeksfunctie</a:t>
            </a:r>
          </a:p>
          <a:p>
            <a:pPr lvl="2"/>
            <a:r>
              <a:rPr lang="nl-NL" sz="1800" dirty="0"/>
              <a:t>Duiding ontstane situatie (</a:t>
            </a:r>
            <a:r>
              <a:rPr lang="nl-NL" sz="1800" dirty="0">
                <a:sym typeface="Wingdings" panose="05000000000000000000" pitchFamily="2" charset="2"/>
              </a:rPr>
              <a:t>brandproeven)  werkgroep 2</a:t>
            </a:r>
          </a:p>
          <a:p>
            <a:pPr lvl="2"/>
            <a:r>
              <a:rPr lang="nl-NL" sz="1800" dirty="0"/>
              <a:t>Mogelijkheden en aantoonbaarheid brandwerendheid </a:t>
            </a:r>
            <a:r>
              <a:rPr lang="nl-NL" sz="1800" dirty="0">
                <a:sym typeface="Wingdings" panose="05000000000000000000" pitchFamily="2" charset="2"/>
              </a:rPr>
              <a:t> werkgroep 3</a:t>
            </a:r>
            <a:endParaRPr lang="nl-NL" sz="1800" dirty="0"/>
          </a:p>
          <a:p>
            <a:pPr lvl="2"/>
            <a:r>
              <a:rPr lang="nl-NL" sz="1800" b="1" dirty="0"/>
              <a:t>Implicaties voor tunnels in Nederland</a:t>
            </a:r>
          </a:p>
        </p:txBody>
      </p:sp>
      <p:sp>
        <p:nvSpPr>
          <p:cNvPr id="4" name="Arrow: Down 3">
            <a:extLst>
              <a:ext uri="{FF2B5EF4-FFF2-40B4-BE49-F238E27FC236}">
                <a16:creationId xmlns:a16="http://schemas.microsoft.com/office/drawing/2014/main" id="{34028760-925F-4DFE-A54C-DC93DD30B799}"/>
              </a:ext>
            </a:extLst>
          </p:cNvPr>
          <p:cNvSpPr/>
          <p:nvPr/>
        </p:nvSpPr>
        <p:spPr>
          <a:xfrm>
            <a:off x="1403648" y="2571750"/>
            <a:ext cx="3672408" cy="47851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524070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9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GESPREKSTAFEL 4</a:t>
            </a:r>
          </a:p>
        </p:txBody>
      </p:sp>
      <p:sp>
        <p:nvSpPr>
          <p:cNvPr id="4" name="Ondertitel 3"/>
          <p:cNvSpPr>
            <a:spLocks noGrp="1"/>
          </p:cNvSpPr>
          <p:nvPr>
            <p:ph type="subTitle" idx="1"/>
          </p:nvPr>
        </p:nvSpPr>
        <p:spPr/>
        <p:txBody>
          <a:bodyPr/>
          <a:lstStyle/>
          <a:p>
            <a:r>
              <a:rPr lang="nl-NL" dirty="0"/>
              <a:t>&lt;presentatie Nils Rosmuller </a:t>
            </a:r>
          </a:p>
          <a:p>
            <a:r>
              <a:rPr lang="nl-NL" dirty="0"/>
              <a:t>los bijgesloten&gt;</a:t>
            </a:r>
          </a:p>
        </p:txBody>
      </p:sp>
    </p:spTree>
    <p:extLst>
      <p:ext uri="{BB962C8B-B14F-4D97-AF65-F5344CB8AC3E}">
        <p14:creationId xmlns:p14="http://schemas.microsoft.com/office/powerpoint/2010/main" val="2676617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8554006" cy="421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p>
        </p:txBody>
      </p:sp>
      <p:sp>
        <p:nvSpPr>
          <p:cNvPr id="7" name="Titel 1">
            <a:extLst>
              <a:ext uri="{FF2B5EF4-FFF2-40B4-BE49-F238E27FC236}">
                <a16:creationId xmlns:a16="http://schemas.microsoft.com/office/drawing/2014/main" id="{03020779-4F2C-4368-BB3B-91396C6123F6}"/>
              </a:ext>
            </a:extLst>
          </p:cNvPr>
          <p:cNvSpPr txBox="1">
            <a:spLocks/>
          </p:cNvSpPr>
          <p:nvPr/>
        </p:nvSpPr>
        <p:spPr>
          <a:xfrm>
            <a:off x="1835696" y="51470"/>
            <a:ext cx="6984776" cy="72008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accent5">
                    <a:lumMod val="75000"/>
                  </a:schemeClr>
                </a:solidFill>
                <a:latin typeface="+mj-lt"/>
                <a:ea typeface="+mj-ea"/>
                <a:cs typeface="+mj-cs"/>
              </a:defRPr>
            </a:lvl1pPr>
          </a:lstStyle>
          <a:p>
            <a:pPr algn="l"/>
            <a:r>
              <a:rPr lang="nl-NL" sz="3600" dirty="0"/>
              <a:t>Vervolgafspraken</a:t>
            </a:r>
          </a:p>
        </p:txBody>
      </p:sp>
      <p:sp>
        <p:nvSpPr>
          <p:cNvPr id="5" name="Content Placeholder 7">
            <a:extLst>
              <a:ext uri="{FF2B5EF4-FFF2-40B4-BE49-F238E27FC236}">
                <a16:creationId xmlns:a16="http://schemas.microsoft.com/office/drawing/2014/main" id="{BC8AF6FE-30D9-4D2F-9004-151C6DEC4205}"/>
              </a:ext>
            </a:extLst>
          </p:cNvPr>
          <p:cNvSpPr txBox="1">
            <a:spLocks/>
          </p:cNvSpPr>
          <p:nvPr/>
        </p:nvSpPr>
        <p:spPr>
          <a:xfrm>
            <a:off x="418866" y="1031902"/>
            <a:ext cx="8401606" cy="3412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800" dirty="0">
                <a:cs typeface="Arial" panose="020B0604020202020204" pitchFamily="34" charset="0"/>
              </a:rPr>
              <a:t>Gesprekstafels voeren hun verdere plannen uit</a:t>
            </a:r>
          </a:p>
          <a:p>
            <a:r>
              <a:rPr lang="nl-NL" sz="1800" dirty="0">
                <a:cs typeface="Arial" panose="020B0604020202020204" pitchFamily="34" charset="0"/>
              </a:rPr>
              <a:t>Een vervolgbijeenkomst in 2019</a:t>
            </a:r>
          </a:p>
          <a:p>
            <a:r>
              <a:rPr lang="nl-NL" sz="1800" dirty="0">
                <a:cs typeface="Arial" panose="020B0604020202020204" pitchFamily="34" charset="0"/>
              </a:rPr>
              <a:t>.........</a:t>
            </a:r>
          </a:p>
          <a:p>
            <a:pPr marL="0" indent="0">
              <a:buNone/>
            </a:pPr>
            <a:endParaRPr lang="nl-NL" sz="1600" dirty="0">
              <a:cs typeface="Arial" panose="020B0604020202020204" pitchFamily="34" charset="0"/>
            </a:endParaRPr>
          </a:p>
          <a:p>
            <a:endParaRPr lang="nl-NL" sz="1600" dirty="0"/>
          </a:p>
        </p:txBody>
      </p:sp>
      <p:pic>
        <p:nvPicPr>
          <p:cNvPr id="2" name="Picture 1">
            <a:extLst>
              <a:ext uri="{FF2B5EF4-FFF2-40B4-BE49-F238E27FC236}">
                <a16:creationId xmlns:a16="http://schemas.microsoft.com/office/drawing/2014/main" id="{05EC7B6F-B318-46A4-9129-35DCA50BB0DF}"/>
              </a:ext>
            </a:extLst>
          </p:cNvPr>
          <p:cNvPicPr>
            <a:picLocks noChangeAspect="1"/>
          </p:cNvPicPr>
          <p:nvPr/>
        </p:nvPicPr>
        <p:blipFill>
          <a:blip r:embed="rId3"/>
          <a:stretch>
            <a:fillRect/>
          </a:stretch>
        </p:blipFill>
        <p:spPr>
          <a:xfrm>
            <a:off x="6612088" y="2571750"/>
            <a:ext cx="2360783" cy="2196244"/>
          </a:xfrm>
          <a:prstGeom prst="rect">
            <a:avLst/>
          </a:prstGeom>
        </p:spPr>
      </p:pic>
    </p:spTree>
    <p:extLst>
      <p:ext uri="{BB962C8B-B14F-4D97-AF65-F5344CB8AC3E}">
        <p14:creationId xmlns:p14="http://schemas.microsoft.com/office/powerpoint/2010/main" val="3357648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8554006" cy="421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p>
        </p:txBody>
      </p:sp>
      <p:sp>
        <p:nvSpPr>
          <p:cNvPr id="7" name="Titel 1">
            <a:extLst>
              <a:ext uri="{FF2B5EF4-FFF2-40B4-BE49-F238E27FC236}">
                <a16:creationId xmlns:a16="http://schemas.microsoft.com/office/drawing/2014/main" id="{03020779-4F2C-4368-BB3B-91396C6123F6}"/>
              </a:ext>
            </a:extLst>
          </p:cNvPr>
          <p:cNvSpPr txBox="1">
            <a:spLocks/>
          </p:cNvSpPr>
          <p:nvPr/>
        </p:nvSpPr>
        <p:spPr>
          <a:xfrm>
            <a:off x="1835696" y="51470"/>
            <a:ext cx="6984776" cy="72008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accent5">
                    <a:lumMod val="75000"/>
                  </a:schemeClr>
                </a:solidFill>
                <a:latin typeface="+mj-lt"/>
                <a:ea typeface="+mj-ea"/>
                <a:cs typeface="+mj-cs"/>
              </a:defRPr>
            </a:lvl1pPr>
          </a:lstStyle>
          <a:p>
            <a:pPr algn="l"/>
            <a:r>
              <a:rPr lang="nl-NL" sz="3600" dirty="0"/>
              <a:t>Vooruitblik overige KPT-activiteiten</a:t>
            </a:r>
          </a:p>
        </p:txBody>
      </p:sp>
      <p:sp>
        <p:nvSpPr>
          <p:cNvPr id="5" name="Content Placeholder 7">
            <a:extLst>
              <a:ext uri="{FF2B5EF4-FFF2-40B4-BE49-F238E27FC236}">
                <a16:creationId xmlns:a16="http://schemas.microsoft.com/office/drawing/2014/main" id="{BC8AF6FE-30D9-4D2F-9004-151C6DEC4205}"/>
              </a:ext>
            </a:extLst>
          </p:cNvPr>
          <p:cNvSpPr txBox="1">
            <a:spLocks/>
          </p:cNvSpPr>
          <p:nvPr/>
        </p:nvSpPr>
        <p:spPr>
          <a:xfrm>
            <a:off x="418866" y="1031902"/>
            <a:ext cx="8554006" cy="421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800" dirty="0">
                <a:cs typeface="Arial" panose="020B0604020202020204" pitchFamily="34" charset="0"/>
              </a:rPr>
              <a:t>27 november 2018: Bijdrage aan het congres “Beyond the Tunnel Vision” (Brussel);</a:t>
            </a:r>
          </a:p>
          <a:p>
            <a:r>
              <a:rPr lang="nl-NL" sz="1800" dirty="0">
                <a:cs typeface="Arial" panose="020B0604020202020204" pitchFamily="34" charset="0"/>
              </a:rPr>
              <a:t>23 januari 2019: Railtunnelveiligheid i.s.m Metro &amp;Tram, GVB (Amsterdam)</a:t>
            </a:r>
          </a:p>
          <a:p>
            <a:r>
              <a:rPr lang="nl-NL" sz="1800" dirty="0">
                <a:cs typeface="Arial" panose="020B0604020202020204" pitchFamily="34" charset="0"/>
              </a:rPr>
              <a:t>Q1 en Q2 2019</a:t>
            </a:r>
          </a:p>
          <a:p>
            <a:pPr lvl="1"/>
            <a:r>
              <a:rPr lang="nl-NL" sz="1800" dirty="0">
                <a:cs typeface="Arial" panose="020B0604020202020204" pitchFamily="34" charset="0"/>
              </a:rPr>
              <a:t>Verdere ontwikkeling </a:t>
            </a:r>
            <a:r>
              <a:rPr lang="nl-NL" sz="1800" i="1" dirty="0">
                <a:cs typeface="Arial" panose="020B0604020202020204" pitchFamily="34" charset="0"/>
              </a:rPr>
              <a:t>Digitaal Groeiboek Cyber Security </a:t>
            </a:r>
            <a:r>
              <a:rPr lang="nl-NL" sz="1800" dirty="0">
                <a:cs typeface="Arial" panose="020B0604020202020204" pitchFamily="34" charset="0"/>
              </a:rPr>
              <a:t>door de Werkgroep Cybersecurity;</a:t>
            </a:r>
          </a:p>
          <a:p>
            <a:pPr lvl="1"/>
            <a:r>
              <a:rPr lang="nl-NL" sz="1800" dirty="0">
                <a:cs typeface="Arial" panose="020B0604020202020204" pitchFamily="34" charset="0"/>
              </a:rPr>
              <a:t>Overleg bestuurlijke omgeving (burgemeesters en bevoegd gezag)</a:t>
            </a:r>
          </a:p>
          <a:p>
            <a:pPr lvl="1"/>
            <a:r>
              <a:rPr lang="nl-NL" sz="1800" dirty="0">
                <a:cs typeface="Arial" panose="020B0604020202020204" pitchFamily="34" charset="0"/>
              </a:rPr>
              <a:t>Verlichting tunnelbuis (energiereductie, civiele aspecten, menselijke factoren?)</a:t>
            </a:r>
          </a:p>
          <a:p>
            <a:endParaRPr lang="nl-NL" sz="1600" dirty="0">
              <a:cs typeface="Arial" panose="020B0604020202020204" pitchFamily="34" charset="0"/>
            </a:endParaRPr>
          </a:p>
          <a:p>
            <a:endParaRPr lang="nl-NL" sz="1600" dirty="0"/>
          </a:p>
        </p:txBody>
      </p:sp>
    </p:spTree>
    <p:extLst>
      <p:ext uri="{BB962C8B-B14F-4D97-AF65-F5344CB8AC3E}">
        <p14:creationId xmlns:p14="http://schemas.microsoft.com/office/powerpoint/2010/main" val="2179162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t="15093"/>
          <a:stretch/>
        </p:blipFill>
        <p:spPr>
          <a:xfrm>
            <a:off x="1354" y="776253"/>
            <a:ext cx="9141291" cy="4367246"/>
          </a:xfrm>
          <a:prstGeom prst="rect">
            <a:avLst/>
          </a:prstGeom>
        </p:spPr>
      </p:pic>
      <p:sp>
        <p:nvSpPr>
          <p:cNvPr id="9" name="Tekstvak 8"/>
          <p:cNvSpPr txBox="1"/>
          <p:nvPr/>
        </p:nvSpPr>
        <p:spPr>
          <a:xfrm>
            <a:off x="1988839" y="3423291"/>
            <a:ext cx="5166323" cy="830997"/>
          </a:xfrm>
          <a:prstGeom prst="rect">
            <a:avLst/>
          </a:prstGeom>
          <a:solidFill>
            <a:schemeClr val="bg1"/>
          </a:solidFill>
          <a:effectLst>
            <a:outerShdw blurRad="215900" sx="102000" sy="102000" algn="ctr" rotWithShape="0">
              <a:prstClr val="black">
                <a:alpha val="34000"/>
              </a:prstClr>
            </a:outerShdw>
          </a:effectLst>
        </p:spPr>
        <p:txBody>
          <a:bodyPr wrap="square" rtlCol="0">
            <a:spAutoFit/>
          </a:bodyPr>
          <a:lstStyle/>
          <a:p>
            <a:pPr algn="ctr"/>
            <a:r>
              <a:rPr lang="nl-NL" sz="2400" dirty="0">
                <a:solidFill>
                  <a:srgbClr val="31859C"/>
                </a:solidFill>
                <a:latin typeface="Calibri Light" panose="020F0302020204030204" pitchFamily="34" charset="0"/>
              </a:rPr>
              <a:t>www.kennisplatformtunnelveiligheid.nl</a:t>
            </a:r>
          </a:p>
          <a:p>
            <a:pPr algn="ctr"/>
            <a:r>
              <a:rPr lang="nl-NL" sz="2400" dirty="0">
                <a:solidFill>
                  <a:srgbClr val="31859C"/>
                </a:solidFill>
                <a:latin typeface="Calibri Light" panose="020F0302020204030204" pitchFamily="34" charset="0"/>
              </a:rPr>
              <a:t>085 - 486 2402</a:t>
            </a:r>
          </a:p>
        </p:txBody>
      </p:sp>
      <p:sp>
        <p:nvSpPr>
          <p:cNvPr id="4" name="Titel 1">
            <a:extLst>
              <a:ext uri="{FF2B5EF4-FFF2-40B4-BE49-F238E27FC236}">
                <a16:creationId xmlns:a16="http://schemas.microsoft.com/office/drawing/2014/main" id="{D5621553-FC46-4081-A017-161E2B1C22E2}"/>
              </a:ext>
            </a:extLst>
          </p:cNvPr>
          <p:cNvSpPr txBox="1">
            <a:spLocks/>
          </p:cNvSpPr>
          <p:nvPr/>
        </p:nvSpPr>
        <p:spPr>
          <a:xfrm>
            <a:off x="1988839" y="56172"/>
            <a:ext cx="6264696" cy="72008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accent5">
                    <a:lumMod val="75000"/>
                  </a:schemeClr>
                </a:solidFill>
                <a:latin typeface="+mj-lt"/>
                <a:ea typeface="+mj-ea"/>
                <a:cs typeface="+mj-cs"/>
              </a:defRPr>
            </a:lvl1pPr>
          </a:lstStyle>
          <a:p>
            <a:pPr algn="l"/>
            <a:r>
              <a:rPr lang="nl-NL" sz="3600" dirty="0"/>
              <a:t>Dank voor uw deelname !</a:t>
            </a:r>
          </a:p>
        </p:txBody>
      </p:sp>
    </p:spTree>
    <p:extLst>
      <p:ext uri="{BB962C8B-B14F-4D97-AF65-F5344CB8AC3E}">
        <p14:creationId xmlns:p14="http://schemas.microsoft.com/office/powerpoint/2010/main" val="99384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8554006" cy="421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800" dirty="0">
                <a:cs typeface="Arial" panose="020B0604020202020204" pitchFamily="34" charset="0"/>
              </a:rPr>
              <a:t>Een gezamenlijke aanpak in januari 2018: </a:t>
            </a:r>
          </a:p>
          <a:p>
            <a:r>
              <a:rPr lang="nl-NL" sz="1800" dirty="0">
                <a:cs typeface="Arial" panose="020B0604020202020204" pitchFamily="34" charset="0"/>
              </a:rPr>
              <a:t>Vier gesprekstafels elk met twee coördinatoren, die een specifiek onderdeel van de problematiek gaan uitzoeken: </a:t>
            </a:r>
          </a:p>
          <a:p>
            <a:pPr lvl="1">
              <a:buFont typeface="+mj-lt"/>
              <a:buAutoNum type="arabicPeriod"/>
            </a:pPr>
            <a:r>
              <a:rPr lang="nl-NL" sz="1800" dirty="0">
                <a:cs typeface="Arial" panose="020B0604020202020204" pitchFamily="34" charset="0"/>
              </a:rPr>
              <a:t>bestaande tunnels, </a:t>
            </a:r>
          </a:p>
          <a:p>
            <a:pPr lvl="1">
              <a:buFont typeface="+mj-lt"/>
              <a:buAutoNum type="arabicPeriod"/>
            </a:pPr>
            <a:r>
              <a:rPr lang="nl-NL" sz="1800" dirty="0">
                <a:cs typeface="Arial" panose="020B0604020202020204" pitchFamily="34" charset="0"/>
              </a:rPr>
              <a:t>nieuwe tunnels, </a:t>
            </a:r>
          </a:p>
          <a:p>
            <a:pPr lvl="1">
              <a:buFont typeface="+mj-lt"/>
              <a:buAutoNum type="arabicPeriod"/>
            </a:pPr>
            <a:r>
              <a:rPr lang="nl-NL" sz="1800" dirty="0">
                <a:cs typeface="Arial" panose="020B0604020202020204" pitchFamily="34" charset="0"/>
              </a:rPr>
              <a:t>onderzoek en </a:t>
            </a:r>
          </a:p>
          <a:p>
            <a:pPr lvl="1">
              <a:buFont typeface="+mj-lt"/>
              <a:buAutoNum type="arabicPeriod"/>
            </a:pPr>
            <a:r>
              <a:rPr lang="nl-NL" sz="1800" dirty="0">
                <a:cs typeface="Arial" panose="020B0604020202020204" pitchFamily="34" charset="0"/>
              </a:rPr>
              <a:t>brandbestrijding en hulpverlening.</a:t>
            </a:r>
          </a:p>
          <a:p>
            <a:pPr lvl="1">
              <a:buFont typeface="+mj-lt"/>
              <a:buAutoNum type="arabicPeriod"/>
            </a:pPr>
            <a:endParaRPr lang="nl-NL" sz="1800" dirty="0">
              <a:cs typeface="Arial" panose="020B0604020202020204" pitchFamily="34" charset="0"/>
            </a:endParaRPr>
          </a:p>
          <a:p>
            <a:r>
              <a:rPr lang="nl-NL" sz="1800" dirty="0">
                <a:cs typeface="Arial" panose="020B0604020202020204" pitchFamily="34" charset="0"/>
              </a:rPr>
              <a:t>Maak een plan van aanpak</a:t>
            </a:r>
          </a:p>
          <a:p>
            <a:r>
              <a:rPr lang="nl-NL" sz="1800" dirty="0">
                <a:cs typeface="Arial" panose="020B0604020202020204" pitchFamily="34" charset="0"/>
              </a:rPr>
              <a:t>We gaan vertrouwelijk om met gedeelde informatie binnen en tussen de tafels.</a:t>
            </a:r>
          </a:p>
          <a:p>
            <a:r>
              <a:rPr lang="nl-NL" sz="1800" dirty="0">
                <a:cs typeface="Arial" panose="020B0604020202020204" pitchFamily="34" charset="0"/>
              </a:rPr>
              <a:t>Op enig moment (vandaag !) wordt de belangenpartijen in de tunnelwereld via een KPT-bijeenkomst geïnformeerd.</a:t>
            </a:r>
          </a:p>
          <a:p>
            <a:pPr marL="0" indent="0">
              <a:buNone/>
            </a:pPr>
            <a:endParaRPr lang="nl-NL" sz="1800" dirty="0">
              <a:cs typeface="Arial" panose="020B0604020202020204" pitchFamily="34" charset="0"/>
            </a:endParaRPr>
          </a:p>
          <a:p>
            <a:pPr marL="0" indent="0">
              <a:buNone/>
            </a:pPr>
            <a:endParaRPr lang="nl-NL" sz="1800" dirty="0">
              <a:cs typeface="Arial" panose="020B0604020202020204" pitchFamily="34" charset="0"/>
            </a:endParaRPr>
          </a:p>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p>
        </p:txBody>
      </p:sp>
      <p:sp>
        <p:nvSpPr>
          <p:cNvPr id="7" name="Titel 1">
            <a:extLst>
              <a:ext uri="{FF2B5EF4-FFF2-40B4-BE49-F238E27FC236}">
                <a16:creationId xmlns:a16="http://schemas.microsoft.com/office/drawing/2014/main" id="{03020779-4F2C-4368-BB3B-91396C6123F6}"/>
              </a:ext>
            </a:extLst>
          </p:cNvPr>
          <p:cNvSpPr txBox="1">
            <a:spLocks/>
          </p:cNvSpPr>
          <p:nvPr/>
        </p:nvSpPr>
        <p:spPr>
          <a:xfrm>
            <a:off x="1835696" y="51470"/>
            <a:ext cx="6984776" cy="72008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accent5">
                    <a:lumMod val="75000"/>
                  </a:schemeClr>
                </a:solidFill>
                <a:latin typeface="+mj-lt"/>
                <a:ea typeface="+mj-ea"/>
                <a:cs typeface="+mj-cs"/>
              </a:defRPr>
            </a:lvl1pPr>
          </a:lstStyle>
          <a:p>
            <a:pPr algn="l"/>
            <a:r>
              <a:rPr lang="nl-NL" sz="3600" dirty="0"/>
              <a:t>Terugblik Kwartiermakersgroep</a:t>
            </a:r>
          </a:p>
          <a:p>
            <a:pPr algn="l"/>
            <a:endParaRPr lang="nl-NL" sz="3600" dirty="0"/>
          </a:p>
          <a:p>
            <a:pPr algn="l"/>
            <a:endParaRPr lang="nl-NL" sz="3600" dirty="0"/>
          </a:p>
        </p:txBody>
      </p:sp>
      <p:pic>
        <p:nvPicPr>
          <p:cNvPr id="2" name="Picture 1">
            <a:extLst>
              <a:ext uri="{FF2B5EF4-FFF2-40B4-BE49-F238E27FC236}">
                <a16:creationId xmlns:a16="http://schemas.microsoft.com/office/drawing/2014/main" id="{737D73F8-2F9A-4893-8CD0-19F665A41718}"/>
              </a:ext>
            </a:extLst>
          </p:cNvPr>
          <p:cNvPicPr>
            <a:picLocks noChangeAspect="1"/>
          </p:cNvPicPr>
          <p:nvPr/>
        </p:nvPicPr>
        <p:blipFill>
          <a:blip r:embed="rId3"/>
          <a:stretch>
            <a:fillRect/>
          </a:stretch>
        </p:blipFill>
        <p:spPr>
          <a:xfrm>
            <a:off x="5220072" y="1595320"/>
            <a:ext cx="3360068" cy="1952860"/>
          </a:xfrm>
          <a:prstGeom prst="rect">
            <a:avLst/>
          </a:prstGeom>
        </p:spPr>
      </p:pic>
    </p:spTree>
    <p:extLst>
      <p:ext uri="{BB962C8B-B14F-4D97-AF65-F5344CB8AC3E}">
        <p14:creationId xmlns:p14="http://schemas.microsoft.com/office/powerpoint/2010/main" val="3729374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23D35BA9-0AA9-4D66-83D9-3D89817E29CA}"/>
              </a:ext>
            </a:extLst>
          </p:cNvPr>
          <p:cNvSpPr txBox="1">
            <a:spLocks/>
          </p:cNvSpPr>
          <p:nvPr/>
        </p:nvSpPr>
        <p:spPr>
          <a:xfrm>
            <a:off x="266466" y="879502"/>
            <a:ext cx="8554006" cy="421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5">
                  <a:lumMod val="75000"/>
                </a:schemeClr>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800" dirty="0">
                <a:cs typeface="Arial" panose="020B0604020202020204" pitchFamily="34" charset="0"/>
              </a:rPr>
              <a:t>Inleiders van elke gesprekstafel komen aan het woord</a:t>
            </a:r>
          </a:p>
          <a:p>
            <a:pPr lvl="1"/>
            <a:r>
              <a:rPr lang="nl-NL" sz="1400" dirty="0">
                <a:cs typeface="Arial" panose="020B0604020202020204" pitchFamily="34" charset="0"/>
              </a:rPr>
              <a:t>Waar staan we nu ? </a:t>
            </a:r>
          </a:p>
          <a:p>
            <a:pPr lvl="1"/>
            <a:r>
              <a:rPr lang="nl-NL" sz="1400" dirty="0">
                <a:cs typeface="Arial" panose="020B0604020202020204" pitchFamily="34" charset="0"/>
              </a:rPr>
              <a:t>Wat is er bereikt ?</a:t>
            </a:r>
          </a:p>
          <a:p>
            <a:r>
              <a:rPr lang="nl-NL" sz="1800" dirty="0">
                <a:cs typeface="Arial" panose="020B0604020202020204" pitchFamily="34" charset="0"/>
              </a:rPr>
              <a:t>Na afloop van elke presentatie is er ruimte voor vragen</a:t>
            </a:r>
          </a:p>
          <a:p>
            <a:pPr lvl="1"/>
            <a:r>
              <a:rPr lang="nl-NL" sz="1400" dirty="0">
                <a:cs typeface="Arial" panose="020B0604020202020204" pitchFamily="34" charset="0"/>
              </a:rPr>
              <a:t>Sluit het aan bij verwachtingen. </a:t>
            </a:r>
          </a:p>
          <a:p>
            <a:pPr lvl="1"/>
            <a:r>
              <a:rPr lang="nl-NL" sz="1400" dirty="0">
                <a:cs typeface="Arial" panose="020B0604020202020204" pitchFamily="34" charset="0"/>
              </a:rPr>
              <a:t>Waar is nog behoefte aan ? </a:t>
            </a:r>
          </a:p>
          <a:p>
            <a:r>
              <a:rPr lang="nl-NL" sz="1800" dirty="0">
                <a:cs typeface="Arial" panose="020B0604020202020204" pitchFamily="34" charset="0"/>
              </a:rPr>
              <a:t>Aan het eind van deze bijeenkomst de vervolgrichting bepalen</a:t>
            </a:r>
          </a:p>
          <a:p>
            <a:endParaRPr lang="nl-NL" sz="1600" dirty="0">
              <a:cs typeface="Arial" panose="020B0604020202020204" pitchFamily="34" charset="0"/>
            </a:endParaRPr>
          </a:p>
          <a:p>
            <a:endParaRPr lang="nl-NL" sz="1600" dirty="0">
              <a:cs typeface="Arial" panose="020B0604020202020204" pitchFamily="34" charset="0"/>
            </a:endParaRPr>
          </a:p>
          <a:p>
            <a:endParaRPr lang="nl-NL" sz="1600" dirty="0"/>
          </a:p>
        </p:txBody>
      </p:sp>
      <p:sp>
        <p:nvSpPr>
          <p:cNvPr id="7" name="Titel 1">
            <a:extLst>
              <a:ext uri="{FF2B5EF4-FFF2-40B4-BE49-F238E27FC236}">
                <a16:creationId xmlns:a16="http://schemas.microsoft.com/office/drawing/2014/main" id="{03020779-4F2C-4368-BB3B-91396C6123F6}"/>
              </a:ext>
            </a:extLst>
          </p:cNvPr>
          <p:cNvSpPr txBox="1">
            <a:spLocks/>
          </p:cNvSpPr>
          <p:nvPr/>
        </p:nvSpPr>
        <p:spPr>
          <a:xfrm>
            <a:off x="1835696" y="51470"/>
            <a:ext cx="6984776" cy="720081"/>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accent5">
                    <a:lumMod val="75000"/>
                  </a:schemeClr>
                </a:solidFill>
                <a:latin typeface="+mj-lt"/>
                <a:ea typeface="+mj-ea"/>
                <a:cs typeface="+mj-cs"/>
              </a:defRPr>
            </a:lvl1pPr>
          </a:lstStyle>
          <a:p>
            <a:pPr algn="l"/>
            <a:r>
              <a:rPr lang="nl-NL" sz="3600" dirty="0"/>
              <a:t>Vandaag 15 november 2018</a:t>
            </a:r>
          </a:p>
        </p:txBody>
      </p:sp>
      <p:pic>
        <p:nvPicPr>
          <p:cNvPr id="2" name="Picture 1">
            <a:extLst>
              <a:ext uri="{FF2B5EF4-FFF2-40B4-BE49-F238E27FC236}">
                <a16:creationId xmlns:a16="http://schemas.microsoft.com/office/drawing/2014/main" id="{01EF414B-8B23-431F-AE58-5A18E2772085}"/>
              </a:ext>
            </a:extLst>
          </p:cNvPr>
          <p:cNvPicPr>
            <a:picLocks noChangeAspect="1"/>
          </p:cNvPicPr>
          <p:nvPr/>
        </p:nvPicPr>
        <p:blipFill>
          <a:blip r:embed="rId3"/>
          <a:stretch>
            <a:fillRect/>
          </a:stretch>
        </p:blipFill>
        <p:spPr>
          <a:xfrm>
            <a:off x="6579489" y="3341947"/>
            <a:ext cx="2244949" cy="1396380"/>
          </a:xfrm>
          <a:prstGeom prst="rect">
            <a:avLst/>
          </a:prstGeom>
        </p:spPr>
      </p:pic>
    </p:spTree>
    <p:extLst>
      <p:ext uri="{BB962C8B-B14F-4D97-AF65-F5344CB8AC3E}">
        <p14:creationId xmlns:p14="http://schemas.microsoft.com/office/powerpoint/2010/main" val="25819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NL" dirty="0"/>
              <a:t>Brandwerendheid beton </a:t>
            </a:r>
            <a:br>
              <a:rPr lang="nl-NL" dirty="0"/>
            </a:br>
            <a:r>
              <a:rPr lang="nl-NL" dirty="0"/>
              <a:t>in bestaande wegtunnels</a:t>
            </a:r>
            <a:br>
              <a:rPr lang="nl-NL" dirty="0"/>
            </a:br>
            <a:r>
              <a:rPr lang="nl-NL" dirty="0">
                <a:solidFill>
                  <a:srgbClr val="FF0000"/>
                </a:solidFill>
              </a:rPr>
              <a:t>“1 jaar verder”</a:t>
            </a:r>
            <a:br>
              <a:rPr lang="nl-NL" dirty="0">
                <a:solidFill>
                  <a:srgbClr val="FF0000"/>
                </a:solidFill>
              </a:rPr>
            </a:br>
            <a:endParaRPr lang="nl-NL" dirty="0">
              <a:solidFill>
                <a:srgbClr val="FF0000"/>
              </a:solidFill>
            </a:endParaRPr>
          </a:p>
        </p:txBody>
      </p:sp>
      <p:sp>
        <p:nvSpPr>
          <p:cNvPr id="3" name="Ondertitel 2"/>
          <p:cNvSpPr>
            <a:spLocks noGrp="1"/>
          </p:cNvSpPr>
          <p:nvPr>
            <p:ph type="subTitle" idx="1"/>
          </p:nvPr>
        </p:nvSpPr>
        <p:spPr/>
        <p:txBody>
          <a:bodyPr>
            <a:normAutofit/>
          </a:bodyPr>
          <a:lstStyle/>
          <a:p>
            <a:r>
              <a:rPr lang="nl-NL" i="1" dirty="0"/>
              <a:t>Frans Cornelis</a:t>
            </a:r>
          </a:p>
          <a:p>
            <a:r>
              <a:rPr lang="nl-NL" i="1" dirty="0"/>
              <a:t>Ron van den Ende</a:t>
            </a:r>
          </a:p>
          <a:p>
            <a:endParaRPr lang="nl-NL" i="1" dirty="0"/>
          </a:p>
        </p:txBody>
      </p:sp>
      <p:sp>
        <p:nvSpPr>
          <p:cNvPr id="8" name="TextBox 7">
            <a:extLst>
              <a:ext uri="{FF2B5EF4-FFF2-40B4-BE49-F238E27FC236}">
                <a16:creationId xmlns:a16="http://schemas.microsoft.com/office/drawing/2014/main" id="{46BFD2BE-47E3-4099-B3B2-1D3C0217BB29}"/>
              </a:ext>
            </a:extLst>
          </p:cNvPr>
          <p:cNvSpPr txBox="1"/>
          <p:nvPr/>
        </p:nvSpPr>
        <p:spPr>
          <a:xfrm>
            <a:off x="930367" y="2469739"/>
            <a:ext cx="2424759" cy="646331"/>
          </a:xfrm>
          <a:prstGeom prst="rect">
            <a:avLst/>
          </a:prstGeom>
          <a:noFill/>
        </p:spPr>
        <p:txBody>
          <a:bodyPr wrap="square" rtlCol="0">
            <a:spAutoFit/>
          </a:bodyPr>
          <a:lstStyle/>
          <a:p>
            <a:r>
              <a:rPr lang="nl-NL" i="1" dirty="0">
                <a:solidFill>
                  <a:schemeClr val="bg1"/>
                </a:solidFill>
              </a:rPr>
              <a:t>Heidag 16 oktober 2018</a:t>
            </a:r>
          </a:p>
          <a:p>
            <a:endParaRPr lang="nl-NL" dirty="0"/>
          </a:p>
        </p:txBody>
      </p:sp>
    </p:spTree>
  </p:cSld>
  <p:clrMapOvr>
    <a:masterClrMapping/>
  </p:clrMapOvr>
</p:sld>
</file>

<file path=ppt/theme/theme1.xml><?xml version="1.0" encoding="utf-8"?>
<a:theme xmlns:a="http://schemas.openxmlformats.org/drawingml/2006/main" name="KPT sjabloon - mn1">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KPT sjabloon - mn1</Template>
  <TotalTime>1408</TotalTime>
  <Words>3278</Words>
  <Application>Microsoft Office PowerPoint</Application>
  <PresentationFormat>Diavoorstelling (16:9)</PresentationFormat>
  <Paragraphs>914</Paragraphs>
  <Slides>67</Slides>
  <Notes>32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67</vt:i4>
      </vt:variant>
    </vt:vector>
  </HeadingPairs>
  <TitlesOfParts>
    <vt:vector size="76" baseType="lpstr">
      <vt:lpstr>Arial</vt:lpstr>
      <vt:lpstr>Calibri</vt:lpstr>
      <vt:lpstr>Calibri Light</vt:lpstr>
      <vt:lpstr>Segoe UI</vt:lpstr>
      <vt:lpstr>Segoe UI Semibold</vt:lpstr>
      <vt:lpstr>Times New Roman</vt:lpstr>
      <vt:lpstr>Verdana</vt:lpstr>
      <vt:lpstr>Wingdings</vt:lpstr>
      <vt:lpstr>KPT sjabloon - mn1</vt:lpstr>
      <vt:lpstr>Brandwerendheid wegtunnels </vt:lpstr>
      <vt:lpstr>Programma</vt:lpstr>
      <vt:lpstr>Terugblik Kwartiermakersgroep</vt:lpstr>
      <vt:lpstr>Terugblik Kwartiermakersgroep</vt:lpstr>
      <vt:lpstr>PowerPoint-presentatie</vt:lpstr>
      <vt:lpstr>PowerPoint-presentatie</vt:lpstr>
      <vt:lpstr>PowerPoint-presentatie</vt:lpstr>
      <vt:lpstr>PowerPoint-presentatie</vt:lpstr>
      <vt:lpstr>Brandwerendheid beton  in bestaande wegtunnels “1 jaar verder” </vt:lpstr>
      <vt:lpstr>Inhoudsopgave</vt:lpstr>
      <vt:lpstr>Inhoud / techniek</vt:lpstr>
      <vt:lpstr>PowerPoint-presentatie</vt:lpstr>
      <vt:lpstr>KWA (1)</vt:lpstr>
      <vt:lpstr>KWA (2)</vt:lpstr>
      <vt:lpstr>PowerPoint-presentatie</vt:lpstr>
      <vt:lpstr>MRT (1)</vt:lpstr>
      <vt:lpstr>MRT (2)</vt:lpstr>
      <vt:lpstr>Samenwerking</vt:lpstr>
      <vt:lpstr>Bestuurlijk (1)</vt:lpstr>
      <vt:lpstr>Bestuurlijk (2)</vt:lpstr>
      <vt:lpstr>Vooruitkijken</vt:lpstr>
      <vt:lpstr>Uitvoering </vt:lpstr>
      <vt:lpstr>Tips voor Tunnelbeheerders </vt:lpstr>
      <vt:lpstr>Gesprekstafel 2 </vt:lpstr>
      <vt:lpstr>PowerPoint-presentatie</vt:lpstr>
      <vt:lpstr>Planning projecten</vt:lpstr>
      <vt:lpstr>Doel gesprekstafel</vt:lpstr>
      <vt:lpstr>Eerste bijeenkomsten</vt:lpstr>
      <vt:lpstr>Komende bijeenkomsten</vt:lpstr>
      <vt:lpstr>Brandproeven Rotterdamsebaan</vt:lpstr>
      <vt:lpstr>Brandproeven Rotterdamsebaan</vt:lpstr>
      <vt:lpstr>Brandproeven Rotterdamsebaan</vt:lpstr>
      <vt:lpstr>Brandproeven Rotterdamsebaan</vt:lpstr>
      <vt:lpstr>Brandproeven Rotterdamsebaan</vt:lpstr>
      <vt:lpstr>Brandproeven Rotterdamsebaan</vt:lpstr>
      <vt:lpstr>Brandproeven Rotterdamsebaan</vt:lpstr>
      <vt:lpstr>Brandproeven Rotterdamsebaan</vt:lpstr>
      <vt:lpstr>Brandproeven Rotterdamsebaan</vt:lpstr>
      <vt:lpstr>Brandproeven Gaasperdammertunnel</vt:lpstr>
      <vt:lpstr>Brandproeven Gaasperdammertunnel</vt:lpstr>
      <vt:lpstr>Brandproeven Gaasperdammertunnel</vt:lpstr>
      <vt:lpstr>Brandproeven Gaasperdammertunnel</vt:lpstr>
      <vt:lpstr>Brandproeven Gaasperdammertunnel</vt:lpstr>
      <vt:lpstr>Brandproeven Gaasperdammertunnel</vt:lpstr>
      <vt:lpstr>PowerPoint-presentatie</vt:lpstr>
      <vt:lpstr>PowerPoint-presentatie</vt:lpstr>
      <vt:lpstr>GESPREKSTAFEL ONDERZOEK</vt:lpstr>
      <vt:lpstr>Gleinalmtunnel - 5 oktober 2018</vt:lpstr>
      <vt:lpstr>Media en Kamervragen</vt:lpstr>
      <vt:lpstr>Brandproeven</vt:lpstr>
      <vt:lpstr>Deelnemers</vt:lpstr>
      <vt:lpstr>Geanimeerde bijeenkomsten!</vt:lpstr>
      <vt:lpstr>Focus op landelijke problematiek</vt:lpstr>
      <vt:lpstr>Totstandkoming activiteitenplan</vt:lpstr>
      <vt:lpstr>Vastgestelde doelen</vt:lpstr>
      <vt:lpstr>Werkgroepen</vt:lpstr>
      <vt:lpstr>Voorgenomen Planning</vt:lpstr>
      <vt:lpstr>Start werkzaamheden, en toen </vt:lpstr>
      <vt:lpstr>Toekomst gesprekstafel</vt:lpstr>
      <vt:lpstr>1e inventarisatie</vt:lpstr>
      <vt:lpstr>Toekomst gesprekstafel</vt:lpstr>
      <vt:lpstr>Rol gesprekstafel</vt:lpstr>
      <vt:lpstr>PowerPoint-presentatie</vt:lpstr>
      <vt:lpstr>GESPREKSTAFEL 4</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Kennisplatform Tunnelveiligheid</dc:title>
  <dc:creator>Marije Nieuwenhuizen</dc:creator>
  <cp:lastModifiedBy>Karin Clement</cp:lastModifiedBy>
  <cp:revision>77</cp:revision>
  <dcterms:created xsi:type="dcterms:W3CDTF">2014-03-18T06:22:33Z</dcterms:created>
  <dcterms:modified xsi:type="dcterms:W3CDTF">2018-12-03T13:30:10Z</dcterms:modified>
</cp:coreProperties>
</file>